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6"/>
  </p:notesMasterIdLst>
  <p:handoutMasterIdLst>
    <p:handoutMasterId r:id="rId17"/>
  </p:handoutMasterIdLst>
  <p:sldIdLst>
    <p:sldId id="302" r:id="rId2"/>
    <p:sldId id="303" r:id="rId3"/>
    <p:sldId id="316" r:id="rId4"/>
    <p:sldId id="305" r:id="rId5"/>
    <p:sldId id="306" r:id="rId6"/>
    <p:sldId id="307" r:id="rId7"/>
    <p:sldId id="308" r:id="rId8"/>
    <p:sldId id="317" r:id="rId9"/>
    <p:sldId id="310" r:id="rId10"/>
    <p:sldId id="311" r:id="rId11"/>
    <p:sldId id="312" r:id="rId12"/>
    <p:sldId id="313" r:id="rId13"/>
    <p:sldId id="314" r:id="rId14"/>
    <p:sldId id="315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aley, Sarah (RGT)" initials="MS(" lastIdx="14" clrIdx="0">
    <p:extLst>
      <p:ext uri="{19B8F6BF-5375-455C-9EA6-DF929625EA0E}">
        <p15:presenceInfo xmlns:p15="http://schemas.microsoft.com/office/powerpoint/2012/main" userId="S-1-5-21-875326689-928589111-1252796590-151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7302"/>
    <a:srgbClr val="FEA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73648" autoAdjust="0"/>
  </p:normalViewPr>
  <p:slideViewPr>
    <p:cSldViewPr>
      <p:cViewPr varScale="1">
        <p:scale>
          <a:sx n="86" d="100"/>
          <a:sy n="86" d="100"/>
        </p:scale>
        <p:origin x="217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F4E2125-7391-499B-BD3F-3283162A49BA}" type="datetimeFigureOut">
              <a:rPr lang="en-US"/>
              <a:pPr>
                <a:defRPr/>
              </a:pPr>
              <a:t>4/24/2018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C776792-8DAF-40E4-8BFE-F572A877A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0194B77-A949-4472-AF28-F82182E888D2}" type="datetimeFigureOut">
              <a:rPr lang="en-US"/>
              <a:pPr>
                <a:defRPr/>
              </a:pPr>
              <a:t>4/24/2018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C4DBFA0-E153-4FAE-87CE-1E856C41A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5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00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altLang="en-US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56F104-7AA5-427C-9824-1011AFA03A79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27067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EADE9B-5F8B-47F9-B4F5-CF25D26412D5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130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0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CB1845-E07F-4409-B171-C428790D8D55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9835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E491EE4-C2A9-4453-B385-839D4811AF25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1434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alt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4329A1F-DA69-4314-92D4-8E681A768507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1254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6FACD94-67B8-451E-9E05-904399F24901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4457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6FACD94-67B8-451E-9E05-904399F24901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683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AD4EF4A-D4CF-4041-9E9F-810C6929CC34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4858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alt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A6AA392-D975-4C1E-BCBC-B69577E23F5C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7384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040AD4E-5AD5-461B-AC73-E6A0A83A234C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0495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48375"/>
            <a:ext cx="6019800" cy="733425"/>
          </a:xfrm>
        </p:spPr>
        <p:txBody>
          <a:bodyPr anchor="b"/>
          <a:lstStyle>
            <a:lvl1pPr marL="119062" indent="0">
              <a:buNone/>
              <a:defRPr lang="en-US" sz="16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Meeting Name — Month DD, YYYY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5778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8872"/>
            <a:ext cx="82296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09" y="1828800"/>
            <a:ext cx="823899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73936"/>
            <a:ext cx="4191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148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6248400"/>
            <a:ext cx="54864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 smtClean="0"/>
              <a:t>Meeting Name — Month DD, YYYY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9144000" cy="614476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4022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8382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774825"/>
            <a:ext cx="8382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1" r:id="rId1"/>
    <p:sldLayoutId id="2147484232" r:id="rId2"/>
    <p:sldLayoutId id="2147484233" r:id="rId3"/>
    <p:sldLayoutId id="2147484234" r:id="rId4"/>
    <p:sldLayoutId id="2147484235" r:id="rId5"/>
    <p:sldLayoutId id="2147484237" r:id="rId6"/>
    <p:sldLayoutId id="2147484238" r:id="rId7"/>
    <p:sldLayoutId id="2147484240" r:id="rId8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ountIdaComments@dhe.mass.ed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ss.edu/mountida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edu/foradmin/closures/home.as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Institutional Closures and Mount Ida College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152400" y="6048375"/>
            <a:ext cx="6019800" cy="733425"/>
          </a:xfrm>
        </p:spPr>
        <p:txBody>
          <a:bodyPr/>
          <a:lstStyle/>
          <a:p>
            <a:r>
              <a:rPr lang="en-US" smtClean="0"/>
              <a:t>AAC Meeting – April 24, 2018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/>
          <a:lstStyle/>
          <a:p>
            <a:pPr eaLnBrk="1" hangingPunct="1"/>
            <a:r>
              <a:rPr lang="en-US" altLang="en-US" sz="2000" b="1" dirty="0" smtClean="0"/>
              <a:t>MIC specialized programs that do not have equivalents at </a:t>
            </a:r>
            <a:br>
              <a:rPr lang="en-US" altLang="en-US" sz="2000" b="1" dirty="0" smtClean="0"/>
            </a:br>
            <a:r>
              <a:rPr lang="en-US" altLang="en-US" sz="2000" b="1" dirty="0" smtClean="0"/>
              <a:t>other institutions:</a:t>
            </a:r>
          </a:p>
          <a:p>
            <a:pPr lvl="1" eaLnBrk="1" hangingPunct="1">
              <a:spcBef>
                <a:spcPts val="475"/>
              </a:spcBef>
            </a:pPr>
            <a:r>
              <a:rPr lang="en-US" altLang="en-US" sz="1800" dirty="0" smtClean="0"/>
              <a:t>A.S. in Funeral Services</a:t>
            </a:r>
          </a:p>
          <a:p>
            <a:pPr lvl="1" eaLnBrk="1" hangingPunct="1">
              <a:spcBef>
                <a:spcPts val="475"/>
              </a:spcBef>
            </a:pPr>
            <a:r>
              <a:rPr lang="en-US" altLang="en-US" sz="1800" dirty="0" smtClean="0"/>
              <a:t>B.S. in Funeral Home Administration</a:t>
            </a:r>
          </a:p>
          <a:p>
            <a:pPr lvl="1" eaLnBrk="1" hangingPunct="1">
              <a:spcBef>
                <a:spcPts val="475"/>
              </a:spcBef>
            </a:pPr>
            <a:r>
              <a:rPr lang="en-US" altLang="en-US" sz="1800" dirty="0" smtClean="0"/>
              <a:t>B.S. in Photography</a:t>
            </a:r>
          </a:p>
          <a:p>
            <a:pPr eaLnBrk="1" hangingPunct="1"/>
            <a:r>
              <a:rPr lang="en-US" altLang="en-US" sz="2000" b="1" dirty="0" smtClean="0"/>
              <a:t>MIC programs that do have equivalents at other institutions but lack capacity for additional students: </a:t>
            </a:r>
          </a:p>
          <a:p>
            <a:pPr lvl="1" eaLnBrk="1" hangingPunct="1">
              <a:spcBef>
                <a:spcPts val="475"/>
              </a:spcBef>
            </a:pPr>
            <a:r>
              <a:rPr lang="en-US" altLang="en-US" sz="1800" dirty="0" smtClean="0"/>
              <a:t>A.S. and B.S. in Dental Hygiene</a:t>
            </a:r>
          </a:p>
          <a:p>
            <a:pPr lvl="1" eaLnBrk="1" hangingPunct="1">
              <a:spcBef>
                <a:spcPts val="475"/>
              </a:spcBef>
            </a:pPr>
            <a:r>
              <a:rPr lang="en-US" altLang="en-US" sz="1800" dirty="0" smtClean="0"/>
              <a:t>A.S. in Veterinary Technician</a:t>
            </a:r>
          </a:p>
          <a:p>
            <a:pPr lvl="1" eaLnBrk="1" hangingPunct="1">
              <a:spcBef>
                <a:spcPts val="475"/>
              </a:spcBef>
            </a:pPr>
            <a:r>
              <a:rPr lang="en-US" altLang="en-US" sz="1800" dirty="0" smtClean="0"/>
              <a:t>B.S. in Veterinary Technology</a:t>
            </a:r>
          </a:p>
          <a:p>
            <a:pPr eaLnBrk="1" hangingPunct="1"/>
            <a:r>
              <a:rPr lang="en-US" altLang="en-US" sz="2000" b="1" dirty="0" smtClean="0"/>
              <a:t>DHE to MIC: “hard-to-map” programs must be prioritized. </a:t>
            </a:r>
          </a:p>
          <a:p>
            <a:pPr eaLnBrk="1" hangingPunct="1"/>
            <a:r>
              <a:rPr lang="en-US" altLang="en-US" sz="2000" dirty="0" smtClean="0"/>
              <a:t>Where BHE approval is needed for new degree programs to accommodate MIC students, </a:t>
            </a:r>
            <a:r>
              <a:rPr lang="en-US" altLang="en-US" sz="2000" b="1" dirty="0" smtClean="0"/>
              <a:t>DHE will expedite institutional applications once received </a:t>
            </a:r>
            <a:r>
              <a:rPr lang="en-US" altLang="en-US" sz="2000" dirty="0" smtClean="0"/>
              <a:t>(where appropriate).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Institutional Closures and Mount Ida </a:t>
            </a:r>
            <a:r>
              <a:rPr lang="en-US" dirty="0" smtClean="0"/>
              <a:t>College</a:t>
            </a:r>
            <a:endParaRPr lang="en-US" dirty="0"/>
          </a:p>
        </p:txBody>
      </p:sp>
      <p:sp>
        <p:nvSpPr>
          <p:cNvPr id="21508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610600" cy="838200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Mount Ida College Closure: Challenges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304800" y="1524000"/>
            <a:ext cx="8458200" cy="5105400"/>
          </a:xfrm>
        </p:spPr>
        <p:txBody>
          <a:bodyPr/>
          <a:lstStyle/>
          <a:p>
            <a:r>
              <a:rPr lang="en-US" altLang="en-US" sz="2400" b="1" dirty="0" smtClean="0"/>
              <a:t>UMass plans continue to evolve </a:t>
            </a:r>
            <a:r>
              <a:rPr lang="en-US" altLang="en-US" sz="2400" dirty="0" smtClean="0"/>
              <a:t>re: use of MIC campus </a:t>
            </a:r>
          </a:p>
          <a:p>
            <a:r>
              <a:rPr lang="en-US" altLang="en-US" sz="2400" b="1" dirty="0" smtClean="0"/>
              <a:t>BHE has no jurisdiction on </a:t>
            </a:r>
            <a:r>
              <a:rPr lang="en-US" altLang="en-US" sz="2400" dirty="0" smtClean="0"/>
              <a:t>UMass’ purchase, financing of land, or on allocation of resources between and among  UMass institutions</a:t>
            </a:r>
          </a:p>
          <a:p>
            <a:pPr lvl="1">
              <a:spcBef>
                <a:spcPts val="475"/>
              </a:spcBef>
            </a:pPr>
            <a:r>
              <a:rPr lang="en-US" altLang="en-US" sz="2100" dirty="0" smtClean="0"/>
              <a:t>UMass Board responsible for assessing such proposals in light of what is in best interest for UMass system</a:t>
            </a:r>
          </a:p>
          <a:p>
            <a:r>
              <a:rPr lang="en-US" altLang="en-US" sz="2400" b="1" dirty="0" smtClean="0"/>
              <a:t>BHE has clear jurisdiction on:</a:t>
            </a:r>
          </a:p>
          <a:p>
            <a:pPr lvl="1">
              <a:spcBef>
                <a:spcPts val="475"/>
              </a:spcBef>
            </a:pPr>
            <a:r>
              <a:rPr lang="en-US" altLang="en-US" sz="2100" dirty="0" smtClean="0"/>
              <a:t>Approving the public higher education institutions’ </a:t>
            </a:r>
            <a:r>
              <a:rPr lang="en-US" altLang="en-US" sz="2100" u="sng" dirty="0" smtClean="0"/>
              <a:t>use</a:t>
            </a:r>
            <a:r>
              <a:rPr lang="en-US" altLang="en-US" sz="2100" dirty="0" smtClean="0"/>
              <a:t> of property (e.g., branch campus / off-campus programming)</a:t>
            </a:r>
          </a:p>
          <a:p>
            <a:pPr lvl="1">
              <a:spcBef>
                <a:spcPts val="475"/>
              </a:spcBef>
            </a:pPr>
            <a:r>
              <a:rPr lang="en-US" altLang="en-US" sz="2100" dirty="0" smtClean="0"/>
              <a:t>Program approval: BHE has exclusive degree-granting authority (e.g., vet tech proposals)</a:t>
            </a:r>
          </a:p>
          <a:p>
            <a:pPr lvl="1">
              <a:spcBef>
                <a:spcPts val="475"/>
              </a:spcBef>
              <a:buFont typeface="Wingdings" panose="05000000000000000000" pitchFamily="2" charset="2"/>
              <a:buNone/>
            </a:pPr>
            <a:endParaRPr lang="en-US" altLang="en-US" sz="24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Institutional Closures and Mount Ida </a:t>
            </a:r>
            <a:r>
              <a:rPr lang="en-US" dirty="0" smtClean="0"/>
              <a:t>College</a:t>
            </a:r>
            <a:endParaRPr lang="en-US" dirty="0"/>
          </a:p>
        </p:txBody>
      </p:sp>
      <p:sp>
        <p:nvSpPr>
          <p:cNvPr id="2253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Mount Ida College Closure: UMass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>
          <a:xfrm>
            <a:off x="381000" y="1600200"/>
            <a:ext cx="8686800" cy="4625975"/>
          </a:xfrm>
        </p:spPr>
        <p:txBody>
          <a:bodyPr/>
          <a:lstStyle/>
          <a:p>
            <a:pPr eaLnBrk="1" hangingPunct="1"/>
            <a:r>
              <a:rPr lang="en-US" altLang="en-US" sz="2400" b="1" dirty="0" smtClean="0"/>
              <a:t>Complaints </a:t>
            </a:r>
            <a:r>
              <a:rPr lang="en-US" altLang="en-US" sz="2400" dirty="0" smtClean="0"/>
              <a:t>from students, parents, faculty, staff, others:</a:t>
            </a:r>
          </a:p>
          <a:p>
            <a:pPr lvl="1" eaLnBrk="1" hangingPunct="1">
              <a:spcBef>
                <a:spcPts val="475"/>
              </a:spcBef>
            </a:pPr>
            <a:r>
              <a:rPr lang="en-US" altLang="en-US" sz="2100" dirty="0" smtClean="0"/>
              <a:t>128 (as of April 23)</a:t>
            </a:r>
          </a:p>
          <a:p>
            <a:pPr lvl="1" eaLnBrk="1" hangingPunct="1">
              <a:spcBef>
                <a:spcPts val="475"/>
              </a:spcBef>
            </a:pPr>
            <a:r>
              <a:rPr lang="en-US" altLang="en-US" sz="2100" dirty="0" smtClean="0"/>
              <a:t>General categories: 1) limited information on transfer options; </a:t>
            </a:r>
            <a:br>
              <a:rPr lang="en-US" altLang="en-US" sz="2100" dirty="0" smtClean="0"/>
            </a:br>
            <a:r>
              <a:rPr lang="en-US" altLang="en-US" sz="2100" dirty="0" smtClean="0"/>
              <a:t>2) sharing stories and opinions on purchase and closure; and </a:t>
            </a:r>
            <a:br>
              <a:rPr lang="en-US" altLang="en-US" sz="2100" dirty="0" smtClean="0"/>
            </a:br>
            <a:r>
              <a:rPr lang="en-US" altLang="en-US" sz="2100" dirty="0" smtClean="0"/>
              <a:t>3) students in specialized programs. </a:t>
            </a:r>
          </a:p>
          <a:p>
            <a:pPr lvl="1" eaLnBrk="1" hangingPunct="1">
              <a:spcBef>
                <a:spcPts val="475"/>
              </a:spcBef>
            </a:pPr>
            <a:r>
              <a:rPr lang="en-US" altLang="en-US" sz="2100" dirty="0" smtClean="0"/>
              <a:t>DHE staff has responded to all complaints received as of April 20. Follow-up is being conducted, as necessary.</a:t>
            </a:r>
          </a:p>
          <a:p>
            <a:pPr eaLnBrk="1" hangingPunct="1"/>
            <a:r>
              <a:rPr lang="en-US" altLang="en-US" sz="2400" b="1" dirty="0" smtClean="0"/>
              <a:t>DHE email address </a:t>
            </a:r>
            <a:r>
              <a:rPr lang="en-US" altLang="en-US" sz="2400" dirty="0" smtClean="0"/>
              <a:t>specific for Mount Ida inquiries: </a:t>
            </a:r>
            <a:r>
              <a:rPr lang="en-US" altLang="en-US" sz="2400" dirty="0" smtClean="0">
                <a:solidFill>
                  <a:srgbClr val="0000FF"/>
                </a:solidFill>
                <a:hlinkClick r:id="rId3"/>
              </a:rPr>
              <a:t>MountIdaComments@dhe.mass.edu</a:t>
            </a:r>
            <a:endParaRPr lang="en-US" altLang="en-US" sz="2400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sz="2400" b="1" dirty="0" smtClean="0"/>
              <a:t>DHE webpage </a:t>
            </a:r>
            <a:r>
              <a:rPr lang="en-US" altLang="en-US" sz="2400" dirty="0" smtClean="0"/>
              <a:t>with updates on the closure: </a:t>
            </a:r>
            <a:r>
              <a:rPr lang="en-US" altLang="en-US" sz="2400" dirty="0" smtClean="0">
                <a:solidFill>
                  <a:srgbClr val="0000FF"/>
                </a:solidFill>
                <a:hlinkClick r:id="rId4"/>
              </a:rPr>
              <a:t>www.mass.edu/mountida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smtClean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Institutional Closures and Mount Ida </a:t>
            </a:r>
            <a:r>
              <a:rPr lang="en-US" dirty="0" smtClean="0"/>
              <a:t>College</a:t>
            </a:r>
            <a:endParaRPr lang="en-US" dirty="0"/>
          </a:p>
        </p:txBody>
      </p:sp>
      <p:sp>
        <p:nvSpPr>
          <p:cNvPr id="23556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534400" cy="838200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Mount Ida College Closure: Complaints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625975"/>
          </a:xfrm>
        </p:spPr>
        <p:txBody>
          <a:bodyPr/>
          <a:lstStyle/>
          <a:p>
            <a:r>
              <a:rPr lang="en-US" altLang="en-US" sz="2400" b="1" dirty="0" smtClean="0"/>
              <a:t>DHE staff continue to work with Mount Ida to finalize closing plan </a:t>
            </a:r>
          </a:p>
          <a:p>
            <a:pPr lvl="1">
              <a:spcBef>
                <a:spcPts val="475"/>
              </a:spcBef>
            </a:pPr>
            <a:r>
              <a:rPr lang="en-US" altLang="en-US" sz="2400" dirty="0" smtClean="0"/>
              <a:t>1 to 3 weeks; rolling approvals</a:t>
            </a:r>
          </a:p>
          <a:p>
            <a:r>
              <a:rPr lang="en-US" altLang="en-US" sz="2400" b="1" dirty="0" smtClean="0"/>
              <a:t>BHE to be prepared for expedited program and 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>other approvals </a:t>
            </a:r>
            <a:r>
              <a:rPr lang="en-US" altLang="en-US" sz="2400" i="1" dirty="0" smtClean="0"/>
              <a:t>(June/summer)</a:t>
            </a:r>
          </a:p>
          <a:p>
            <a:pPr lvl="1">
              <a:spcBef>
                <a:spcPts val="475"/>
              </a:spcBef>
            </a:pPr>
            <a:r>
              <a:rPr lang="en-US" altLang="en-US" sz="2400" dirty="0" smtClean="0"/>
              <a:t>Program approval requests from public/private partnering institutions</a:t>
            </a:r>
          </a:p>
          <a:p>
            <a:pPr lvl="1">
              <a:spcBef>
                <a:spcPts val="475"/>
              </a:spcBef>
            </a:pPr>
            <a:r>
              <a:rPr lang="en-US" altLang="en-US" sz="2400" dirty="0" smtClean="0"/>
              <a:t>Review of UMass approvals as property use plan continues to evolve (e.g., satellite campus / </a:t>
            </a:r>
            <a:br>
              <a:rPr lang="en-US" altLang="en-US" sz="2400" dirty="0" smtClean="0"/>
            </a:br>
            <a:r>
              <a:rPr lang="en-US" altLang="en-US" sz="2400" dirty="0" smtClean="0"/>
              <a:t>off-campus programming; program approvals)</a:t>
            </a:r>
          </a:p>
          <a:p>
            <a:r>
              <a:rPr lang="en-US" altLang="en-US" sz="2400" b="1" dirty="0" smtClean="0"/>
              <a:t>Review BHE existing closure policies </a:t>
            </a:r>
          </a:p>
          <a:p>
            <a:pPr lvl="1">
              <a:spcBef>
                <a:spcPts val="475"/>
              </a:spcBef>
            </a:pPr>
            <a:r>
              <a:rPr lang="en-US" altLang="en-US" sz="2400" dirty="0" smtClean="0"/>
              <a:t>Long-term FY19 strategic planning</a:t>
            </a:r>
          </a:p>
          <a:p>
            <a:endParaRPr lang="en-US" altLang="en-US" sz="24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Institutional Closures and Mount Ida </a:t>
            </a:r>
            <a:r>
              <a:rPr lang="en-US" dirty="0" smtClean="0"/>
              <a:t>College</a:t>
            </a:r>
            <a:endParaRPr lang="en-US" dirty="0"/>
          </a:p>
        </p:txBody>
      </p:sp>
      <p:sp>
        <p:nvSpPr>
          <p:cNvPr id="2458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Institutional Closures: Next Steps?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741363" y="1828800"/>
            <a:ext cx="7335837" cy="381000"/>
          </a:xfrm>
        </p:spPr>
        <p:txBody>
          <a:bodyPr/>
          <a:lstStyle/>
          <a:p>
            <a:endParaRPr lang="en-US" alt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610600" cy="4321175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Within 10 years: As many as half </a:t>
            </a:r>
            <a:r>
              <a:rPr lang="en-US" altLang="en-US" sz="2800" dirty="0" smtClean="0"/>
              <a:t>of all U.S. colleges and universities will find themselves bankrupt or shuttered. </a:t>
            </a:r>
            <a:r>
              <a:rPr lang="en-US" altLang="en-US" sz="1600" dirty="0" smtClean="0"/>
              <a:t>(Clayton Christensen, Harvard Business School)</a:t>
            </a:r>
          </a:p>
          <a:p>
            <a:r>
              <a:rPr lang="en-US" altLang="en-US" sz="2800" b="1" dirty="0" smtClean="0"/>
              <a:t>Past 10 years: </a:t>
            </a:r>
            <a:r>
              <a:rPr lang="en-US" altLang="en-US" sz="1600" dirty="0" smtClean="0"/>
              <a:t>(</a:t>
            </a:r>
            <a:r>
              <a:rPr lang="en-US" altLang="en-US" sz="1600" dirty="0"/>
              <a:t>Moody’s Investor Service</a:t>
            </a:r>
            <a:r>
              <a:rPr lang="en-US" altLang="en-US" sz="1600" dirty="0" smtClean="0"/>
              <a:t>)</a:t>
            </a:r>
            <a:endParaRPr lang="en-US" altLang="en-US" sz="2800" b="1" dirty="0" smtClean="0"/>
          </a:p>
          <a:p>
            <a:pPr lvl="1"/>
            <a:r>
              <a:rPr lang="en-US" altLang="en-US" sz="2400" b="1" dirty="0" smtClean="0"/>
              <a:t>5 U.S. college closures per year </a:t>
            </a:r>
            <a:r>
              <a:rPr lang="en-US" altLang="en-US" sz="2400" dirty="0" smtClean="0"/>
              <a:t>on average</a:t>
            </a:r>
          </a:p>
          <a:p>
            <a:pPr lvl="1"/>
            <a:r>
              <a:rPr lang="en-US" altLang="en-US" sz="2400" b="1" dirty="0" smtClean="0"/>
              <a:t>2–3 mergers per year </a:t>
            </a:r>
            <a:r>
              <a:rPr lang="en-US" altLang="en-US" sz="2400" dirty="0" smtClean="0"/>
              <a:t>on average</a:t>
            </a:r>
          </a:p>
          <a:p>
            <a:r>
              <a:rPr lang="en-US" altLang="en-US" sz="2800" b="1" dirty="0" smtClean="0"/>
              <a:t>Forecast: </a:t>
            </a:r>
            <a:r>
              <a:rPr lang="en-US" altLang="en-US" sz="1600" dirty="0"/>
              <a:t>(Moody’s Investor Service</a:t>
            </a:r>
            <a:r>
              <a:rPr lang="en-US" altLang="en-US" sz="1600" dirty="0" smtClean="0"/>
              <a:t>)</a:t>
            </a:r>
            <a:endParaRPr lang="en-US" altLang="en-US" sz="2800" dirty="0" smtClean="0"/>
          </a:p>
          <a:p>
            <a:pPr lvl="1"/>
            <a:r>
              <a:rPr lang="en-US" altLang="en-US" sz="2400" b="1" dirty="0" smtClean="0"/>
              <a:t>Tripling of closure rates </a:t>
            </a:r>
            <a:r>
              <a:rPr lang="en-US" altLang="en-US" sz="2400" dirty="0" smtClean="0"/>
              <a:t>for small colleges / universities</a:t>
            </a:r>
          </a:p>
          <a:p>
            <a:pPr lvl="1"/>
            <a:r>
              <a:rPr lang="en-US" altLang="en-US" sz="2400" b="1" dirty="0" smtClean="0"/>
              <a:t>Doubling of merger rate </a:t>
            </a:r>
            <a:endParaRPr lang="en-US" altLang="en-US" sz="1200" b="1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Institutional Closures and Mount Ida College</a:t>
            </a:r>
          </a:p>
        </p:txBody>
      </p:sp>
      <p:sp>
        <p:nvSpPr>
          <p:cNvPr id="1331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Closures and Mergers:  </a:t>
            </a:r>
            <a:br>
              <a:rPr lang="en-US" altLang="en-US" dirty="0" smtClean="0"/>
            </a:br>
            <a:r>
              <a:rPr lang="en-US" altLang="en-US" dirty="0" smtClean="0"/>
              <a:t>National Landscape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610600" cy="4321175"/>
          </a:xfrm>
        </p:spPr>
        <p:txBody>
          <a:bodyPr/>
          <a:lstStyle/>
          <a:p>
            <a:pPr>
              <a:buNone/>
            </a:pPr>
            <a:r>
              <a:rPr lang="en-US" altLang="en-US" sz="2800" b="1" dirty="0"/>
              <a:t>In MA: 15 closures/mergers over past 5 years</a:t>
            </a:r>
          </a:p>
          <a:p>
            <a:pPr lvl="1">
              <a:spcBef>
                <a:spcPts val="475"/>
              </a:spcBef>
            </a:pPr>
            <a:r>
              <a:rPr lang="en-US" altLang="en-US" sz="2400" dirty="0"/>
              <a:t>5 completed institutional closures </a:t>
            </a:r>
          </a:p>
          <a:p>
            <a:pPr lvl="2">
              <a:spcBef>
                <a:spcPts val="475"/>
              </a:spcBef>
            </a:pPr>
            <a:r>
              <a:rPr lang="en-US" altLang="en-US" sz="1600" dirty="0"/>
              <a:t>Sanford Brown College; Marian Court College; Le Cordon Bleu; ITT Technical Institutes; and New England Institute of Art</a:t>
            </a:r>
          </a:p>
          <a:p>
            <a:pPr lvl="1">
              <a:spcBef>
                <a:spcPts val="475"/>
              </a:spcBef>
            </a:pPr>
            <a:r>
              <a:rPr lang="en-US" altLang="en-US" sz="2400" dirty="0"/>
              <a:t>4 completed closures due to mergers </a:t>
            </a:r>
          </a:p>
          <a:p>
            <a:pPr lvl="2">
              <a:spcBef>
                <a:spcPts val="475"/>
              </a:spcBef>
            </a:pPr>
            <a:r>
              <a:rPr lang="en-US" altLang="en-US" sz="1600" dirty="0"/>
              <a:t>School of the Museum of Fine Arts; New England College of Acupuncture; Boston Conservatory; and Episcopal Divinity School</a:t>
            </a:r>
          </a:p>
          <a:p>
            <a:pPr lvl="1">
              <a:spcBef>
                <a:spcPts val="475"/>
              </a:spcBef>
            </a:pPr>
            <a:r>
              <a:rPr lang="en-US" altLang="en-US" sz="2400" dirty="0"/>
              <a:t>3 pending institutional closures</a:t>
            </a:r>
          </a:p>
          <a:p>
            <a:pPr lvl="2">
              <a:spcBef>
                <a:spcPts val="475"/>
              </a:spcBef>
            </a:pPr>
            <a:r>
              <a:rPr lang="en-US" altLang="en-US" sz="1600" dirty="0"/>
              <a:t> University of Phoenix; Atlantic Union College; and Mount Ida College</a:t>
            </a:r>
          </a:p>
          <a:p>
            <a:pPr lvl="1">
              <a:spcBef>
                <a:spcPts val="475"/>
              </a:spcBef>
              <a:spcAft>
                <a:spcPts val="0"/>
              </a:spcAft>
            </a:pPr>
            <a:r>
              <a:rPr lang="en-US" altLang="en-US" sz="2400" dirty="0"/>
              <a:t>3 pending closures due to mergers </a:t>
            </a:r>
          </a:p>
          <a:p>
            <a:pPr lvl="2">
              <a:spcBef>
                <a:spcPts val="475"/>
              </a:spcBef>
              <a:spcAft>
                <a:spcPts val="600"/>
              </a:spcAft>
            </a:pPr>
            <a:r>
              <a:rPr lang="en-US" altLang="en-US" sz="1600" dirty="0"/>
              <a:t>Andover Newton Theological Seminary; National Graduate School of Quality Management; and Wheelock College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Institutional Closures and Mount Ida College</a:t>
            </a:r>
          </a:p>
        </p:txBody>
      </p:sp>
      <p:sp>
        <p:nvSpPr>
          <p:cNvPr id="1331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Closures and Mergers:  </a:t>
            </a:r>
            <a:br>
              <a:rPr lang="en-US" altLang="en-US" dirty="0" smtClean="0"/>
            </a:br>
            <a:r>
              <a:rPr lang="en-US" altLang="en-US" dirty="0" smtClean="0"/>
              <a:t>Massachusetts Context</a:t>
            </a:r>
          </a:p>
        </p:txBody>
      </p:sp>
    </p:spTree>
    <p:extLst>
      <p:ext uri="{BB962C8B-B14F-4D97-AF65-F5344CB8AC3E}">
        <p14:creationId xmlns:p14="http://schemas.microsoft.com/office/powerpoint/2010/main" val="144352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46259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/>
              <a:t>Range of Notice Received from Institutions </a:t>
            </a:r>
          </a:p>
          <a:p>
            <a:pPr lvl="1" eaLnBrk="1" hangingPunct="1">
              <a:defRPr/>
            </a:pPr>
            <a:r>
              <a:rPr lang="en-US" sz="2000" dirty="0" smtClean="0"/>
              <a:t>From </a:t>
            </a:r>
            <a:r>
              <a:rPr lang="en-US" sz="2000" u="sng" dirty="0" smtClean="0"/>
              <a:t>nearly 3 years</a:t>
            </a:r>
            <a:r>
              <a:rPr lang="en-US" sz="2000" b="1" u="sng" dirty="0" smtClean="0"/>
              <a:t> </a:t>
            </a:r>
            <a:r>
              <a:rPr lang="en-US" sz="2000" i="1" u="sng" dirty="0" smtClean="0"/>
              <a:t>prior</a:t>
            </a:r>
            <a:r>
              <a:rPr lang="en-US" sz="2000" u="sng" dirty="0" smtClean="0"/>
              <a:t> to closure</a:t>
            </a:r>
            <a:r>
              <a:rPr lang="en-US" sz="2000" dirty="0" smtClean="0"/>
              <a:t> at best (e.g., Le Cordon Bleu) </a:t>
            </a:r>
          </a:p>
          <a:p>
            <a:pPr lvl="1" eaLnBrk="1" hangingPunct="1">
              <a:defRPr/>
            </a:pPr>
            <a:r>
              <a:rPr lang="en-US" sz="2000" dirty="0" smtClean="0"/>
              <a:t>To </a:t>
            </a:r>
            <a:r>
              <a:rPr lang="en-US" sz="2000" u="sng" dirty="0" smtClean="0"/>
              <a:t>almost 3 weeks </a:t>
            </a:r>
            <a:r>
              <a:rPr lang="en-US" sz="2000" i="1" u="sng" dirty="0" smtClean="0"/>
              <a:t>after</a:t>
            </a:r>
            <a:r>
              <a:rPr lang="en-US" sz="2000" u="sng" dirty="0" smtClean="0"/>
              <a:t> closure</a:t>
            </a:r>
            <a:r>
              <a:rPr lang="en-US" sz="2000" dirty="0" smtClean="0"/>
              <a:t> at worst (e.g., Marian Court College)</a:t>
            </a:r>
          </a:p>
          <a:p>
            <a:pPr lvl="2" eaLnBrk="1" hangingPunct="1">
              <a:buFont typeface="Arial" charset="0"/>
              <a:buChar char="▪"/>
              <a:defRPr/>
            </a:pPr>
            <a:r>
              <a:rPr lang="en-US" sz="1600" i="1" dirty="0" smtClean="0"/>
              <a:t>(But even closures with prolonged notice not without challenges)</a:t>
            </a:r>
          </a:p>
          <a:p>
            <a:pPr eaLnBrk="1" hangingPunct="1">
              <a:defRPr/>
            </a:pPr>
            <a:r>
              <a:rPr lang="en-US" sz="2800" b="1" dirty="0" smtClean="0"/>
              <a:t>Most Challenging Closures: </a:t>
            </a:r>
            <a:br>
              <a:rPr lang="en-US" sz="2800" b="1" dirty="0" smtClean="0"/>
            </a:br>
            <a:r>
              <a:rPr lang="en-US" sz="2800" b="1" dirty="0" smtClean="0"/>
              <a:t>Sudden, Without Notice</a:t>
            </a:r>
          </a:p>
          <a:p>
            <a:pPr lvl="1" eaLnBrk="1" hangingPunct="1">
              <a:defRPr/>
            </a:pPr>
            <a:r>
              <a:rPr lang="en-US" sz="2000" dirty="0" smtClean="0"/>
              <a:t>Institutions vote to close and either publicly announce closure or close their doors prior to any notification to or discussions with DHE </a:t>
            </a:r>
          </a:p>
          <a:p>
            <a:pPr marL="738188" indent="-276225" eaLnBrk="1" hangingPunct="1"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en-US" sz="2000" dirty="0" smtClean="0"/>
              <a:t>Institutional staff abruptly terminated </a:t>
            </a:r>
          </a:p>
          <a:p>
            <a:pPr marL="738188" indent="-276225" eaLnBrk="1" hangingPunct="1"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en-US" sz="2000" dirty="0" smtClean="0"/>
              <a:t>Little advance thought given to transition options for students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Institutional Closures and Mount Ida </a:t>
            </a:r>
            <a:r>
              <a:rPr lang="en-US" dirty="0" smtClean="0"/>
              <a:t>College</a:t>
            </a:r>
            <a:endParaRPr lang="en-US" dirty="0"/>
          </a:p>
        </p:txBody>
      </p:sp>
      <p:sp>
        <p:nvSpPr>
          <p:cNvPr id="1536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610600" cy="838200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MA Closure Notices (Or Lack Thereof)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If an institution </a:t>
            </a:r>
            <a:r>
              <a:rPr lang="en-US" sz="2800" b="1" dirty="0" smtClean="0"/>
              <a:t>knows that it may close, </a:t>
            </a:r>
            <a:r>
              <a:rPr lang="en-US" sz="2800" dirty="0" smtClean="0"/>
              <a:t>or </a:t>
            </a:r>
            <a:br>
              <a:rPr lang="en-US" sz="2800" dirty="0" smtClean="0"/>
            </a:br>
            <a:r>
              <a:rPr lang="en-US" sz="2800" dirty="0" smtClean="0"/>
              <a:t>if it is </a:t>
            </a:r>
            <a:r>
              <a:rPr lang="en-US" sz="2800" b="1" dirty="0" smtClean="0"/>
              <a:t>planning to merge</a:t>
            </a:r>
            <a:r>
              <a:rPr lang="en-US" sz="2800" dirty="0" smtClean="0"/>
              <a:t> with another institution, it shall:</a:t>
            </a:r>
          </a:p>
          <a:p>
            <a:pPr lvl="1"/>
            <a:r>
              <a:rPr lang="en-US" sz="2400" dirty="0" smtClean="0"/>
              <a:t>so notify the Board and follow appropriate procedures as far as possible in advance of the closure or merger; and</a:t>
            </a:r>
          </a:p>
          <a:p>
            <a:pPr lvl="1"/>
            <a:r>
              <a:rPr lang="en-US" sz="2400" dirty="0" smtClean="0"/>
              <a:t>shall arrange, in association with the Board, to safeguard the needs of students by: </a:t>
            </a:r>
          </a:p>
          <a:p>
            <a:pPr marL="1223963" lvl="2" indent="-457200">
              <a:buFont typeface="+mj-lt"/>
              <a:buAutoNum type="alphaLcPeriod"/>
            </a:pPr>
            <a:r>
              <a:rPr lang="en-US" dirty="0" smtClean="0"/>
              <a:t>organizing educational transfer opportunities; and</a:t>
            </a:r>
          </a:p>
          <a:p>
            <a:pPr marL="1223963" lvl="2" indent="-457200">
              <a:buFont typeface="+mj-lt"/>
              <a:buAutoNum type="alphaLcPeriod"/>
            </a:pPr>
            <a:r>
              <a:rPr lang="en-US" dirty="0" smtClean="0"/>
              <a:t>ensuring the preservation of student records.</a:t>
            </a:r>
          </a:p>
          <a:p>
            <a:pPr marL="119062" indent="0" algn="r">
              <a:buNone/>
            </a:pPr>
            <a:r>
              <a:rPr lang="en-US" sz="1800" i="1" dirty="0" smtClean="0"/>
              <a:t>610 CMR 2.07(3)(f)(2) and 610 CMR 2.08(3)(f) </a:t>
            </a:r>
          </a:p>
          <a:p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Institutional Closures and Mount Ida College</a:t>
            </a:r>
            <a:endParaRPr lang="en-US" dirty="0"/>
          </a:p>
        </p:txBody>
      </p:sp>
      <p:sp>
        <p:nvSpPr>
          <p:cNvPr id="1638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Current BHE Closure Authority: </a:t>
            </a:r>
            <a:r>
              <a:rPr lang="en-US" altLang="en-US" sz="3600" dirty="0" err="1" smtClean="0"/>
              <a:t>Regs</a:t>
            </a:r>
            <a:endParaRPr lang="en-US" altLang="en-US" sz="3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21175"/>
          </a:xfrm>
        </p:spPr>
        <p:txBody>
          <a:bodyPr/>
          <a:lstStyle/>
          <a:p>
            <a:r>
              <a:rPr lang="en-US" altLang="en-US" sz="2400" b="1" dirty="0" smtClean="0"/>
              <a:t>DHE Closure Policy</a:t>
            </a:r>
          </a:p>
          <a:p>
            <a:pPr lvl="1"/>
            <a:r>
              <a:rPr lang="en-US" altLang="en-US" sz="2400" dirty="0" smtClean="0"/>
              <a:t>Closure Guidelines*</a:t>
            </a:r>
          </a:p>
          <a:p>
            <a:pPr lvl="2"/>
            <a:r>
              <a:rPr lang="en-US" altLang="en-US" sz="1800" dirty="0" smtClean="0"/>
              <a:t>DHE expectations, steps for closing including notice requirements (e.g., notice of intent to close; notice of closure) and ongoing communication requirements with DHE and AGO </a:t>
            </a:r>
          </a:p>
          <a:p>
            <a:pPr lvl="1"/>
            <a:r>
              <a:rPr lang="en-US" altLang="en-US" sz="2400" dirty="0" smtClean="0"/>
              <a:t>Closure Template*</a:t>
            </a:r>
          </a:p>
          <a:p>
            <a:pPr lvl="2"/>
            <a:r>
              <a:rPr lang="en-US" altLang="en-US" sz="1800" dirty="0" smtClean="0"/>
              <a:t>Detailed plan including: enrollment and employee data, </a:t>
            </a:r>
            <a:br>
              <a:rPr lang="en-US" altLang="en-US" sz="1800" dirty="0" smtClean="0"/>
            </a:br>
            <a:r>
              <a:rPr lang="en-US" altLang="en-US" sz="1800" dirty="0" smtClean="0"/>
              <a:t>transfer options and/or teach-out plan, physical and fiscal resources, student services, student record preservation, </a:t>
            </a:r>
            <a:br>
              <a:rPr lang="en-US" altLang="en-US" sz="1800" dirty="0" smtClean="0"/>
            </a:br>
            <a:r>
              <a:rPr lang="en-US" altLang="en-US" sz="1800" dirty="0" smtClean="0"/>
              <a:t>and public communications </a:t>
            </a:r>
          </a:p>
          <a:p>
            <a:r>
              <a:rPr lang="en-US" altLang="en-US" sz="2400" b="1" dirty="0" smtClean="0"/>
              <a:t>DHE staff work with the institution </a:t>
            </a:r>
            <a:r>
              <a:rPr lang="en-US" altLang="en-US" sz="2400" dirty="0" smtClean="0"/>
              <a:t>to revise, finalize closure plan before approval</a:t>
            </a:r>
          </a:p>
          <a:p>
            <a:pPr marL="119062" indent="0">
              <a:buNone/>
            </a:pPr>
            <a:r>
              <a:rPr lang="en-US" altLang="en-US" sz="1800" i="1" dirty="0" smtClean="0"/>
              <a:t>* Posted on BHE’s website: </a:t>
            </a:r>
            <a:r>
              <a:rPr lang="en-US" altLang="en-US" sz="1800" i="1" dirty="0" smtClean="0">
                <a:hlinkClick r:id="rId3"/>
              </a:rPr>
              <a:t>http://www.mass.edu/foradmin/closures/home.asp</a:t>
            </a:r>
            <a:endParaRPr lang="en-US" altLang="en-US" sz="1800" i="1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Institutional Closures and Mount Ida College</a:t>
            </a:r>
            <a:endParaRPr lang="en-US" dirty="0"/>
          </a:p>
        </p:txBody>
      </p:sp>
      <p:sp>
        <p:nvSpPr>
          <p:cNvPr id="1741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Current BHE Closure Authority: Policies &amp; Procedures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5257800"/>
          </a:xfrm>
        </p:spPr>
        <p:txBody>
          <a:bodyPr/>
          <a:lstStyle/>
          <a:p>
            <a:pPr eaLnBrk="1" hangingPunct="1">
              <a:spcBef>
                <a:spcPts val="475"/>
              </a:spcBef>
            </a:pPr>
            <a:r>
              <a:rPr lang="en-US" altLang="en-US" sz="2100" b="1" dirty="0" smtClean="0"/>
              <a:t>February 25: </a:t>
            </a:r>
            <a:r>
              <a:rPr lang="en-US" altLang="en-US" sz="2100" dirty="0" smtClean="0"/>
              <a:t>DHE learns of Mount Ida’s (MIC) proposed merger with </a:t>
            </a:r>
            <a:r>
              <a:rPr lang="en-US" altLang="en-US" sz="2100" dirty="0" err="1" smtClean="0"/>
              <a:t>Lasell</a:t>
            </a:r>
            <a:r>
              <a:rPr lang="en-US" altLang="en-US" sz="2100" dirty="0" smtClean="0"/>
              <a:t> College through press coverage. </a:t>
            </a:r>
          </a:p>
          <a:p>
            <a:pPr eaLnBrk="1" hangingPunct="1">
              <a:spcBef>
                <a:spcPts val="475"/>
              </a:spcBef>
            </a:pPr>
            <a:r>
              <a:rPr lang="en-US" altLang="en-US" sz="2100" b="1" dirty="0" smtClean="0"/>
              <a:t>February 26: </a:t>
            </a:r>
            <a:r>
              <a:rPr lang="en-US" altLang="en-US" sz="2100" dirty="0" smtClean="0"/>
              <a:t>DHE sends letter to both institutions reminding them of closure responsibilities and requests meeting, scheduled for March 26th.</a:t>
            </a:r>
          </a:p>
          <a:p>
            <a:pPr eaLnBrk="1" hangingPunct="1">
              <a:spcBef>
                <a:spcPts val="475"/>
              </a:spcBef>
              <a:spcAft>
                <a:spcPts val="600"/>
              </a:spcAft>
            </a:pPr>
            <a:r>
              <a:rPr lang="en-US" altLang="en-US" sz="2100" b="1" dirty="0" smtClean="0"/>
              <a:t>March 23: </a:t>
            </a:r>
            <a:r>
              <a:rPr lang="en-US" altLang="en-US" sz="2100" dirty="0" smtClean="0"/>
              <a:t>DHE meeting canceled by request of MIC and </a:t>
            </a:r>
            <a:r>
              <a:rPr lang="en-US" altLang="en-US" sz="2100" dirty="0" err="1" smtClean="0"/>
              <a:t>Lasell</a:t>
            </a:r>
            <a:r>
              <a:rPr lang="en-US" altLang="en-US" sz="2100" dirty="0" smtClean="0"/>
              <a:t> representatives when, DHE later learned, the merger fell through on March 22.</a:t>
            </a:r>
          </a:p>
          <a:p>
            <a:pPr eaLnBrk="1" hangingPunct="1">
              <a:spcBef>
                <a:spcPts val="475"/>
              </a:spcBef>
              <a:spcAft>
                <a:spcPts val="600"/>
              </a:spcAft>
            </a:pPr>
            <a:r>
              <a:rPr lang="en-US" altLang="en-US" sz="2100" b="1" dirty="0" smtClean="0"/>
              <a:t>April 5: </a:t>
            </a:r>
            <a:r>
              <a:rPr lang="en-US" altLang="en-US" sz="2100" dirty="0" smtClean="0"/>
              <a:t>Having received no further communications from MIC, DHE staff request status update from MIC counsel, amid media reports of impending deal with UMass. </a:t>
            </a:r>
          </a:p>
          <a:p>
            <a:pPr lvl="1" eaLnBrk="1" hangingPunct="1">
              <a:spcBef>
                <a:spcPts val="475"/>
              </a:spcBef>
              <a:spcAft>
                <a:spcPts val="600"/>
              </a:spcAft>
            </a:pPr>
            <a:endParaRPr lang="en-US" altLang="en-US" sz="21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Institutional Closures and Mount Ida </a:t>
            </a:r>
            <a:r>
              <a:rPr lang="en-US" dirty="0" smtClean="0"/>
              <a:t>College</a:t>
            </a:r>
            <a:endParaRPr lang="en-US" dirty="0"/>
          </a:p>
        </p:txBody>
      </p:sp>
      <p:sp>
        <p:nvSpPr>
          <p:cNvPr id="1843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/>
              <a:t>Mount Ida College Closure: Timeline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5646003"/>
            <a:ext cx="731520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19062" indent="0" algn="ctr" eaLnBrk="1" hangingPunct="1">
              <a:spcBef>
                <a:spcPts val="475"/>
              </a:spcBef>
              <a:spcAft>
                <a:spcPts val="600"/>
              </a:spcAft>
              <a:buSzPct val="110000"/>
              <a:buNone/>
            </a:pPr>
            <a:r>
              <a:rPr lang="en-US" altLang="en-US" sz="2400" b="1" dirty="0">
                <a:latin typeface="+mn-lt"/>
              </a:rPr>
              <a:t>April 6: DHE staff learn of MIC’s closure </a:t>
            </a:r>
            <a:r>
              <a:rPr lang="en-US" altLang="en-US" sz="2400" b="1" dirty="0" smtClean="0">
                <a:latin typeface="+mn-lt"/>
              </a:rPr>
              <a:t/>
            </a:r>
            <a:br>
              <a:rPr lang="en-US" altLang="en-US" sz="2400" b="1" dirty="0" smtClean="0">
                <a:latin typeface="+mn-lt"/>
              </a:rPr>
            </a:br>
            <a:r>
              <a:rPr lang="en-US" altLang="en-US" sz="2400" dirty="0" smtClean="0">
                <a:latin typeface="+mn-lt"/>
              </a:rPr>
              <a:t>through press </a:t>
            </a:r>
            <a:r>
              <a:rPr lang="en-US" altLang="en-US" sz="2400" dirty="0">
                <a:latin typeface="+mn-lt"/>
              </a:rPr>
              <a:t>coverage.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5257800"/>
          </a:xfrm>
        </p:spPr>
        <p:txBody>
          <a:bodyPr/>
          <a:lstStyle/>
          <a:p>
            <a:pPr>
              <a:spcBef>
                <a:spcPts val="475"/>
              </a:spcBef>
            </a:pPr>
            <a:r>
              <a:rPr lang="en-US" altLang="en-US" sz="2100" b="1" dirty="0"/>
              <a:t>April 10: </a:t>
            </a:r>
            <a:r>
              <a:rPr lang="en-US" altLang="en-US" sz="2100" dirty="0" smtClean="0"/>
              <a:t>DHE sends </a:t>
            </a:r>
            <a:r>
              <a:rPr lang="en-US" altLang="en-US" sz="2100" dirty="0"/>
              <a:t>letter to MIC requesting immediate compliance with BHE closure policy (e.g., submission of closure plan and proposed transfer options for MIC students) and </a:t>
            </a:r>
            <a:r>
              <a:rPr lang="en-US" altLang="en-US" sz="2100" dirty="0" smtClean="0"/>
              <a:t>meeting.</a:t>
            </a:r>
            <a:endParaRPr lang="en-US" altLang="en-US" sz="2100" dirty="0"/>
          </a:p>
          <a:p>
            <a:pPr>
              <a:spcBef>
                <a:spcPts val="475"/>
              </a:spcBef>
            </a:pPr>
            <a:r>
              <a:rPr lang="en-US" altLang="en-US" sz="2100" b="1" dirty="0"/>
              <a:t>April 12 and 16: </a:t>
            </a:r>
            <a:r>
              <a:rPr lang="en-US" altLang="en-US" sz="2100" dirty="0"/>
              <a:t>MIC submits first draft of requested </a:t>
            </a:r>
            <a:r>
              <a:rPr lang="en-US" altLang="en-US" sz="2100" dirty="0" smtClean="0"/>
              <a:t>documents.</a:t>
            </a:r>
            <a:endParaRPr lang="en-US" altLang="en-US" sz="2100" dirty="0"/>
          </a:p>
          <a:p>
            <a:pPr>
              <a:spcBef>
                <a:spcPts val="475"/>
              </a:spcBef>
            </a:pPr>
            <a:r>
              <a:rPr lang="en-US" altLang="en-US" sz="2100" b="1" dirty="0"/>
              <a:t>April 17: </a:t>
            </a:r>
            <a:r>
              <a:rPr lang="en-US" altLang="en-US" sz="2100" dirty="0"/>
              <a:t>DHE staff </a:t>
            </a:r>
            <a:r>
              <a:rPr lang="en-US" altLang="en-US" sz="2100" dirty="0" smtClean="0"/>
              <a:t>attend </a:t>
            </a:r>
            <a:r>
              <a:rPr lang="en-US" altLang="en-US" sz="2100" dirty="0"/>
              <a:t>“college fair” at Mount Ida to answer questions from </a:t>
            </a:r>
            <a:r>
              <a:rPr lang="en-US" altLang="en-US" sz="2100" dirty="0" smtClean="0"/>
              <a:t>parents</a:t>
            </a:r>
            <a:r>
              <a:rPr lang="en-US" altLang="en-US" sz="2100" dirty="0"/>
              <a:t>, students, and faculty.</a:t>
            </a:r>
          </a:p>
          <a:p>
            <a:pPr>
              <a:spcBef>
                <a:spcPts val="475"/>
              </a:spcBef>
            </a:pPr>
            <a:r>
              <a:rPr lang="en-US" altLang="en-US" sz="2100" b="1" dirty="0"/>
              <a:t>April 19: </a:t>
            </a:r>
            <a:r>
              <a:rPr lang="en-US" altLang="en-US" sz="2100" dirty="0" smtClean="0"/>
              <a:t>DHE </a:t>
            </a:r>
            <a:r>
              <a:rPr lang="en-US" altLang="en-US" sz="2100" dirty="0"/>
              <a:t>staff meet with MIC representatives and </a:t>
            </a:r>
            <a:r>
              <a:rPr lang="en-US" altLang="en-US" sz="2100" dirty="0" smtClean="0"/>
              <a:t>provide </a:t>
            </a:r>
            <a:r>
              <a:rPr lang="en-US" altLang="en-US" sz="2100" dirty="0"/>
              <a:t>extensive feedback and guidance on documents submitted to date and on </a:t>
            </a:r>
            <a:r>
              <a:rPr lang="en-US" altLang="en-US" sz="2100" dirty="0" smtClean="0"/>
              <a:t>adequacy </a:t>
            </a:r>
            <a:r>
              <a:rPr lang="en-US" altLang="en-US" sz="2100" dirty="0"/>
              <a:t>and variety of </a:t>
            </a:r>
            <a:r>
              <a:rPr lang="en-US" altLang="en-US" sz="2100" dirty="0" smtClean="0"/>
              <a:t>transfer </a:t>
            </a:r>
            <a:r>
              <a:rPr lang="en-US" altLang="en-US" sz="2100" dirty="0"/>
              <a:t>options presented by Mount Ida</a:t>
            </a:r>
            <a:r>
              <a:rPr lang="en-US" altLang="en-US" sz="2100" dirty="0" smtClean="0"/>
              <a:t>.</a:t>
            </a:r>
            <a:endParaRPr lang="en-US" altLang="en-US" sz="21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Institutional Closures and Mount Ida </a:t>
            </a:r>
            <a:r>
              <a:rPr lang="en-US" dirty="0" smtClean="0"/>
              <a:t>College</a:t>
            </a:r>
            <a:endParaRPr lang="en-US" dirty="0"/>
          </a:p>
        </p:txBody>
      </p:sp>
      <p:sp>
        <p:nvSpPr>
          <p:cNvPr id="1843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/>
              <a:t>Mount Ida College Closure: Timeline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5105400"/>
            <a:ext cx="7315200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19062" indent="0" algn="ctr" eaLnBrk="1" hangingPunct="1">
              <a:spcBef>
                <a:spcPts val="475"/>
              </a:spcBef>
              <a:spcAft>
                <a:spcPts val="600"/>
              </a:spcAft>
              <a:buSzPct val="110000"/>
              <a:buNone/>
            </a:pPr>
            <a:r>
              <a:rPr lang="en-US" altLang="en-US" sz="2400" b="1" dirty="0">
                <a:latin typeface="+mn-lt"/>
              </a:rPr>
              <a:t>DHE staff has reviewed a first draft </a:t>
            </a:r>
            <a:r>
              <a:rPr lang="en-US" altLang="en-US" sz="2400" dirty="0">
                <a:latin typeface="+mn-lt"/>
              </a:rPr>
              <a:t>of </a:t>
            </a:r>
            <a:r>
              <a:rPr lang="en-US" altLang="en-US" sz="2400" dirty="0" smtClean="0">
                <a:latin typeface="+mn-lt"/>
              </a:rPr>
              <a:t/>
            </a:r>
            <a:br>
              <a:rPr lang="en-US" altLang="en-US" sz="2400" dirty="0" smtClean="0">
                <a:latin typeface="+mn-lt"/>
              </a:rPr>
            </a:br>
            <a:r>
              <a:rPr lang="en-US" altLang="en-US" sz="2400" dirty="0" smtClean="0">
                <a:latin typeface="+mn-lt"/>
              </a:rPr>
              <a:t>the Mount </a:t>
            </a:r>
            <a:r>
              <a:rPr lang="en-US" altLang="en-US" sz="2400" dirty="0">
                <a:latin typeface="+mn-lt"/>
              </a:rPr>
              <a:t>Ida closure plan, provided </a:t>
            </a:r>
            <a:r>
              <a:rPr lang="en-US" altLang="en-US" sz="2400" dirty="0" smtClean="0">
                <a:latin typeface="+mn-lt"/>
              </a:rPr>
              <a:t/>
            </a:r>
            <a:br>
              <a:rPr lang="en-US" altLang="en-US" sz="2400" dirty="0" smtClean="0">
                <a:latin typeface="+mn-lt"/>
              </a:rPr>
            </a:br>
            <a:r>
              <a:rPr lang="en-US" altLang="en-US" sz="2400" dirty="0" smtClean="0">
                <a:latin typeface="+mn-lt"/>
              </a:rPr>
              <a:t>substantive </a:t>
            </a:r>
            <a:r>
              <a:rPr lang="en-US" altLang="en-US" sz="2400" dirty="0">
                <a:latin typeface="+mn-lt"/>
              </a:rPr>
              <a:t>comments and requested </a:t>
            </a:r>
            <a:r>
              <a:rPr lang="en-US" altLang="en-US" sz="2400" dirty="0" smtClean="0">
                <a:latin typeface="+mn-lt"/>
              </a:rPr>
              <a:t/>
            </a:r>
            <a:br>
              <a:rPr lang="en-US" altLang="en-US" sz="2400" dirty="0" smtClean="0">
                <a:latin typeface="+mn-lt"/>
              </a:rPr>
            </a:br>
            <a:r>
              <a:rPr lang="en-US" altLang="en-US" sz="2400" dirty="0" smtClean="0">
                <a:latin typeface="+mn-lt"/>
              </a:rPr>
              <a:t>additional </a:t>
            </a:r>
            <a:r>
              <a:rPr lang="en-US" altLang="en-US" sz="2400" dirty="0">
                <a:latin typeface="+mn-lt"/>
              </a:rPr>
              <a:t>information </a:t>
            </a:r>
            <a:r>
              <a:rPr lang="en-US" altLang="en-US" sz="2400" dirty="0" smtClean="0">
                <a:latin typeface="+mn-lt"/>
              </a:rPr>
              <a:t>to </a:t>
            </a:r>
            <a:r>
              <a:rPr lang="en-US" altLang="en-US" sz="2400" dirty="0">
                <a:latin typeface="+mn-lt"/>
              </a:rPr>
              <a:t>be received this week.</a:t>
            </a:r>
          </a:p>
        </p:txBody>
      </p:sp>
    </p:spTree>
    <p:extLst>
      <p:ext uri="{BB962C8B-B14F-4D97-AF65-F5344CB8AC3E}">
        <p14:creationId xmlns:p14="http://schemas.microsoft.com/office/powerpoint/2010/main" val="3000141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/>
              <a:t>DHE will approve MIC’s closure plan once deemed complete. </a:t>
            </a:r>
          </a:p>
          <a:p>
            <a:r>
              <a:rPr lang="en-US" altLang="en-US" sz="2400" dirty="0" smtClean="0"/>
              <a:t>MIC has been cooperative, met all deadlines since DHE’s April 10 letter. Good faith effort on 1st draft closure plan.</a:t>
            </a:r>
          </a:p>
          <a:p>
            <a:r>
              <a:rPr lang="en-US" altLang="en-US" sz="2400" dirty="0" smtClean="0"/>
              <a:t>DHE is focused on four areas:</a:t>
            </a:r>
          </a:p>
          <a:p>
            <a:pPr lvl="1"/>
            <a:r>
              <a:rPr lang="en-US" altLang="en-US" sz="2100" b="1" dirty="0" smtClean="0"/>
              <a:t>Multiple transfer options </a:t>
            </a:r>
            <a:r>
              <a:rPr lang="en-US" altLang="en-US" sz="2100" dirty="0" smtClean="0"/>
              <a:t>for students</a:t>
            </a:r>
          </a:p>
          <a:p>
            <a:pPr lvl="1"/>
            <a:r>
              <a:rPr lang="en-US" altLang="en-US" sz="2100" b="1" dirty="0" smtClean="0"/>
              <a:t>Easing burdens on students </a:t>
            </a:r>
            <a:r>
              <a:rPr lang="en-US" altLang="en-US" sz="2100" dirty="0" smtClean="0"/>
              <a:t>and requiring MIC to arrange </a:t>
            </a:r>
            <a:br>
              <a:rPr lang="en-US" altLang="en-US" sz="2100" dirty="0" smtClean="0"/>
            </a:br>
            <a:r>
              <a:rPr lang="en-US" altLang="en-US" sz="2100" dirty="0" smtClean="0"/>
              <a:t>for transfers (e.g.,  prepare and submit transfer agreements </a:t>
            </a:r>
            <a:br>
              <a:rPr lang="en-US" altLang="en-US" sz="2100" dirty="0" smtClean="0"/>
            </a:br>
            <a:r>
              <a:rPr lang="en-US" altLang="en-US" sz="2100" dirty="0" smtClean="0"/>
              <a:t>with other institutions)</a:t>
            </a:r>
          </a:p>
          <a:p>
            <a:pPr lvl="1"/>
            <a:r>
              <a:rPr lang="en-US" altLang="en-US" sz="2100" b="1" dirty="0" smtClean="0"/>
              <a:t>Ensuring appropriate arrangements </a:t>
            </a:r>
            <a:r>
              <a:rPr lang="en-US" altLang="en-US" sz="2100" dirty="0" smtClean="0"/>
              <a:t>for newly admitted students</a:t>
            </a:r>
          </a:p>
          <a:p>
            <a:pPr lvl="1"/>
            <a:r>
              <a:rPr lang="en-US" altLang="en-US" sz="2100" b="1" dirty="0" smtClean="0"/>
              <a:t>Providing students with increased &amp; continuing access </a:t>
            </a:r>
            <a:r>
              <a:rPr lang="en-US" altLang="en-US" sz="2100" dirty="0" smtClean="0"/>
              <a:t>to academic counselors (even after MIC formally closes)</a:t>
            </a:r>
          </a:p>
          <a:p>
            <a:endParaRPr lang="en-US" altLang="en-US" sz="24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Institutional Closures and Mount Ida College</a:t>
            </a:r>
            <a:endParaRPr lang="en-US" dirty="0"/>
          </a:p>
        </p:txBody>
      </p:sp>
      <p:sp>
        <p:nvSpPr>
          <p:cNvPr id="2048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Mount Ida College Closure Plan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DHE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.potx" id="{E07B9D51-7A1B-445F-BE90-03D726D2647E}" vid="{A3B9CE9F-B01A-4D15-BC8D-DAC2DD4491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DHE PowerPoint 2017</Template>
  <TotalTime>59</TotalTime>
  <Words>884</Words>
  <Application>Microsoft Office PowerPoint</Application>
  <PresentationFormat>On-screen Show (4:3)</PresentationFormat>
  <Paragraphs>122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Corbel</vt:lpstr>
      <vt:lpstr>Franklin Gothic Demi</vt:lpstr>
      <vt:lpstr>Segoe UI</vt:lpstr>
      <vt:lpstr>Segoe UI Bold</vt:lpstr>
      <vt:lpstr>Wingdings</vt:lpstr>
      <vt:lpstr>Wingdings 2</vt:lpstr>
      <vt:lpstr>Wingdings 3</vt:lpstr>
      <vt:lpstr>DHE PowerPoint</vt:lpstr>
      <vt:lpstr>Institutional Closures and Mount Ida College</vt:lpstr>
      <vt:lpstr>Closures and Mergers:   National Landscape</vt:lpstr>
      <vt:lpstr>Closures and Mergers:   Massachusetts Context</vt:lpstr>
      <vt:lpstr>MA Closure Notices (Or Lack Thereof)</vt:lpstr>
      <vt:lpstr>Current BHE Closure Authority: Regs</vt:lpstr>
      <vt:lpstr>Current BHE Closure Authority: Policies &amp; Procedures</vt:lpstr>
      <vt:lpstr>Mount Ida College Closure: Timeline</vt:lpstr>
      <vt:lpstr>Mount Ida College Closure: Timeline</vt:lpstr>
      <vt:lpstr>Mount Ida College Closure Plan</vt:lpstr>
      <vt:lpstr>Mount Ida College Closure: Challenges</vt:lpstr>
      <vt:lpstr>Mount Ida College Closure: UMass</vt:lpstr>
      <vt:lpstr>Mount Ida College Closure: Complaints</vt:lpstr>
      <vt:lpstr>Institutional Closures: Next Steps?</vt:lpstr>
      <vt:lpstr>Discussion</vt:lpstr>
    </vt:vector>
  </TitlesOfParts>
  <Company>Massachusetts Department of Higher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Institutional Closures and Mount Ida College</dc:title>
  <dc:creator>Mealey, Sarah (DHE)</dc:creator>
  <cp:lastModifiedBy>Mealey, Sarah (DHE)</cp:lastModifiedBy>
  <cp:revision>10</cp:revision>
  <cp:lastPrinted>2017-01-23T15:41:30Z</cp:lastPrinted>
  <dcterms:created xsi:type="dcterms:W3CDTF">2018-04-23T19:32:09Z</dcterms:created>
  <dcterms:modified xsi:type="dcterms:W3CDTF">2018-04-24T16:17:48Z</dcterms:modified>
</cp:coreProperties>
</file>