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9"/>
  </p:notesMasterIdLst>
  <p:handoutMasterIdLst>
    <p:handoutMasterId r:id="rId20"/>
  </p:handoutMasterIdLst>
  <p:sldIdLst>
    <p:sldId id="302" r:id="rId2"/>
    <p:sldId id="304" r:id="rId3"/>
    <p:sldId id="306" r:id="rId4"/>
    <p:sldId id="348" r:id="rId5"/>
    <p:sldId id="375" r:id="rId6"/>
    <p:sldId id="376" r:id="rId7"/>
    <p:sldId id="388" r:id="rId8"/>
    <p:sldId id="394" r:id="rId9"/>
    <p:sldId id="396" r:id="rId10"/>
    <p:sldId id="381" r:id="rId11"/>
    <p:sldId id="378" r:id="rId12"/>
    <p:sldId id="366" r:id="rId13"/>
    <p:sldId id="373" r:id="rId14"/>
    <p:sldId id="382" r:id="rId15"/>
    <p:sldId id="337" r:id="rId16"/>
    <p:sldId id="387" r:id="rId17"/>
    <p:sldId id="330" r:id="rId1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C7302"/>
    <a:srgbClr val="FEAF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13" autoAdjust="0"/>
    <p:restoredTop sz="66053" autoAdjust="0"/>
  </p:normalViewPr>
  <p:slideViewPr>
    <p:cSldViewPr>
      <p:cViewPr varScale="1">
        <p:scale>
          <a:sx n="73" d="100"/>
          <a:sy n="73" d="100"/>
        </p:scale>
        <p:origin x="15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39E093A-64C1-4AAF-8215-3291EA761733}" type="datetimeFigureOut">
              <a:rPr lang="en-US"/>
              <a:pPr>
                <a:defRPr/>
              </a:pPr>
              <a:t>5/3/2018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wrap="square" lIns="94851" tIns="47425" rIns="94851" bIns="4742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9FBE66A-0F2E-4454-B38C-51EBA64544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869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dirty="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8107EC8B-E1DE-43CC-B4D2-681D16C5992F}" type="datetimeFigureOut">
              <a:rPr lang="en-US"/>
              <a:pPr>
                <a:defRPr/>
              </a:pPr>
              <a:t>5/3/2018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561226"/>
            <a:ext cx="5850835" cy="4320213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dirty="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wrap="square" lIns="94851" tIns="47425" rIns="94851" bIns="4742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398D5E6-573B-428A-A649-DE042DDD4B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55028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0662" indent="-29640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5634" indent="-23712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9887" indent="-23712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4141" indent="-23712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08395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2648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6902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1155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66903E3-BE22-40B9-81A2-46F5541CEFC9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61202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0662" indent="-29640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5634" indent="-23712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9887" indent="-23712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4141" indent="-23712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08395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2648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6902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1155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D38E750-95F2-4C08-A24F-1957BC750F4B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76234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0662" indent="-29640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5634" indent="-23712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9887" indent="-23712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4141" indent="-23712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08395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2648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6902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1155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12A87EC-1D39-42C4-B0CF-118390E2F034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60460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54150" y="1181100"/>
            <a:ext cx="4248150" cy="31861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0662" indent="-29640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5634" indent="-23712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9887" indent="-23712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4141" indent="-23712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08395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2648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6902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1155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FC8C11E-9215-4CB7-977D-898F87AEAEC0}" type="slidenum">
              <a:rPr lang="en-US" altLang="en-US">
                <a:solidFill>
                  <a:srgbClr val="000000"/>
                </a:solidFill>
              </a:rPr>
              <a:pPr eaLnBrk="1" hangingPunct="1"/>
              <a:t>8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7108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54150" y="1181100"/>
            <a:ext cx="4248150" cy="31861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0662" indent="-29640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5634" indent="-23712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9887" indent="-23712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4141" indent="-23712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08395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2648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6902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1155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3C22CE4-CA62-40FC-89B5-2D984237B23D}" type="slidenum">
              <a:rPr lang="en-US" altLang="en-US">
                <a:solidFill>
                  <a:srgbClr val="000000"/>
                </a:solidFill>
              </a:rPr>
              <a:pPr eaLnBrk="1" hangingPunct="1"/>
              <a:t>9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5827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0662" indent="-29640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5634" indent="-23712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9887" indent="-23712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4141" indent="-23712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08395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2648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6902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1155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513246A-042C-4990-9257-7F4F56EDE459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84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0662" indent="-29640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5634" indent="-23712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9887" indent="-23712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4141" indent="-23712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08395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2648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6902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1155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F5F1BB1-36A7-4D8C-915F-55752328C8EC}" type="slidenum">
              <a:rPr lang="en-US" altLang="en-US"/>
              <a:pPr eaLnBrk="1" hangingPunct="1"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9352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FFC6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chemeClr val="bg2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6248400"/>
            <a:ext cx="19050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2819400"/>
          </a:xfrm>
        </p:spPr>
        <p:txBody>
          <a:bodyPr tIns="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/>
          </a:bodyPr>
          <a:lstStyle>
            <a:lvl1pPr algn="l">
              <a:lnSpc>
                <a:spcPct val="90000"/>
              </a:lnSpc>
              <a:defRPr sz="6000" b="0">
                <a:solidFill>
                  <a:schemeClr val="tx1"/>
                </a:solidFill>
                <a:latin typeface="Franklin Gothic Demi" panose="020B0703020102020204" pitchFamily="34" charset="0"/>
              </a:defRPr>
            </a:lvl1pPr>
            <a:extLst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152400" y="6048375"/>
            <a:ext cx="6019800" cy="733425"/>
          </a:xfrm>
        </p:spPr>
        <p:txBody>
          <a:bodyPr anchor="b"/>
          <a:lstStyle>
            <a:lvl1pPr marL="119062" indent="0">
              <a:buNone/>
              <a:defRPr lang="en-US" sz="1600" kern="1200" baseline="0" dirty="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37115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30213" y="690563"/>
            <a:ext cx="7086600" cy="609600"/>
          </a:xfrm>
          <a:prstGeom prst="rect">
            <a:avLst/>
          </a:prstGeom>
        </p:spPr>
        <p:txBody>
          <a:bodyPr rIns="45720" anchor="ctr"/>
          <a:lstStyle>
            <a:lvl1pPr>
              <a:defRPr sz="2400"/>
            </a:lvl1pPr>
            <a:extLst/>
          </a:lstStyle>
          <a:p>
            <a:pPr fontAlgn="auto">
              <a:spcAft>
                <a:spcPts val="0"/>
              </a:spcAft>
              <a:defRPr/>
            </a:pPr>
            <a:endParaRPr lang="en-US" sz="40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8229600" y="6477000"/>
            <a:ext cx="733425" cy="274638"/>
          </a:xfrm>
          <a:prstGeom prst="rect">
            <a:avLst/>
          </a:prstGeom>
        </p:spPr>
        <p:txBody>
          <a:bodyPr bIns="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4E69DE1-97BB-40B0-B253-F5E0AE674AFF}" type="slidenum">
              <a:rPr lang="en-US" altLang="en-US" sz="1200">
                <a:solidFill>
                  <a:srgbClr val="3F3F3F"/>
                </a:solidFill>
                <a:latin typeface="Segoe UI" panose="020B0502040204020203" pitchFamily="34" charset="0"/>
              </a:rPr>
              <a:pPr algn="r" eaLnBrk="1" hangingPunct="1"/>
              <a:t>‹#›</a:t>
            </a:fld>
            <a:endParaRPr lang="en-US" altLang="en-US" sz="1200">
              <a:solidFill>
                <a:srgbClr val="3F3F3F"/>
              </a:solidFill>
              <a:latin typeface="Segoe UI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625975"/>
          </a:xfrm>
        </p:spPr>
        <p:txBody>
          <a:bodyPr/>
          <a:lstStyle>
            <a:lvl1pPr>
              <a:spcBef>
                <a:spcPts val="1200"/>
              </a:spcBef>
              <a:defRPr sz="3200"/>
            </a:lvl1pPr>
            <a:lvl2pPr>
              <a:spcBef>
                <a:spcPts val="480"/>
              </a:spcBef>
              <a:defRPr sz="2800"/>
            </a:lvl2pPr>
            <a:lvl3pPr>
              <a:defRPr sz="24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04800" y="152400"/>
            <a:ext cx="8537222" cy="457200"/>
          </a:xfr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lang="en-US" sz="2000" b="1" kern="1200" dirty="0" smtClean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382000" cy="8382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938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ltGray">
          <a:xfrm>
            <a:off x="0" y="0"/>
            <a:ext cx="9144000" cy="1905000"/>
          </a:xfrm>
          <a:prstGeom prst="rect">
            <a:avLst/>
          </a:prstGeom>
          <a:solidFill>
            <a:schemeClr val="tx2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0" y="1860550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229600" y="6477000"/>
            <a:ext cx="733425" cy="274638"/>
          </a:xfrm>
          <a:prstGeom prst="rect">
            <a:avLst/>
          </a:prstGeom>
        </p:spPr>
        <p:txBody>
          <a:bodyPr bIns="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7E96E86-4E07-4C54-9B3E-2433EBB26432}" type="slidenum">
              <a:rPr lang="en-US" altLang="en-US" sz="1200">
                <a:solidFill>
                  <a:srgbClr val="3F3F3F"/>
                </a:solidFill>
                <a:latin typeface="Segoe UI" panose="020B0502040204020203" pitchFamily="34" charset="0"/>
              </a:rPr>
              <a:pPr algn="r" eaLnBrk="1" hangingPunct="1"/>
              <a:t>‹#›</a:t>
            </a:fld>
            <a:endParaRPr lang="en-US" altLang="en-US" sz="1200">
              <a:solidFill>
                <a:srgbClr val="3F3F3F"/>
              </a:solidFill>
              <a:latin typeface="Segoe UI" panose="020B0502040204020203" pitchFamily="34" charset="0"/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382000" cy="4321175"/>
          </a:xfrm>
        </p:spPr>
        <p:txBody>
          <a:bodyPr/>
          <a:lstStyle>
            <a:lvl1pPr>
              <a:spcBef>
                <a:spcPts val="1200"/>
              </a:spcBef>
              <a:defRPr sz="3200"/>
            </a:lvl1pPr>
            <a:lvl2pPr>
              <a:spcBef>
                <a:spcPts val="480"/>
              </a:spcBef>
              <a:defRPr sz="2800"/>
            </a:lvl2pPr>
            <a:lvl3pPr>
              <a:defRPr sz="24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25778" y="152400"/>
            <a:ext cx="8537222" cy="457200"/>
          </a:xfr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lang="en-US" sz="2000" b="1" kern="1200" dirty="0" smtClean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itle 1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382000" cy="1219200"/>
          </a:xfrm>
        </p:spPr>
        <p:txBody>
          <a:bodyPr/>
          <a:lstStyle>
            <a:lvl1pPr>
              <a:lnSpc>
                <a:spcPts val="42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218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rgbClr val="FFC6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chemeClr val="bg2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18872"/>
            <a:ext cx="8229600" cy="1636776"/>
          </a:xfrm>
        </p:spPr>
        <p:txBody>
          <a:bodyPr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/>
          </a:bodyPr>
          <a:lstStyle>
            <a:lvl1pPr algn="l">
              <a:defRPr sz="4400" b="1" cap="none" baseline="0"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4009" y="1828800"/>
            <a:ext cx="8238991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ED228F7-B2AD-464F-BCF9-E128754F85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11776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 txBox="1">
            <a:spLocks/>
          </p:cNvSpPr>
          <p:nvPr/>
        </p:nvSpPr>
        <p:spPr>
          <a:xfrm>
            <a:off x="8229600" y="6477000"/>
            <a:ext cx="733425" cy="274638"/>
          </a:xfrm>
          <a:prstGeom prst="rect">
            <a:avLst/>
          </a:prstGeom>
        </p:spPr>
        <p:txBody>
          <a:bodyPr bIns="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DE451022-58B1-4A59-99AE-CEDC361BD7EF}" type="slidenum">
              <a:rPr lang="en-US" altLang="en-US" sz="1200">
                <a:solidFill>
                  <a:srgbClr val="3F3F3F"/>
                </a:solidFill>
                <a:latin typeface="Segoe UI" panose="020B0502040204020203" pitchFamily="34" charset="0"/>
              </a:rPr>
              <a:pPr algn="r" eaLnBrk="1" hangingPunct="1"/>
              <a:t>‹#›</a:t>
            </a:fld>
            <a:endParaRPr lang="en-US" altLang="en-US" sz="1200">
              <a:solidFill>
                <a:srgbClr val="3F3F3F"/>
              </a:solidFill>
              <a:latin typeface="Segoe UI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773936"/>
            <a:ext cx="4191000" cy="4623816"/>
          </a:xfrm>
        </p:spPr>
        <p:txBody>
          <a:bodyPr lIns="9144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114800" cy="462381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228600" y="152400"/>
            <a:ext cx="8382000" cy="457200"/>
          </a:xfr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lang="en-US" sz="2000" b="1" kern="1200" dirty="0" smtClean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itle 1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229600" cy="8382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720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 txBox="1">
            <a:spLocks/>
          </p:cNvSpPr>
          <p:nvPr/>
        </p:nvSpPr>
        <p:spPr>
          <a:xfrm>
            <a:off x="8229600" y="6477000"/>
            <a:ext cx="733425" cy="274638"/>
          </a:xfrm>
          <a:prstGeom prst="rect">
            <a:avLst/>
          </a:prstGeom>
        </p:spPr>
        <p:txBody>
          <a:bodyPr bIns="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B6003118-01E3-4FD6-91EA-F6CA19F46BDA}" type="slidenum">
              <a:rPr lang="en-US" altLang="en-US" sz="1200">
                <a:solidFill>
                  <a:srgbClr val="3F3F3F"/>
                </a:solidFill>
                <a:latin typeface="Segoe UI" panose="020B0502040204020203" pitchFamily="34" charset="0"/>
              </a:rPr>
              <a:pPr algn="r" eaLnBrk="1" hangingPunct="1"/>
              <a:t>‹#›</a:t>
            </a:fld>
            <a:endParaRPr lang="en-US" altLang="en-US" sz="1200">
              <a:solidFill>
                <a:srgbClr val="3F3F3F"/>
              </a:solidFill>
              <a:latin typeface="Segoe UI" panose="020B0502040204020203" pitchFamily="34" charset="0"/>
            </a:endParaRP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228600" y="152400"/>
            <a:ext cx="8382000" cy="457200"/>
          </a:xfr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lang="en-US" sz="2000" b="1" kern="1200" dirty="0" smtClean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itle 1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229600" cy="8382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121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 txBox="1">
            <a:spLocks/>
          </p:cNvSpPr>
          <p:nvPr/>
        </p:nvSpPr>
        <p:spPr>
          <a:xfrm>
            <a:off x="8229600" y="6477000"/>
            <a:ext cx="733425" cy="274638"/>
          </a:xfrm>
          <a:prstGeom prst="rect">
            <a:avLst/>
          </a:prstGeom>
        </p:spPr>
        <p:txBody>
          <a:bodyPr bIns="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43A33C5-8D76-4153-A3E0-BE943A7E9F67}" type="slidenum">
              <a:rPr lang="en-US" altLang="en-US" sz="1200">
                <a:solidFill>
                  <a:srgbClr val="3F3F3F"/>
                </a:solidFill>
                <a:latin typeface="Segoe UI" panose="020B0502040204020203" pitchFamily="34" charset="0"/>
              </a:rPr>
              <a:pPr algn="r" eaLnBrk="1" hangingPunct="1"/>
              <a:t>‹#›</a:t>
            </a:fld>
            <a:endParaRPr lang="en-US" altLang="en-US" sz="1200">
              <a:solidFill>
                <a:srgbClr val="3F3F3F"/>
              </a:solidFill>
              <a:latin typeface="Segoe UI" panose="020B0502040204020203" pitchFamily="34" charset="0"/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889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Hero Image">
    <p:bg>
      <p:bgPr>
        <a:solidFill>
          <a:srgbClr val="FFC6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invGray">
          <a:xfrm>
            <a:off x="0" y="604996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6248400"/>
            <a:ext cx="19050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6248400"/>
            <a:ext cx="5486400" cy="457200"/>
          </a:xfrm>
        </p:spPr>
        <p:txBody>
          <a:bodyPr lIns="118872" tIns="0" rIns="45720" bIns="0" anchor="b"/>
          <a:lstStyle>
            <a:lvl1pPr marL="0" indent="0" algn="l">
              <a:buNone/>
              <a:defRPr sz="1600" b="0" baseline="0">
                <a:solidFill>
                  <a:schemeClr val="bg2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-91440"/>
            <a:ext cx="9144000" cy="6144768"/>
          </a:xfrm>
          <a:solidFill>
            <a:schemeClr val="bg2"/>
          </a:solidFill>
        </p:spPr>
        <p:txBody>
          <a:bodyPr/>
          <a:lstStyle/>
          <a:p>
            <a:pPr lvl="0"/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2169437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chemeClr val="tx2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304800" y="152400"/>
            <a:ext cx="8382000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4800" y="1774825"/>
            <a:ext cx="83820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3F3F3F"/>
                </a:solidFill>
                <a:latin typeface="Segoe UI" panose="020B0502040204020203" pitchFamily="34" charset="0"/>
              </a:defRPr>
            </a:lvl1pPr>
          </a:lstStyle>
          <a:p>
            <a:fld id="{8891F69F-4344-4ACB-BCAF-5E7537273CB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29" r:id="rId1"/>
    <p:sldLayoutId id="2147484530" r:id="rId2"/>
    <p:sldLayoutId id="2147484531" r:id="rId3"/>
    <p:sldLayoutId id="2147484532" r:id="rId4"/>
    <p:sldLayoutId id="2147484533" r:id="rId5"/>
    <p:sldLayoutId id="2147484534" r:id="rId6"/>
    <p:sldLayoutId id="2147484535" r:id="rId7"/>
    <p:sldLayoutId id="2147484536" r:id="rId8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>
          <a:solidFill>
            <a:schemeClr val="bg1"/>
          </a:solidFill>
          <a:latin typeface="Segoe UI Bol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>
          <a:solidFill>
            <a:schemeClr val="bg1"/>
          </a:solidFill>
          <a:latin typeface="Segoe UI Bol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>
          <a:solidFill>
            <a:schemeClr val="bg1"/>
          </a:solidFill>
          <a:latin typeface="Segoe UI Bol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>
          <a:solidFill>
            <a:schemeClr val="bg1"/>
          </a:solidFill>
          <a:latin typeface="Segoe UI Bold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bg1"/>
          </a:solidFill>
          <a:latin typeface="Corbe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bg1"/>
          </a:solidFill>
          <a:latin typeface="Corbe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bg1"/>
          </a:solidFill>
          <a:latin typeface="Corbe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bg1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Arial" panose="020B0604020202020204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Arial" panose="020B0604020202020204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964305"/>
        </a:buClr>
        <a:buFont typeface="Wingdings 3" panose="05040102010807070707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117475" eaLnBrk="1" hangingPunct="1"/>
            <a:r>
              <a:rPr altLang="en-US" dirty="0"/>
              <a:t>Board of Higher Education Meeting |</a:t>
            </a:r>
            <a:r>
              <a:rPr lang="en-US" altLang="en-US" dirty="0"/>
              <a:t> </a:t>
            </a:r>
            <a:r>
              <a:rPr altLang="en-US" dirty="0"/>
              <a:t>May 1, 2018</a:t>
            </a:r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852"/>
          <a:stretch/>
        </p:blipFill>
        <p:spPr>
          <a:xfrm>
            <a:off x="0" y="0"/>
            <a:ext cx="9144000" cy="6045200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1800" b="1" dirty="0"/>
              <a:t>Recommendation 3: </a:t>
            </a:r>
          </a:p>
          <a:p>
            <a:pPr lvl="1"/>
            <a:r>
              <a:rPr lang="en-US" altLang="en-US" sz="2200" b="1" dirty="0"/>
              <a:t>Repackage the Massachusetts system of tuition waivers </a:t>
            </a:r>
            <a:r>
              <a:rPr lang="en-US" altLang="en-US" sz="2200" dirty="0"/>
              <a:t>into a simplified, well-publicized grant program </a:t>
            </a:r>
            <a:endParaRPr lang="en-US" altLang="en-US" sz="2200" b="1" dirty="0">
              <a:solidFill>
                <a:srgbClr val="FF0000"/>
              </a:solidFill>
            </a:endParaRPr>
          </a:p>
          <a:p>
            <a:r>
              <a:rPr lang="en-US" altLang="en-US" sz="1800" b="1" dirty="0"/>
              <a:t>Action Steps:</a:t>
            </a:r>
          </a:p>
          <a:p>
            <a:pPr lvl="1">
              <a:spcBef>
                <a:spcPts val="475"/>
              </a:spcBef>
            </a:pPr>
            <a:r>
              <a:rPr lang="en-US" altLang="en-US" sz="1800" dirty="0"/>
              <a:t>Review the current array of tuition waivers to determine feasibility of consolidating and/or eliminating waiver programs that are duplicative or no longer required due to a lack of utilization or outdated </a:t>
            </a:r>
            <a:r>
              <a:rPr lang="en-US" altLang="en-US" sz="1800" dirty="0" smtClean="0"/>
              <a:t>purpose</a:t>
            </a:r>
            <a:endParaRPr lang="en-US" altLang="en-US" sz="1800" dirty="0"/>
          </a:p>
          <a:p>
            <a:pPr lvl="1">
              <a:spcBef>
                <a:spcPts val="475"/>
              </a:spcBef>
            </a:pPr>
            <a:r>
              <a:rPr lang="en-US" altLang="en-US" sz="1800" dirty="0"/>
              <a:t>Align efforts with the work of the Tuition Retention Task Force</a:t>
            </a:r>
          </a:p>
          <a:p>
            <a:pPr lvl="1">
              <a:spcBef>
                <a:spcPts val="475"/>
              </a:spcBef>
            </a:pPr>
            <a:r>
              <a:rPr lang="en-US" altLang="en-US" sz="1800" dirty="0"/>
              <a:t>Implement approval process, based on recommended status</a:t>
            </a:r>
          </a:p>
          <a:p>
            <a:pPr lvl="1">
              <a:spcBef>
                <a:spcPts val="475"/>
              </a:spcBef>
            </a:pPr>
            <a:r>
              <a:rPr lang="en-US" altLang="en-US" sz="1800" dirty="0"/>
              <a:t>Plan and execute an awareness campaign for institutions/general public</a:t>
            </a:r>
          </a:p>
          <a:p>
            <a:pPr marL="457200" lvl="1" indent="0">
              <a:spcBef>
                <a:spcPts val="475"/>
              </a:spcBef>
              <a:buNone/>
            </a:pPr>
            <a:endParaRPr lang="en-US" altLang="en-US" sz="1800" dirty="0"/>
          </a:p>
          <a:p>
            <a:pPr>
              <a:spcBef>
                <a:spcPts val="475"/>
              </a:spcBef>
            </a:pPr>
            <a:r>
              <a:rPr lang="en-US" altLang="en-US" sz="1800" b="1" dirty="0"/>
              <a:t>Timeline</a:t>
            </a:r>
            <a:r>
              <a:rPr lang="en-US" altLang="en-US" sz="1800" dirty="0"/>
              <a:t>: Implement changes for </a:t>
            </a:r>
            <a:r>
              <a:rPr lang="en-US" altLang="en-US" sz="1800" dirty="0" smtClean="0"/>
              <a:t>FY2020 </a:t>
            </a:r>
            <a:r>
              <a:rPr lang="en-US" altLang="en-US" sz="1800" dirty="0"/>
              <a:t>to allow for institutional planning and adjustments</a:t>
            </a:r>
          </a:p>
          <a:p>
            <a:pPr>
              <a:buFont typeface="Wingdings 2" panose="05020102010507070707" pitchFamily="18" charset="2"/>
              <a:buNone/>
            </a:pPr>
            <a:endParaRPr lang="en-US" alt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04800" y="152400"/>
            <a:ext cx="8537575" cy="457200"/>
          </a:xfrm>
        </p:spPr>
        <p:txBody>
          <a:bodyPr/>
          <a:lstStyle/>
          <a:p>
            <a:pPr>
              <a:defRPr/>
            </a:pPr>
            <a:r>
              <a:rPr dirty="0"/>
              <a:t>Redesigning Massachusetts State Financial Aid</a:t>
            </a:r>
          </a:p>
          <a:p>
            <a:pPr>
              <a:defRPr/>
            </a:pPr>
            <a:endParaRPr dirty="0"/>
          </a:p>
          <a:p>
            <a:pPr>
              <a:defRPr/>
            </a:pPr>
            <a:endParaRPr dirty="0"/>
          </a:p>
        </p:txBody>
      </p:sp>
      <p:sp>
        <p:nvSpPr>
          <p:cNvPr id="7" name="Title 3">
            <a:extLst>
              <a:ext uri="{FF2B5EF4-FFF2-40B4-BE49-F238E27FC236}">
                <a16:creationId xmlns="" xmlns:a16="http://schemas.microsoft.com/office/drawing/2014/main" id="{28FA0339-73CA-43F2-B991-973CBF4F7B2C}"/>
              </a:ext>
            </a:extLst>
          </p:cNvPr>
          <p:cNvSpPr txBox="1">
            <a:spLocks/>
          </p:cNvSpPr>
          <p:nvPr/>
        </p:nvSpPr>
        <p:spPr bwMode="auto">
          <a:xfrm>
            <a:off x="304253" y="533400"/>
            <a:ext cx="8382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4572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9pPr>
            <a:extLst/>
          </a:lstStyle>
          <a:p>
            <a:r>
              <a:rPr lang="en-US" altLang="en-US" dirty="0"/>
              <a:t>Recommendations &amp; Action Steps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1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800600"/>
          </a:xfrm>
        </p:spPr>
        <p:txBody>
          <a:bodyPr/>
          <a:lstStyle/>
          <a:p>
            <a:pPr eaLnBrk="1" hangingPunct="1"/>
            <a:r>
              <a:rPr lang="en-US" altLang="en-US" sz="1800" b="1" dirty="0"/>
              <a:t>Recommendation 4: </a:t>
            </a:r>
          </a:p>
          <a:p>
            <a:pPr lvl="1" eaLnBrk="1" hangingPunct="1"/>
            <a:r>
              <a:rPr lang="en-US" altLang="en-US" sz="2200" b="1" dirty="0"/>
              <a:t>Apply lessons learned and innovations from pilot programs</a:t>
            </a:r>
            <a:r>
              <a:rPr lang="en-US" altLang="en-US" sz="2200" dirty="0"/>
              <a:t> to existing aid policies</a:t>
            </a:r>
          </a:p>
          <a:p>
            <a:pPr eaLnBrk="1" hangingPunct="1"/>
            <a:r>
              <a:rPr lang="en-US" altLang="en-US" sz="1800" b="1" dirty="0"/>
              <a:t>Action Steps:</a:t>
            </a:r>
          </a:p>
          <a:p>
            <a:pPr lvl="1">
              <a:spcBef>
                <a:spcPts val="475"/>
              </a:spcBef>
            </a:pPr>
            <a:r>
              <a:rPr lang="en-US" altLang="en-US" sz="1800" dirty="0"/>
              <a:t>Establish metrics to comprehensively evaluate financial aid funding and other factors that support “Big Three” objectives</a:t>
            </a:r>
          </a:p>
          <a:p>
            <a:pPr lvl="1">
              <a:spcBef>
                <a:spcPts val="475"/>
              </a:spcBef>
            </a:pPr>
            <a:r>
              <a:rPr lang="en-US" altLang="en-US" sz="1800" dirty="0"/>
              <a:t>Use results/findings to critically assess the effectiveness and usefulness </a:t>
            </a:r>
            <a:br>
              <a:rPr lang="en-US" altLang="en-US" sz="1800" dirty="0"/>
            </a:br>
            <a:r>
              <a:rPr lang="en-US" altLang="en-US" sz="1800" dirty="0"/>
              <a:t>of programs and implement course corrections</a:t>
            </a:r>
          </a:p>
          <a:p>
            <a:pPr lvl="1" eaLnBrk="1" hangingPunct="1">
              <a:spcBef>
                <a:spcPts val="475"/>
              </a:spcBef>
            </a:pPr>
            <a:r>
              <a:rPr lang="en-US" altLang="en-US" sz="1800" dirty="0"/>
              <a:t>Specifically assess the impact of the No Interest Loan (NIL) Program on reducing unmet need for middle income families</a:t>
            </a:r>
          </a:p>
          <a:p>
            <a:pPr lvl="1" eaLnBrk="1" hangingPunct="1">
              <a:spcBef>
                <a:spcPts val="475"/>
              </a:spcBef>
            </a:pPr>
            <a:r>
              <a:rPr lang="en-US" altLang="en-US" sz="1800" dirty="0"/>
              <a:t>Determine need for continuation of NIL as a viable state program and either phase out or continue support for NIL through the use of state financial aid appropriations</a:t>
            </a:r>
          </a:p>
          <a:p>
            <a:pPr lvl="1" eaLnBrk="1" hangingPunct="1">
              <a:spcBef>
                <a:spcPts val="475"/>
              </a:spcBef>
            </a:pPr>
            <a:endParaRPr lang="en-US" altLang="en-US" sz="1800" dirty="0"/>
          </a:p>
          <a:p>
            <a:pPr lvl="1" eaLnBrk="1" hangingPunct="1">
              <a:spcBef>
                <a:spcPts val="475"/>
              </a:spcBef>
            </a:pPr>
            <a:endParaRPr lang="en-US" alt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04800" y="152400"/>
            <a:ext cx="8537575" cy="457200"/>
          </a:xfrm>
        </p:spPr>
        <p:txBody>
          <a:bodyPr/>
          <a:lstStyle/>
          <a:p>
            <a:pPr>
              <a:defRPr/>
            </a:pPr>
            <a:r>
              <a:t>Redesigning Massachusetts State Financial Aid</a:t>
            </a:r>
          </a:p>
          <a:p>
            <a:pPr>
              <a:defRPr/>
            </a:pPr>
            <a:endParaRPr/>
          </a:p>
        </p:txBody>
      </p:sp>
      <p:sp>
        <p:nvSpPr>
          <p:cNvPr id="7" name="Title 3">
            <a:extLst>
              <a:ext uri="{FF2B5EF4-FFF2-40B4-BE49-F238E27FC236}">
                <a16:creationId xmlns="" xmlns:a16="http://schemas.microsoft.com/office/drawing/2014/main" id="{93E4E81F-4B42-4BAC-8FAD-CA0B1124C255}"/>
              </a:ext>
            </a:extLst>
          </p:cNvPr>
          <p:cNvSpPr txBox="1">
            <a:spLocks/>
          </p:cNvSpPr>
          <p:nvPr/>
        </p:nvSpPr>
        <p:spPr bwMode="auto">
          <a:xfrm>
            <a:off x="304253" y="533400"/>
            <a:ext cx="8382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4572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9pPr>
            <a:extLst/>
          </a:lstStyle>
          <a:p>
            <a:r>
              <a:rPr lang="en-US" altLang="en-US" dirty="0"/>
              <a:t>Recommendations &amp; Action Steps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1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953000"/>
          </a:xfrm>
        </p:spPr>
        <p:txBody>
          <a:bodyPr/>
          <a:lstStyle/>
          <a:p>
            <a:pPr eaLnBrk="1" hangingPunct="1"/>
            <a:r>
              <a:rPr lang="en-US" altLang="en-US" sz="1800" b="1" dirty="0"/>
              <a:t>Recommendation 4 (continued):</a:t>
            </a:r>
          </a:p>
          <a:p>
            <a:pPr lvl="1" eaLnBrk="1" hangingPunct="1"/>
            <a:r>
              <a:rPr lang="en-US" altLang="en-US" sz="2200" b="1" dirty="0"/>
              <a:t>Apply lessons learned and innovations from pilot programs</a:t>
            </a:r>
            <a:r>
              <a:rPr lang="en-US" altLang="en-US" sz="2200" dirty="0"/>
              <a:t> to existing aid policies</a:t>
            </a:r>
            <a:r>
              <a:rPr lang="en-US" altLang="en-US" sz="1800" b="1" dirty="0"/>
              <a:t> </a:t>
            </a:r>
            <a:endParaRPr lang="en-US" altLang="en-US" sz="2200" dirty="0"/>
          </a:p>
          <a:p>
            <a:r>
              <a:rPr lang="en-US" altLang="en-US" sz="1800" b="1" dirty="0"/>
              <a:t>Action Steps (continued):</a:t>
            </a:r>
          </a:p>
          <a:p>
            <a:pPr lvl="1" eaLnBrk="1" hangingPunct="1">
              <a:spcBef>
                <a:spcPts val="475"/>
              </a:spcBef>
            </a:pPr>
            <a:r>
              <a:rPr lang="en-US" altLang="en-US" sz="1800" dirty="0"/>
              <a:t>Assess impact and overall effectiveness of current financial aid programs directed toward meeting workforce needs</a:t>
            </a:r>
          </a:p>
          <a:p>
            <a:pPr lvl="1" eaLnBrk="1" hangingPunct="1">
              <a:spcBef>
                <a:spcPts val="475"/>
              </a:spcBef>
            </a:pPr>
            <a:r>
              <a:rPr lang="en-US" altLang="en-US" sz="1800" dirty="0"/>
              <a:t>Align scholarship aid with state workforce development strategies</a:t>
            </a:r>
          </a:p>
          <a:p>
            <a:pPr lvl="1" eaLnBrk="1" hangingPunct="1"/>
            <a:r>
              <a:rPr lang="en-US" altLang="en-US" sz="1800" dirty="0"/>
              <a:t>Explore opportunities to support incentive-based financial aid programs, including Early College</a:t>
            </a:r>
          </a:p>
          <a:p>
            <a:pPr lvl="1" eaLnBrk="1" hangingPunct="1">
              <a:spcBef>
                <a:spcPts val="475"/>
              </a:spcBef>
            </a:pPr>
            <a:r>
              <a:rPr lang="en-US" altLang="en-US" sz="1800" dirty="0"/>
              <a:t>Explore opportunities for community and institutional partnerships </a:t>
            </a:r>
          </a:p>
          <a:p>
            <a:pPr lvl="1" eaLnBrk="1" hangingPunct="1">
              <a:spcBef>
                <a:spcPts val="475"/>
              </a:spcBef>
            </a:pPr>
            <a:r>
              <a:rPr lang="en-US" altLang="en-US" sz="1800" dirty="0"/>
              <a:t>Develop plan for a sustainable funding level, based on annual budget, college costs and program effectiveness</a:t>
            </a:r>
          </a:p>
          <a:p>
            <a:pPr eaLnBrk="1" hangingPunct="1">
              <a:spcBef>
                <a:spcPts val="475"/>
              </a:spcBef>
            </a:pPr>
            <a:r>
              <a:rPr lang="en-US" altLang="en-US" sz="1800" b="1" dirty="0"/>
              <a:t>Timeline</a:t>
            </a:r>
            <a:r>
              <a:rPr lang="en-US" altLang="en-US" sz="1800" dirty="0"/>
              <a:t>: Implementation should commence with the FY2020, based on fiscal year budget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04800" y="152400"/>
            <a:ext cx="8537575" cy="457200"/>
          </a:xfrm>
        </p:spPr>
        <p:txBody>
          <a:bodyPr/>
          <a:lstStyle/>
          <a:p>
            <a:pPr>
              <a:defRPr/>
            </a:pPr>
            <a:r>
              <a:t>Redesigning Massachusetts State Financial Aid</a:t>
            </a:r>
          </a:p>
          <a:p>
            <a:pPr>
              <a:defRPr/>
            </a:pPr>
            <a:endParaRPr/>
          </a:p>
        </p:txBody>
      </p:sp>
      <p:sp>
        <p:nvSpPr>
          <p:cNvPr id="7" name="Title 3">
            <a:extLst>
              <a:ext uri="{FF2B5EF4-FFF2-40B4-BE49-F238E27FC236}">
                <a16:creationId xmlns="" xmlns:a16="http://schemas.microsoft.com/office/drawing/2014/main" id="{452C22CA-2DF9-44F9-A94A-BA964F4A7BBF}"/>
              </a:ext>
            </a:extLst>
          </p:cNvPr>
          <p:cNvSpPr txBox="1">
            <a:spLocks/>
          </p:cNvSpPr>
          <p:nvPr/>
        </p:nvSpPr>
        <p:spPr bwMode="auto">
          <a:xfrm>
            <a:off x="304253" y="533400"/>
            <a:ext cx="8382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4572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9pPr>
            <a:extLst/>
          </a:lstStyle>
          <a:p>
            <a:r>
              <a:rPr lang="en-US" altLang="en-US" dirty="0"/>
              <a:t>Recommendations &amp; Action Steps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1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876800"/>
          </a:xfrm>
        </p:spPr>
        <p:txBody>
          <a:bodyPr/>
          <a:lstStyle/>
          <a:p>
            <a:r>
              <a:rPr lang="en-US" altLang="en-US" sz="1800" b="1" dirty="0"/>
              <a:t>Recommendation 5: </a:t>
            </a:r>
          </a:p>
          <a:p>
            <a:pPr lvl="1"/>
            <a:r>
              <a:rPr lang="en-US" altLang="en-US" sz="2200" b="1" dirty="0"/>
              <a:t>Improve communications </a:t>
            </a:r>
            <a:r>
              <a:rPr lang="en-US" altLang="en-US" sz="2200" dirty="0"/>
              <a:t>regarding state financial aid programs for clarity and increased awareness</a:t>
            </a:r>
            <a:endParaRPr lang="en-US" altLang="en-US" sz="2200" dirty="0">
              <a:solidFill>
                <a:srgbClr val="FF0000"/>
              </a:solidFill>
            </a:endParaRPr>
          </a:p>
          <a:p>
            <a:r>
              <a:rPr lang="en-US" altLang="en-US" sz="1800" b="1" dirty="0"/>
              <a:t>Action Steps</a:t>
            </a:r>
          </a:p>
          <a:p>
            <a:pPr lvl="1">
              <a:spcBef>
                <a:spcPts val="475"/>
              </a:spcBef>
            </a:pPr>
            <a:r>
              <a:rPr lang="en-US" altLang="en-US" sz="1800" dirty="0"/>
              <a:t>Revamp the State Financial Aid website for greater clarity, transparency, and navigation ease to enable informed decisions about higher ed opportunities and financing. </a:t>
            </a:r>
          </a:p>
          <a:p>
            <a:pPr lvl="1">
              <a:spcBef>
                <a:spcPts val="475"/>
              </a:spcBef>
            </a:pPr>
            <a:r>
              <a:rPr lang="en-US" altLang="en-US" sz="1800" dirty="0"/>
              <a:t>Implement recommendations from Business Process Review (BPR) that seek to streamline student’s journey through financial aid process</a:t>
            </a:r>
          </a:p>
          <a:p>
            <a:pPr lvl="1">
              <a:spcBef>
                <a:spcPts val="475"/>
              </a:spcBef>
            </a:pPr>
            <a:r>
              <a:rPr lang="en-US" altLang="en-US" sz="1800" dirty="0"/>
              <a:t>Explore opportunities for communicating with students with education partners, MEFA and DESE</a:t>
            </a:r>
          </a:p>
          <a:p>
            <a:pPr lvl="1">
              <a:spcBef>
                <a:spcPts val="475"/>
              </a:spcBef>
            </a:pPr>
            <a:r>
              <a:rPr lang="en-US" altLang="en-US" sz="1800" dirty="0"/>
              <a:t>Use focus group of students, parents, and institutions to insure utility and clarity of information</a:t>
            </a:r>
          </a:p>
          <a:p>
            <a:pPr>
              <a:spcBef>
                <a:spcPts val="475"/>
              </a:spcBef>
            </a:pPr>
            <a:r>
              <a:rPr lang="en-US" altLang="en-US" sz="1800" b="1" dirty="0"/>
              <a:t>Timeline</a:t>
            </a:r>
            <a:r>
              <a:rPr lang="en-US" altLang="en-US" sz="1800" dirty="0"/>
              <a:t>: Phased-in over the next several months; completion targeted for the 2019-20 academic year</a:t>
            </a:r>
          </a:p>
          <a:p>
            <a:pPr>
              <a:buFont typeface="Wingdings 2" panose="05020102010507070707" pitchFamily="18" charset="2"/>
              <a:buNone/>
            </a:pPr>
            <a:endParaRPr lang="en-US" alt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04800" y="152400"/>
            <a:ext cx="8537575" cy="457200"/>
          </a:xfrm>
        </p:spPr>
        <p:txBody>
          <a:bodyPr/>
          <a:lstStyle/>
          <a:p>
            <a:pPr>
              <a:defRPr/>
            </a:pPr>
            <a:r>
              <a:rPr dirty="0"/>
              <a:t>Redesigning Massachusetts State Financial Aid</a:t>
            </a:r>
          </a:p>
          <a:p>
            <a:pPr>
              <a:defRPr/>
            </a:pPr>
            <a:endParaRPr dirty="0"/>
          </a:p>
        </p:txBody>
      </p:sp>
      <p:sp>
        <p:nvSpPr>
          <p:cNvPr id="7" name="Title 3">
            <a:extLst>
              <a:ext uri="{FF2B5EF4-FFF2-40B4-BE49-F238E27FC236}">
                <a16:creationId xmlns="" xmlns:a16="http://schemas.microsoft.com/office/drawing/2014/main" id="{BF91723B-AA06-48A4-85F1-3243EAFDC0F0}"/>
              </a:ext>
            </a:extLst>
          </p:cNvPr>
          <p:cNvSpPr txBox="1">
            <a:spLocks/>
          </p:cNvSpPr>
          <p:nvPr/>
        </p:nvSpPr>
        <p:spPr bwMode="auto">
          <a:xfrm>
            <a:off x="304253" y="533400"/>
            <a:ext cx="8382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4572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9pPr>
            <a:extLst/>
          </a:lstStyle>
          <a:p>
            <a:r>
              <a:rPr lang="en-US" altLang="en-US" dirty="0"/>
              <a:t>Recommendations &amp; Action Steps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 dirty="0"/>
              <a:t>Entitlement Programs</a:t>
            </a:r>
          </a:p>
          <a:p>
            <a:pPr lvl="1"/>
            <a:r>
              <a:rPr lang="en-US" altLang="en-US" sz="2200" dirty="0"/>
              <a:t>Foster Child Grant (7066-0016)</a:t>
            </a:r>
          </a:p>
          <a:p>
            <a:pPr lvl="1"/>
            <a:r>
              <a:rPr lang="en-US" altLang="en-US" sz="2200" dirty="0"/>
              <a:t>Adopted and Foster Fee Assistance Program (7066-0021)</a:t>
            </a:r>
          </a:p>
          <a:p>
            <a:r>
              <a:rPr lang="en-US" altLang="en-US" sz="2400" b="1" dirty="0"/>
              <a:t>Statutory Programs </a:t>
            </a:r>
          </a:p>
          <a:p>
            <a:pPr lvl="1"/>
            <a:r>
              <a:rPr lang="en-US" altLang="en-US" sz="2200" dirty="0"/>
              <a:t>Public Service Grant (General Scholarship - 7070-0065)</a:t>
            </a:r>
          </a:p>
          <a:p>
            <a:pPr lvl="1"/>
            <a:r>
              <a:rPr lang="en-US" altLang="en-US" sz="2200" dirty="0"/>
              <a:t>Christian Herter Memorial Scholarship (General Scholarship - 7070-0065)</a:t>
            </a:r>
            <a:endParaRPr lang="en-US" altLang="en-US" b="1" dirty="0"/>
          </a:p>
          <a:p>
            <a:r>
              <a:rPr lang="en-US" altLang="en-US" sz="2400" b="1" dirty="0"/>
              <a:t>Rationale: </a:t>
            </a:r>
          </a:p>
          <a:p>
            <a:pPr lvl="1"/>
            <a:r>
              <a:rPr lang="en-US" altLang="en-US" sz="2200" dirty="0"/>
              <a:t>Programs are statutory / legislatively supported </a:t>
            </a:r>
          </a:p>
          <a:p>
            <a:pPr lvl="1"/>
            <a:r>
              <a:rPr lang="en-US" altLang="en-US" sz="2200" dirty="0"/>
              <a:t>Targets high-need students / those for whom overcoming obstacles is critical </a:t>
            </a:r>
          </a:p>
          <a:p>
            <a:pPr lvl="1"/>
            <a:r>
              <a:rPr lang="en-US" altLang="en-US" sz="2200" dirty="0"/>
              <a:t>Successful in promoting student access and persistence</a:t>
            </a:r>
          </a:p>
          <a:p>
            <a:endParaRPr lang="en-US" altLang="en-US" sz="2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Redesigning Massachusetts State Financial Aid</a:t>
            </a:r>
          </a:p>
          <a:p>
            <a:endParaRPr lang="en-US"/>
          </a:p>
        </p:txBody>
      </p:sp>
      <p:sp>
        <p:nvSpPr>
          <p:cNvPr id="28676" name="Title 3"/>
          <p:cNvSpPr>
            <a:spLocks noGrp="1"/>
          </p:cNvSpPr>
          <p:nvPr>
            <p:ph type="title"/>
          </p:nvPr>
        </p:nvSpPr>
        <p:spPr>
          <a:xfrm>
            <a:off x="381000" y="533400"/>
            <a:ext cx="8534400" cy="838200"/>
          </a:xfrm>
        </p:spPr>
        <p:txBody>
          <a:bodyPr/>
          <a:lstStyle/>
          <a:p>
            <a:r>
              <a:rPr lang="en-US" altLang="en-US" sz="3400" dirty="0"/>
              <a:t>Programs Not Recommended for Change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61375" cy="4625975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400" b="1" dirty="0"/>
              <a:t>Addresses BHE priorities:</a:t>
            </a:r>
          </a:p>
          <a:p>
            <a:pPr eaLnBrk="1" hangingPunct="1"/>
            <a:r>
              <a:rPr lang="en-US" altLang="en-US" sz="2400" b="1" dirty="0"/>
              <a:t>College Affordability</a:t>
            </a:r>
          </a:p>
          <a:p>
            <a:pPr lvl="1" eaLnBrk="1" hangingPunct="1">
              <a:spcBef>
                <a:spcPts val="475"/>
              </a:spcBef>
            </a:pPr>
            <a:r>
              <a:rPr lang="en-US" altLang="en-US" sz="2200" dirty="0"/>
              <a:t>Maximizes impact on unmet need</a:t>
            </a:r>
          </a:p>
          <a:p>
            <a:pPr lvl="1" eaLnBrk="1" hangingPunct="1">
              <a:spcBef>
                <a:spcPts val="475"/>
              </a:spcBef>
            </a:pPr>
            <a:r>
              <a:rPr lang="en-US" altLang="en-US" sz="2200" dirty="0"/>
              <a:t>Focus on tuition/fee costs</a:t>
            </a:r>
          </a:p>
          <a:p>
            <a:pPr eaLnBrk="1" hangingPunct="1"/>
            <a:r>
              <a:rPr lang="en-US" altLang="en-US" sz="2400" b="1" dirty="0"/>
              <a:t>Improving College Participation and Completion Rates</a:t>
            </a:r>
          </a:p>
          <a:p>
            <a:pPr lvl="1" eaLnBrk="1" hangingPunct="1">
              <a:spcBef>
                <a:spcPts val="475"/>
              </a:spcBef>
            </a:pPr>
            <a:r>
              <a:rPr lang="en-US" altLang="en-US" sz="2200" dirty="0"/>
              <a:t>Incentivizes persistence/ degree completion</a:t>
            </a:r>
          </a:p>
          <a:p>
            <a:pPr lvl="1" eaLnBrk="1" hangingPunct="1">
              <a:spcBef>
                <a:spcPts val="475"/>
              </a:spcBef>
            </a:pPr>
            <a:r>
              <a:rPr lang="en-US" altLang="en-US" sz="2200" dirty="0"/>
              <a:t>Sustains funding, preserving initiatives </a:t>
            </a:r>
          </a:p>
          <a:p>
            <a:pPr lvl="1" eaLnBrk="1" hangingPunct="1">
              <a:spcBef>
                <a:spcPts val="475"/>
              </a:spcBef>
            </a:pPr>
            <a:r>
              <a:rPr lang="en-US" altLang="en-US" sz="2200" dirty="0"/>
              <a:t>Provides guarantee </a:t>
            </a:r>
          </a:p>
          <a:p>
            <a:pPr eaLnBrk="1" hangingPunct="1"/>
            <a:r>
              <a:rPr lang="en-US" altLang="en-US" sz="2400" b="1" dirty="0"/>
              <a:t> Closing Achievement &amp; Opportunity Gaps</a:t>
            </a:r>
          </a:p>
          <a:p>
            <a:pPr lvl="1" eaLnBrk="1" hangingPunct="1">
              <a:spcBef>
                <a:spcPts val="475"/>
              </a:spcBef>
            </a:pPr>
            <a:r>
              <a:rPr lang="en-US" altLang="en-US" sz="2200" dirty="0"/>
              <a:t>Promotes quality information / services</a:t>
            </a:r>
          </a:p>
          <a:p>
            <a:pPr lvl="1" eaLnBrk="1" hangingPunct="1">
              <a:spcBef>
                <a:spcPts val="475"/>
              </a:spcBef>
            </a:pPr>
            <a:r>
              <a:rPr lang="en-US" altLang="en-US" sz="2200" dirty="0"/>
              <a:t>Supports Early College Initiatives / partnerships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1900" b="1" dirty="0"/>
          </a:p>
          <a:p>
            <a:pPr lvl="1" eaLnBrk="1" hangingPunct="1">
              <a:spcBef>
                <a:spcPts val="475"/>
              </a:spcBef>
              <a:buFont typeface="Wingdings" panose="05000000000000000000" pitchFamily="2" charset="2"/>
              <a:buNone/>
            </a:pPr>
            <a:endParaRPr lang="en-US" altLang="en-US" sz="2200" dirty="0"/>
          </a:p>
        </p:txBody>
      </p:sp>
      <p:sp>
        <p:nvSpPr>
          <p:cNvPr id="32772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04800" y="152400"/>
            <a:ext cx="8537575" cy="457200"/>
          </a:xfrm>
        </p:spPr>
        <p:txBody>
          <a:bodyPr/>
          <a:lstStyle/>
          <a:p>
            <a:pPr>
              <a:defRPr/>
            </a:pPr>
            <a:r>
              <a:t>Redesigning Massachusetts State Financial Aid</a:t>
            </a:r>
          </a:p>
        </p:txBody>
      </p:sp>
      <p:sp>
        <p:nvSpPr>
          <p:cNvPr id="29700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9067800" cy="838200"/>
          </a:xfrm>
        </p:spPr>
        <p:txBody>
          <a:bodyPr/>
          <a:lstStyle/>
          <a:p>
            <a:pPr eaLnBrk="1" hangingPunct="1"/>
            <a:r>
              <a:rPr lang="en-US" altLang="en-US" sz="3400"/>
              <a:t>Key Factors for Policy Recommendations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1"/>
          <p:cNvSpPr>
            <a:spLocks noGrp="1"/>
          </p:cNvSpPr>
          <p:nvPr>
            <p:ph idx="1"/>
          </p:nvPr>
        </p:nvSpPr>
        <p:spPr>
          <a:xfrm>
            <a:off x="381000" y="1774825"/>
            <a:ext cx="8382000" cy="4625975"/>
          </a:xfrm>
        </p:spPr>
        <p:txBody>
          <a:bodyPr/>
          <a:lstStyle/>
          <a:p>
            <a:pPr marL="576263" indent="-457200">
              <a:buFont typeface="Wingdings" panose="05000000000000000000" pitchFamily="2" charset="2"/>
              <a:buChar char="q"/>
            </a:pPr>
            <a:r>
              <a:rPr lang="en-US" altLang="en-US" b="1" dirty="0"/>
              <a:t>Share recommendations</a:t>
            </a:r>
            <a:r>
              <a:rPr lang="en-US" altLang="en-US" dirty="0"/>
              <a:t> with general public and stakeholders</a:t>
            </a:r>
          </a:p>
          <a:p>
            <a:pPr marL="576263" indent="-457200">
              <a:buFont typeface="Wingdings" panose="05000000000000000000" pitchFamily="2" charset="2"/>
              <a:buChar char="q"/>
            </a:pPr>
            <a:r>
              <a:rPr lang="en-US" altLang="en-US" b="1" dirty="0"/>
              <a:t>Collect feedback</a:t>
            </a:r>
          </a:p>
          <a:p>
            <a:pPr marL="576263" indent="-457200">
              <a:buFont typeface="Wingdings" panose="05000000000000000000" pitchFamily="2" charset="2"/>
              <a:buChar char="q"/>
            </a:pPr>
            <a:r>
              <a:rPr lang="en-US" altLang="en-US" b="1" dirty="0"/>
              <a:t>Revise policy recommendations </a:t>
            </a:r>
            <a:br>
              <a:rPr lang="en-US" altLang="en-US" b="1" dirty="0"/>
            </a:br>
            <a:r>
              <a:rPr lang="en-US" altLang="en-US" dirty="0"/>
              <a:t>as necessary</a:t>
            </a:r>
          </a:p>
          <a:p>
            <a:pPr marL="576263" indent="-457200">
              <a:buFont typeface="Wingdings" panose="05000000000000000000" pitchFamily="2" charset="2"/>
              <a:buChar char="q"/>
            </a:pPr>
            <a:r>
              <a:rPr lang="en-US" altLang="en-US" b="1" dirty="0"/>
              <a:t>Revisit with BHE for review and endorsement </a:t>
            </a:r>
            <a:r>
              <a:rPr lang="en-US" altLang="en-US"/>
              <a:t>in</a:t>
            </a:r>
            <a:r>
              <a:rPr lang="en-US" altLang="en-US" b="1"/>
              <a:t> </a:t>
            </a:r>
            <a:r>
              <a:rPr lang="en-US" altLang="en-US" smtClean="0"/>
              <a:t>June </a:t>
            </a:r>
            <a:r>
              <a:rPr lang="en-US" altLang="en-US" dirty="0"/>
              <a:t>2018</a:t>
            </a:r>
          </a:p>
          <a:p>
            <a:endParaRPr lang="en-US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Redesigning Massachusetts State Financial Aid</a:t>
            </a:r>
          </a:p>
          <a:p>
            <a:endParaRPr lang="en-US"/>
          </a:p>
        </p:txBody>
      </p:sp>
      <p:sp>
        <p:nvSpPr>
          <p:cNvPr id="3072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Next Steps</a:t>
            </a:r>
            <a:endParaRPr lang="en-US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Questions &amp; Discussion</a:t>
            </a:r>
          </a:p>
        </p:txBody>
      </p:sp>
      <p:sp>
        <p:nvSpPr>
          <p:cNvPr id="31747" name="Text Placeholder 2"/>
          <p:cNvSpPr>
            <a:spLocks noGrp="1"/>
          </p:cNvSpPr>
          <p:nvPr>
            <p:ph type="body" idx="1"/>
          </p:nvPr>
        </p:nvSpPr>
        <p:spPr>
          <a:xfrm>
            <a:off x="523875" y="1828800"/>
            <a:ext cx="8239125" cy="685800"/>
          </a:xfrm>
        </p:spPr>
        <p:txBody>
          <a:bodyPr/>
          <a:lstStyle/>
          <a:p>
            <a:pPr eaLnBrk="1" hangingPunct="1"/>
            <a:r>
              <a:rPr lang="en-US" altLang="en-US"/>
              <a:t>Redesigning Massachusetts State Financial Aid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953000"/>
          </a:xfrm>
        </p:spPr>
        <p:txBody>
          <a:bodyPr/>
          <a:lstStyle/>
          <a:p>
            <a:pPr eaLnBrk="1" hangingPunct="1"/>
            <a:r>
              <a:rPr lang="en-US" altLang="en-US" sz="2200" b="1" dirty="0"/>
              <a:t>Massachusetts Student Financial Aid Study</a:t>
            </a:r>
          </a:p>
          <a:p>
            <a:pPr lvl="1" eaLnBrk="1" hangingPunct="1"/>
            <a:r>
              <a:rPr lang="en-US" altLang="en-US" sz="1800" dirty="0"/>
              <a:t>Initiated by the “Redesigning State Aid in New England” Project, supported by the New England Board of Higher Education and funded by The Lumina Foundation</a:t>
            </a:r>
          </a:p>
          <a:p>
            <a:pPr eaLnBrk="1" hangingPunct="1"/>
            <a:r>
              <a:rPr lang="en-US" altLang="en-US" sz="2200" b="1" dirty="0"/>
              <a:t>Consultants from Harvard Graduate School of Education:</a:t>
            </a:r>
          </a:p>
          <a:p>
            <a:pPr lvl="1" eaLnBrk="1" hangingPunct="1"/>
            <a:r>
              <a:rPr lang="en-US" altLang="en-US" sz="1800" dirty="0"/>
              <a:t>Professor Bridget Terry Long, Ph.D.</a:t>
            </a:r>
          </a:p>
          <a:p>
            <a:pPr lvl="1" eaLnBrk="1" hangingPunct="1"/>
            <a:r>
              <a:rPr altLang="en-US" sz="1800" dirty="0" err="1" smtClean="0"/>
              <a:t>Mo</a:t>
            </a:r>
            <a:r>
              <a:rPr lang="en-US" altLang="en-US" sz="1800" dirty="0" err="1" smtClean="0"/>
              <a:t>n</a:t>
            </a:r>
            <a:r>
              <a:rPr altLang="en-US" sz="1800" dirty="0" err="1" smtClean="0"/>
              <a:t>nica</a:t>
            </a:r>
            <a:r>
              <a:rPr altLang="en-US" sz="1800" dirty="0" smtClean="0"/>
              <a:t> </a:t>
            </a:r>
            <a:r>
              <a:rPr altLang="en-US" sz="1800" dirty="0"/>
              <a:t>Chan, Ph.D. Candidate</a:t>
            </a:r>
          </a:p>
          <a:p>
            <a:pPr eaLnBrk="1" hangingPunct="1"/>
            <a:r>
              <a:rPr lang="en-US" altLang="en-US" sz="2200" b="1" dirty="0"/>
              <a:t>Study produced a set of recommendations </a:t>
            </a:r>
            <a:r>
              <a:rPr lang="en-US" altLang="en-US" sz="1800" dirty="0"/>
              <a:t>for reforming / consolidating state financial aid to move the Commonwealth forward on DHE’s “Big Three” Priority Objectives:</a:t>
            </a:r>
          </a:p>
          <a:p>
            <a:pPr lvl="1" eaLnBrk="1" hangingPunct="1">
              <a:spcBef>
                <a:spcPts val="475"/>
              </a:spcBef>
            </a:pPr>
            <a:r>
              <a:rPr lang="en-US" altLang="en-US" sz="1800" b="1" dirty="0"/>
              <a:t>Making college more accessible and affordable </a:t>
            </a:r>
            <a:r>
              <a:rPr lang="en-US" altLang="en-US" sz="1800" dirty="0"/>
              <a:t>for all </a:t>
            </a:r>
            <a:br>
              <a:rPr lang="en-US" altLang="en-US" sz="1800" dirty="0"/>
            </a:br>
            <a:r>
              <a:rPr lang="en-US" altLang="en-US" sz="1800" dirty="0"/>
              <a:t>Massachusetts residents</a:t>
            </a:r>
          </a:p>
          <a:p>
            <a:pPr lvl="1" eaLnBrk="1" hangingPunct="1">
              <a:spcBef>
                <a:spcPts val="475"/>
              </a:spcBef>
            </a:pPr>
            <a:r>
              <a:rPr lang="en-US" altLang="en-US" sz="1800" b="1" dirty="0"/>
              <a:t>Closing gaps in student opportunity and achievement</a:t>
            </a:r>
          </a:p>
          <a:p>
            <a:pPr lvl="1" eaLnBrk="1" hangingPunct="1">
              <a:spcBef>
                <a:spcPts val="475"/>
              </a:spcBef>
            </a:pPr>
            <a:r>
              <a:rPr lang="en-US" altLang="en-US" sz="1800" b="1" dirty="0"/>
              <a:t>Improving college completion rates</a:t>
            </a:r>
            <a:endParaRPr lang="en-US" altLang="en-US" sz="1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304800" y="152400"/>
            <a:ext cx="8537575" cy="457200"/>
          </a:xfrm>
        </p:spPr>
        <p:txBody>
          <a:bodyPr/>
          <a:lstStyle/>
          <a:p>
            <a:pPr>
              <a:defRPr/>
            </a:pPr>
            <a:r>
              <a:rPr dirty="0"/>
              <a:t>Redesigning Massachusetts State Financial Aid</a:t>
            </a:r>
          </a:p>
        </p:txBody>
      </p:sp>
      <p:sp>
        <p:nvSpPr>
          <p:cNvPr id="1126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Background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9063" indent="0" eaLnBrk="1" hangingPunct="1">
              <a:lnSpc>
                <a:spcPct val="95000"/>
              </a:lnSpc>
              <a:spcBef>
                <a:spcPct val="0"/>
              </a:spcBef>
              <a:spcAft>
                <a:spcPts val="1800"/>
              </a:spcAft>
              <a:buFont typeface="Wingdings 2" panose="05020102010507070707" pitchFamily="18" charset="2"/>
              <a:buNone/>
            </a:pPr>
            <a:r>
              <a:rPr lang="en-US" altLang="en-US" sz="2400" b="1" dirty="0"/>
              <a:t>BHE presentation in March—Dr. Long and Ms. Chan offered overview of the scope/results of their study: 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spcAft>
                <a:spcPts val="1800"/>
              </a:spcAft>
            </a:pPr>
            <a:r>
              <a:rPr lang="en-US" altLang="en-US" sz="2400" dirty="0"/>
              <a:t>Analysis of the extent to which current financial aid programs are meeting residents’ needs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spcAft>
                <a:spcPts val="1800"/>
              </a:spcAft>
            </a:pPr>
            <a:r>
              <a:rPr lang="en-US" altLang="en-US" sz="2400" dirty="0"/>
              <a:t>Identification of opportunities to create efficiencies 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spcAft>
                <a:spcPts val="1800"/>
              </a:spcAft>
            </a:pPr>
            <a:r>
              <a:rPr lang="en-US" altLang="en-US" sz="2400" dirty="0"/>
              <a:t>Identification of opportunities to simplify the aid process for families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spcAft>
                <a:spcPts val="1800"/>
              </a:spcAft>
            </a:pPr>
            <a:r>
              <a:rPr lang="en-US" altLang="en-US" sz="2400" dirty="0"/>
              <a:t>Forecast of future state financial aid needs,</a:t>
            </a:r>
            <a:br>
              <a:rPr lang="en-US" altLang="en-US" sz="2400" dirty="0"/>
            </a:br>
            <a:r>
              <a:rPr lang="en-US" altLang="en-US" sz="2400" dirty="0"/>
              <a:t>projected demographics/socioeconomic changes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04800" y="152400"/>
            <a:ext cx="8537575" cy="457200"/>
          </a:xfrm>
        </p:spPr>
        <p:txBody>
          <a:bodyPr/>
          <a:lstStyle/>
          <a:p>
            <a:pPr>
              <a:defRPr/>
            </a:pPr>
            <a:r>
              <a:t>Redesigning Massachusetts State Financial Aid</a:t>
            </a:r>
          </a:p>
        </p:txBody>
      </p:sp>
      <p:sp>
        <p:nvSpPr>
          <p:cNvPr id="1229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Study Overview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 dirty="0"/>
              <a:t>Five overarching recommendations </a:t>
            </a:r>
            <a:r>
              <a:rPr lang="en-US" altLang="en-US" sz="2400" dirty="0"/>
              <a:t>for improving effectiveness and efficiency of current state aid system:</a:t>
            </a:r>
          </a:p>
          <a:p>
            <a:pPr lvl="1"/>
            <a:r>
              <a:rPr lang="en-US" altLang="en-US" sz="2200" b="1" dirty="0"/>
              <a:t>Address the substantial unmet financial need</a:t>
            </a:r>
            <a:r>
              <a:rPr lang="en-US" altLang="en-US" sz="2200" dirty="0"/>
              <a:t> facing many students and families</a:t>
            </a:r>
          </a:p>
          <a:p>
            <a:pPr lvl="1"/>
            <a:r>
              <a:rPr lang="en-US" altLang="en-US" sz="2200" b="1" dirty="0"/>
              <a:t>Consolidate programs with similar goals</a:t>
            </a:r>
            <a:r>
              <a:rPr lang="en-US" altLang="en-US" sz="2200" dirty="0"/>
              <a:t> into a simpler, more streamlined system to benefit multiple stakeholders</a:t>
            </a:r>
          </a:p>
          <a:p>
            <a:pPr lvl="1"/>
            <a:r>
              <a:rPr lang="en-US" altLang="en-US" sz="2200" b="1" dirty="0"/>
              <a:t>Repackage the Massachusetts system of tuition waivers </a:t>
            </a:r>
            <a:r>
              <a:rPr lang="en-US" altLang="en-US" sz="2200" dirty="0"/>
              <a:t>into a simplified, well-publicized grant program</a:t>
            </a:r>
          </a:p>
          <a:p>
            <a:pPr lvl="1"/>
            <a:r>
              <a:rPr lang="en-US" altLang="en-US" sz="2200" b="1" dirty="0"/>
              <a:t>Apply lessons learned and innovations from pilot programs</a:t>
            </a:r>
            <a:r>
              <a:rPr lang="en-US" altLang="en-US" sz="2200" dirty="0"/>
              <a:t> to existing aid policies</a:t>
            </a:r>
          </a:p>
          <a:p>
            <a:pPr lvl="1"/>
            <a:r>
              <a:rPr lang="en-US" altLang="en-US" sz="2200" b="1" dirty="0"/>
              <a:t>Improve communications </a:t>
            </a:r>
            <a:r>
              <a:rPr lang="en-US" altLang="en-US" sz="2200" dirty="0"/>
              <a:t>regarding state financial aid programs for clarity and increased awareness</a:t>
            </a:r>
          </a:p>
          <a:p>
            <a:endParaRPr lang="en-US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Redesigning Massachusetts State Financial Aid</a:t>
            </a:r>
          </a:p>
          <a:p>
            <a:endParaRPr lang="en-US"/>
          </a:p>
        </p:txBody>
      </p:sp>
      <p:sp>
        <p:nvSpPr>
          <p:cNvPr id="13316" name="Title 3"/>
          <p:cNvSpPr>
            <a:spLocks noGrp="1"/>
          </p:cNvSpPr>
          <p:nvPr>
            <p:ph type="title"/>
          </p:nvPr>
        </p:nvSpPr>
        <p:spPr>
          <a:xfrm>
            <a:off x="381000" y="533400"/>
            <a:ext cx="9067800" cy="838200"/>
          </a:xfrm>
        </p:spPr>
        <p:txBody>
          <a:bodyPr/>
          <a:lstStyle/>
          <a:p>
            <a:r>
              <a:rPr lang="en-US" altLang="en-US" sz="3600" dirty="0"/>
              <a:t>Summary of Study Recommendations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876800"/>
          </a:xfrm>
        </p:spPr>
        <p:txBody>
          <a:bodyPr/>
          <a:lstStyle/>
          <a:p>
            <a:pPr eaLnBrk="1" hangingPunct="1"/>
            <a:r>
              <a:rPr lang="en-US" altLang="en-US" sz="1800" b="1" dirty="0"/>
              <a:t>Recommendation 1: </a:t>
            </a:r>
          </a:p>
          <a:p>
            <a:pPr lvl="1" eaLnBrk="1" hangingPunct="1"/>
            <a:r>
              <a:rPr lang="en-US" altLang="en-US" sz="2200" b="1" dirty="0"/>
              <a:t>Address the substantial unmet financial need </a:t>
            </a:r>
            <a:r>
              <a:rPr lang="en-US" altLang="en-US" sz="2200" dirty="0"/>
              <a:t>facing many students and families. </a:t>
            </a:r>
          </a:p>
          <a:p>
            <a:pPr eaLnBrk="1" hangingPunct="1"/>
            <a:r>
              <a:rPr lang="en-US" altLang="en-US" sz="1800" b="1" dirty="0"/>
              <a:t>Action Steps:</a:t>
            </a:r>
          </a:p>
          <a:p>
            <a:pPr lvl="1" eaLnBrk="1" hangingPunct="1">
              <a:spcBef>
                <a:spcPts val="475"/>
              </a:spcBef>
              <a:buFont typeface="Wingdings" panose="05000000000000000000" pitchFamily="2" charset="2"/>
              <a:buChar char="§"/>
            </a:pPr>
            <a:r>
              <a:rPr lang="en-US" altLang="en-US" sz="1800" dirty="0"/>
              <a:t>BHE, Governor, and House of Representatives recommended an additional $7.1M in the FY2019 Budget General Scholarship line item</a:t>
            </a:r>
          </a:p>
          <a:p>
            <a:pPr lvl="1" eaLnBrk="1" hangingPunct="1">
              <a:spcBef>
                <a:spcPts val="475"/>
              </a:spcBef>
              <a:buFont typeface="Wingdings" panose="05000000000000000000" pitchFamily="2" charset="2"/>
              <a:buChar char="§"/>
            </a:pPr>
            <a:r>
              <a:rPr lang="en-US" altLang="en-US" sz="1800" dirty="0"/>
              <a:t>DHE has been working with college representatives to design a solution for allocating projected funding increase to address unmet need for tuition and fees for community college students</a:t>
            </a:r>
          </a:p>
          <a:p>
            <a:pPr lvl="1" eaLnBrk="1" hangingPunct="1">
              <a:spcBef>
                <a:spcPts val="475"/>
              </a:spcBef>
            </a:pPr>
            <a:r>
              <a:rPr lang="en-US" altLang="en-US" sz="1800" dirty="0"/>
              <a:t>Develop </a:t>
            </a:r>
            <a:r>
              <a:rPr lang="en-US" altLang="en-US" sz="1800" dirty="0" smtClean="0"/>
              <a:t>long-term </a:t>
            </a:r>
            <a:r>
              <a:rPr lang="en-US" altLang="en-US" sz="1800" dirty="0"/>
              <a:t>financial aid funding strategies that target unmet need for tuition/fees for </a:t>
            </a:r>
            <a:r>
              <a:rPr lang="en-US" altLang="en-US" sz="1800" b="1" dirty="0"/>
              <a:t>all</a:t>
            </a:r>
            <a:r>
              <a:rPr lang="en-US" altLang="en-US" sz="1800" dirty="0"/>
              <a:t> public college students</a:t>
            </a:r>
          </a:p>
          <a:p>
            <a:pPr lvl="1" eaLnBrk="1" hangingPunct="1"/>
            <a:r>
              <a:rPr lang="en-US" altLang="en-US" sz="1800" dirty="0"/>
              <a:t>Establish an Emergency Matching Fund and administrative guidelines to provide assistance for extreme hardship cases for students with demonstrated financial need. </a:t>
            </a:r>
          </a:p>
          <a:p>
            <a:pPr>
              <a:buFont typeface="Wingdings 2" panose="05020102010507070707" pitchFamily="18" charset="2"/>
              <a:buNone/>
            </a:pPr>
            <a:endParaRPr lang="en-US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04800" y="152400"/>
            <a:ext cx="8537575" cy="457200"/>
          </a:xfrm>
        </p:spPr>
        <p:txBody>
          <a:bodyPr/>
          <a:lstStyle/>
          <a:p>
            <a:pPr>
              <a:defRPr/>
            </a:pPr>
            <a:r>
              <a:t>Redesigning Massachusetts State Financial Aid</a:t>
            </a:r>
          </a:p>
          <a:p>
            <a:pPr>
              <a:defRPr/>
            </a:pPr>
            <a:endParaRPr/>
          </a:p>
        </p:txBody>
      </p:sp>
      <p:sp>
        <p:nvSpPr>
          <p:cNvPr id="1434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Recommendations &amp; Action Steps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1800" b="1" dirty="0"/>
              <a:t>Recommendation 1 (continued):</a:t>
            </a:r>
          </a:p>
          <a:p>
            <a:pPr lvl="1" eaLnBrk="1" hangingPunct="1"/>
            <a:r>
              <a:rPr lang="en-US" altLang="en-US" sz="2200" b="1" dirty="0"/>
              <a:t>Address the substantial unmet financial need </a:t>
            </a:r>
            <a:r>
              <a:rPr lang="en-US" altLang="en-US" sz="2200" dirty="0"/>
              <a:t>facing many students and families.</a:t>
            </a:r>
            <a:r>
              <a:rPr lang="en-US" altLang="en-US" sz="2200" b="1" dirty="0"/>
              <a:t> </a:t>
            </a:r>
            <a:endParaRPr lang="en-US" altLang="en-US" sz="2200" dirty="0"/>
          </a:p>
          <a:p>
            <a:pPr eaLnBrk="1" hangingPunct="1"/>
            <a:r>
              <a:rPr lang="en-US" altLang="en-US" sz="1800" b="1" dirty="0"/>
              <a:t>Action Steps (continued)</a:t>
            </a:r>
          </a:p>
          <a:p>
            <a:pPr lvl="1" eaLnBrk="1" hangingPunct="1"/>
            <a:r>
              <a:rPr lang="en-US" altLang="en-US" sz="1800" dirty="0"/>
              <a:t>Review and make recommendations to revise the “state-supported” requirement for all financial aid programs so that students have greater access to funds that may help them cover full tuition and fee charges.</a:t>
            </a:r>
          </a:p>
          <a:p>
            <a:pPr lvl="1" eaLnBrk="1" hangingPunct="1">
              <a:spcBef>
                <a:spcPts val="475"/>
              </a:spcBef>
            </a:pPr>
            <a:r>
              <a:rPr lang="en-US" altLang="en-US" sz="1800" dirty="0"/>
              <a:t>Align work on the “state-supported” requirement with the work of the Tuition Retention Task Force</a:t>
            </a:r>
          </a:p>
          <a:p>
            <a:pPr lvl="1" eaLnBrk="1" hangingPunct="1">
              <a:spcBef>
                <a:spcPts val="475"/>
              </a:spcBef>
            </a:pPr>
            <a:r>
              <a:rPr lang="en-US" altLang="en-US" sz="1800" dirty="0"/>
              <a:t>Seek legislative and/or statutory changes, as necessary</a:t>
            </a:r>
          </a:p>
          <a:p>
            <a:pPr lvl="1" eaLnBrk="1" hangingPunct="1">
              <a:spcBef>
                <a:spcPts val="475"/>
              </a:spcBef>
            </a:pPr>
            <a:r>
              <a:rPr lang="en-US" altLang="en-US" sz="1800" dirty="0"/>
              <a:t>Modify financial aid program guidelines </a:t>
            </a:r>
            <a:r>
              <a:rPr lang="en-US" altLang="en-US" sz="1800" dirty="0" smtClean="0"/>
              <a:t>accordingly</a:t>
            </a:r>
            <a:br>
              <a:rPr lang="en-US" altLang="en-US" sz="1800" dirty="0" smtClean="0"/>
            </a:br>
            <a:endParaRPr lang="en-US" altLang="en-US" sz="1800" dirty="0"/>
          </a:p>
          <a:p>
            <a:pPr eaLnBrk="1" hangingPunct="1"/>
            <a:r>
              <a:rPr lang="en-US" altLang="en-US" sz="1800" b="1" dirty="0"/>
              <a:t>Timeline: </a:t>
            </a:r>
            <a:r>
              <a:rPr lang="en-US" altLang="en-US" sz="1800" dirty="0"/>
              <a:t>FY2019-FY2020</a:t>
            </a:r>
          </a:p>
          <a:p>
            <a:endParaRPr lang="en-US" alt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04800" y="152400"/>
            <a:ext cx="8537575" cy="457200"/>
          </a:xfrm>
        </p:spPr>
        <p:txBody>
          <a:bodyPr/>
          <a:lstStyle/>
          <a:p>
            <a:pPr>
              <a:defRPr/>
            </a:pPr>
            <a:r>
              <a:t>Redesigning Massachusetts State Financial Aid</a:t>
            </a:r>
          </a:p>
          <a:p>
            <a:pPr>
              <a:defRPr/>
            </a:pPr>
            <a:endParaRPr/>
          </a:p>
        </p:txBody>
      </p:sp>
      <p:sp>
        <p:nvSpPr>
          <p:cNvPr id="7" name="Title 3">
            <a:extLst>
              <a:ext uri="{FF2B5EF4-FFF2-40B4-BE49-F238E27FC236}">
                <a16:creationId xmlns="" xmlns:a16="http://schemas.microsoft.com/office/drawing/2014/main" id="{2AD1D391-FA1C-46E7-B3A8-FBB1D0888E4C}"/>
              </a:ext>
            </a:extLst>
          </p:cNvPr>
          <p:cNvSpPr txBox="1">
            <a:spLocks/>
          </p:cNvSpPr>
          <p:nvPr/>
        </p:nvSpPr>
        <p:spPr bwMode="auto">
          <a:xfrm>
            <a:off x="381000" y="601717"/>
            <a:ext cx="8382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4572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9pPr>
            <a:extLst/>
          </a:lstStyle>
          <a:p>
            <a:r>
              <a:rPr lang="en-US" altLang="en-US" dirty="0"/>
              <a:t>Recommendations &amp; Action Steps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800600"/>
          </a:xfrm>
        </p:spPr>
        <p:txBody>
          <a:bodyPr/>
          <a:lstStyle/>
          <a:p>
            <a:pPr eaLnBrk="1" hangingPunct="1"/>
            <a:r>
              <a:rPr lang="en-US" altLang="en-US" sz="1800" b="1" dirty="0"/>
              <a:t>Recommendation 2: </a:t>
            </a:r>
          </a:p>
          <a:p>
            <a:pPr lvl="1" eaLnBrk="1" hangingPunct="1"/>
            <a:r>
              <a:rPr lang="en-US" altLang="en-US" sz="2200" b="1" dirty="0"/>
              <a:t>Consolidate programs with similar goals</a:t>
            </a:r>
            <a:r>
              <a:rPr lang="en-US" altLang="en-US" sz="2200" dirty="0"/>
              <a:t> into a simpler, more streamlined system</a:t>
            </a:r>
            <a:r>
              <a:rPr lang="en-US" altLang="en-US" sz="2200" b="1" dirty="0"/>
              <a:t> </a:t>
            </a:r>
            <a:r>
              <a:rPr lang="en-US" altLang="en-US" sz="2200" dirty="0"/>
              <a:t>to facilitate student planning for college and improve their understanding of the Commonwealth’s investment in their education </a:t>
            </a:r>
          </a:p>
          <a:p>
            <a:pPr eaLnBrk="1" hangingPunct="1"/>
            <a:r>
              <a:rPr lang="en-US" altLang="en-US" sz="1800" b="1" dirty="0"/>
              <a:t>Action Steps:</a:t>
            </a:r>
          </a:p>
          <a:p>
            <a:pPr lvl="1" eaLnBrk="1" hangingPunct="1">
              <a:spcBef>
                <a:spcPts val="475"/>
              </a:spcBef>
            </a:pPr>
            <a:r>
              <a:rPr lang="en-US" altLang="en-US" sz="1800" dirty="0"/>
              <a:t>DHE will work with stakeholders to develop a plan to:</a:t>
            </a:r>
          </a:p>
          <a:p>
            <a:pPr lvl="2" eaLnBrk="1" hangingPunct="1">
              <a:spcBef>
                <a:spcPts val="475"/>
              </a:spcBef>
            </a:pPr>
            <a:r>
              <a:rPr lang="en-US" altLang="en-US" sz="1800" dirty="0"/>
              <a:t>Reform MASSGrant by converting needs-based resources from other programs into a single funding source that serves the same students </a:t>
            </a:r>
          </a:p>
          <a:p>
            <a:pPr lvl="2" eaLnBrk="1" hangingPunct="1">
              <a:spcBef>
                <a:spcPts val="475"/>
              </a:spcBef>
            </a:pPr>
            <a:r>
              <a:rPr lang="en-US" altLang="en-US" sz="1800" dirty="0"/>
              <a:t>Maintain current level of support to students within public and private sectors, to ensure that that there is no diminishment of state support based on program consolidation</a:t>
            </a:r>
          </a:p>
          <a:p>
            <a:pPr lvl="2" eaLnBrk="1" hangingPunct="1">
              <a:spcBef>
                <a:spcPts val="475"/>
              </a:spcBef>
            </a:pPr>
            <a:endParaRPr lang="en-US" altLang="en-US" sz="1800" dirty="0"/>
          </a:p>
          <a:p>
            <a:pPr eaLnBrk="1" hangingPunct="1">
              <a:spcBef>
                <a:spcPts val="475"/>
              </a:spcBef>
            </a:pPr>
            <a:r>
              <a:rPr lang="en-US" altLang="en-US" sz="1800" b="1" dirty="0"/>
              <a:t>Timeline:</a:t>
            </a:r>
            <a:r>
              <a:rPr lang="en-US" altLang="en-US" sz="1800" dirty="0"/>
              <a:t> Implementation – FY2020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04800" y="152400"/>
            <a:ext cx="8537575" cy="457200"/>
          </a:xfrm>
        </p:spPr>
        <p:txBody>
          <a:bodyPr/>
          <a:lstStyle/>
          <a:p>
            <a:pPr>
              <a:defRPr/>
            </a:pPr>
            <a:r>
              <a:rPr dirty="0"/>
              <a:t>Redesigning Massachusetts State Financial Aid</a:t>
            </a:r>
          </a:p>
          <a:p>
            <a:pPr>
              <a:defRPr/>
            </a:pPr>
            <a:endParaRPr dirty="0"/>
          </a:p>
        </p:txBody>
      </p:sp>
      <p:sp>
        <p:nvSpPr>
          <p:cNvPr id="7" name="Title 3">
            <a:extLst>
              <a:ext uri="{FF2B5EF4-FFF2-40B4-BE49-F238E27FC236}">
                <a16:creationId xmlns="" xmlns:a16="http://schemas.microsoft.com/office/drawing/2014/main" id="{0BAAA840-AA5F-4E1C-B1DA-7A3D35C924D1}"/>
              </a:ext>
            </a:extLst>
          </p:cNvPr>
          <p:cNvSpPr txBox="1">
            <a:spLocks/>
          </p:cNvSpPr>
          <p:nvPr/>
        </p:nvSpPr>
        <p:spPr bwMode="auto">
          <a:xfrm>
            <a:off x="304253" y="533400"/>
            <a:ext cx="8382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4572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Segoe UI Bold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Corbel" pitchFamily="34" charset="0"/>
              </a:defRPr>
            </a:lvl9pPr>
            <a:extLst/>
          </a:lstStyle>
          <a:p>
            <a:r>
              <a:rPr lang="en-US" altLang="en-US" dirty="0"/>
              <a:t>Recommendations &amp; Action Steps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06"/>
          <a:stretch>
            <a:fillRect/>
          </a:stretch>
        </p:blipFill>
        <p:spPr bwMode="auto">
          <a:xfrm>
            <a:off x="914400" y="2038350"/>
            <a:ext cx="5340350" cy="481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 Placeholder 27"/>
          <p:cNvSpPr>
            <a:spLocks noGrp="1"/>
          </p:cNvSpPr>
          <p:nvPr>
            <p:ph type="body" sz="quarter" idx="13"/>
          </p:nvPr>
        </p:nvSpPr>
        <p:spPr>
          <a:xfrm>
            <a:off x="304800" y="152400"/>
            <a:ext cx="8537575" cy="457200"/>
          </a:xfrm>
        </p:spPr>
        <p:txBody>
          <a:bodyPr/>
          <a:lstStyle/>
          <a:p>
            <a:pPr>
              <a:defRPr/>
            </a:pPr>
            <a:r>
              <a:t>Redesigning Massachusetts State Financial Aid</a:t>
            </a:r>
          </a:p>
        </p:txBody>
      </p:sp>
      <p:sp>
        <p:nvSpPr>
          <p:cNvPr id="18436" name="Title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000"/>
              <a:t>Overlap in State Need-Based Grant Awards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7938" y="2905125"/>
            <a:ext cx="212566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bg1">
                    <a:lumMod val="10000"/>
                  </a:schemeClr>
                </a:solidFill>
                <a:latin typeface="Arial" charset="0"/>
                <a:cs typeface="+mn-cs"/>
              </a:rPr>
              <a:t>MASS Grant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2789238"/>
            <a:ext cx="1900238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bg1">
                    <a:lumMod val="10000"/>
                  </a:schemeClr>
                </a:solidFill>
                <a:latin typeface="Arial" charset="0"/>
                <a:cs typeface="+mn-cs"/>
              </a:rPr>
              <a:t>Cash Grant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6294438"/>
            <a:ext cx="3252788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bg1">
                    <a:lumMod val="10000"/>
                  </a:schemeClr>
                </a:solidFill>
                <a:latin typeface="Arial" charset="0"/>
                <a:cs typeface="+mn-cs"/>
              </a:rPr>
              <a:t>Need-Based Waiver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6186488" y="1733550"/>
            <a:ext cx="2805112" cy="42100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lnSpc>
                <a:spcPct val="90000"/>
              </a:lnSpc>
              <a:spcBef>
                <a:spcPts val="0"/>
              </a:spcBef>
              <a:spcAft>
                <a:spcPts val="3600"/>
              </a:spcAft>
              <a:buFontTx/>
              <a:buNone/>
              <a:defRPr/>
            </a:pPr>
            <a:r>
              <a:rPr lang="en-US" sz="2800" b="1" kern="0" dirty="0">
                <a:solidFill>
                  <a:srgbClr val="C00000"/>
                </a:solidFill>
                <a:latin typeface="Palatino Linotype" panose="02040502050505030304" pitchFamily="18" charset="0"/>
              </a:rPr>
              <a:t>68% </a:t>
            </a:r>
            <a:r>
              <a:rPr lang="en-US" sz="2800" kern="0" dirty="0">
                <a:latin typeface="Palatino Linotype" panose="02040502050505030304" pitchFamily="18" charset="0"/>
              </a:rPr>
              <a:t>of </a:t>
            </a:r>
            <a:r>
              <a:rPr lang="en-US" sz="2800" b="1" i="1" kern="0" dirty="0">
                <a:latin typeface="Palatino Linotype" panose="02040502050505030304" pitchFamily="18" charset="0"/>
              </a:rPr>
              <a:t>Cash Grant</a:t>
            </a:r>
            <a:r>
              <a:rPr lang="en-US" sz="2800" b="1" kern="0" dirty="0">
                <a:latin typeface="Palatino Linotype" panose="02040502050505030304" pitchFamily="18" charset="0"/>
              </a:rPr>
              <a:t> </a:t>
            </a:r>
            <a:r>
              <a:rPr lang="en-US" sz="2800" kern="0" dirty="0">
                <a:latin typeface="Palatino Linotype" panose="02040502050505030304" pitchFamily="18" charset="0"/>
              </a:rPr>
              <a:t>recipients also received a </a:t>
            </a:r>
            <a:r>
              <a:rPr lang="en-US" sz="2800" b="1" i="1" kern="0" dirty="0">
                <a:latin typeface="Palatino Linotype" panose="02040502050505030304" pitchFamily="18" charset="0"/>
              </a:rPr>
              <a:t>MASS Grant</a:t>
            </a:r>
            <a:endParaRPr lang="en-US" sz="2800" i="1" kern="0" dirty="0">
              <a:latin typeface="Palatino Linotype" panose="02040502050505030304" pitchFamily="18" charset="0"/>
            </a:endParaRPr>
          </a:p>
          <a:p>
            <a:pPr marL="0" indent="0" algn="ctr">
              <a:lnSpc>
                <a:spcPct val="90000"/>
              </a:lnSpc>
              <a:spcBef>
                <a:spcPts val="0"/>
              </a:spcBef>
              <a:spcAft>
                <a:spcPts val="2400"/>
              </a:spcAft>
              <a:buFontTx/>
              <a:buNone/>
              <a:defRPr/>
            </a:pPr>
            <a:r>
              <a:rPr lang="en-US" sz="2800" b="1" kern="0" dirty="0">
                <a:solidFill>
                  <a:srgbClr val="C00000"/>
                </a:solidFill>
                <a:latin typeface="Palatino Linotype" panose="02040502050505030304" pitchFamily="18" charset="0"/>
              </a:rPr>
              <a:t>70% </a:t>
            </a:r>
            <a:r>
              <a:rPr lang="en-US" sz="2800" kern="0" dirty="0">
                <a:latin typeface="Palatino Linotype" panose="02040502050505030304" pitchFamily="18" charset="0"/>
              </a:rPr>
              <a:t>of </a:t>
            </a:r>
            <a:r>
              <a:rPr lang="en-US" sz="2800" b="1" i="1" kern="0" dirty="0">
                <a:latin typeface="Palatino Linotype" panose="02040502050505030304" pitchFamily="18" charset="0"/>
              </a:rPr>
              <a:t>Need-based Waiver </a:t>
            </a:r>
            <a:r>
              <a:rPr lang="en-US" sz="2800" kern="0" dirty="0">
                <a:latin typeface="Palatino Linotype" panose="02040502050505030304" pitchFamily="18" charset="0"/>
              </a:rPr>
              <a:t>recipients also received a </a:t>
            </a:r>
            <a:r>
              <a:rPr lang="en-US" sz="2800" b="1" i="1" kern="0" dirty="0">
                <a:latin typeface="Palatino Linotype" panose="02040502050505030304" pitchFamily="18" charset="0"/>
              </a:rPr>
              <a:t>MASS Grant 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062163" y="4113213"/>
            <a:ext cx="142875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</a:pPr>
            <a:r>
              <a:rPr lang="en-US" altLang="en-US" sz="2800" b="1">
                <a:solidFill>
                  <a:srgbClr val="C00000"/>
                </a:solidFill>
              </a:rPr>
              <a:t>7,115</a:t>
            </a:r>
          </a:p>
          <a:p>
            <a:pPr algn="ctr" eaLnBrk="1" hangingPunct="1">
              <a:lnSpc>
                <a:spcPct val="85000"/>
              </a:lnSpc>
            </a:pPr>
            <a:r>
              <a:rPr lang="en-US" altLang="en-US" sz="2000" b="1">
                <a:solidFill>
                  <a:srgbClr val="C00000"/>
                </a:solidFill>
              </a:rPr>
              <a:t>(</a:t>
            </a:r>
            <a:r>
              <a:rPr lang="en-US" altLang="en-US" sz="2000" b="1" i="1">
                <a:solidFill>
                  <a:srgbClr val="C00000"/>
                </a:solidFill>
              </a:rPr>
              <a:t>all three</a:t>
            </a:r>
            <a:r>
              <a:rPr lang="en-US" altLang="en-US" sz="2000" b="1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200400" y="5529263"/>
            <a:ext cx="1023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FF"/>
                </a:solidFill>
              </a:rPr>
              <a:t>4,892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362200" y="3014663"/>
            <a:ext cx="9969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FF"/>
                </a:solidFill>
              </a:rPr>
              <a:t>3,948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98950" y="3319463"/>
            <a:ext cx="111125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bg1">
                    <a:lumMod val="10000"/>
                  </a:schemeClr>
                </a:solidFill>
                <a:latin typeface="Arial" charset="0"/>
                <a:cs typeface="+mn-cs"/>
              </a:rPr>
              <a:t>8,815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95438" y="5913438"/>
            <a:ext cx="99536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bg1">
                    <a:lumMod val="10000"/>
                  </a:schemeClr>
                </a:solidFill>
                <a:latin typeface="Arial" charset="0"/>
                <a:cs typeface="+mn-cs"/>
              </a:rPr>
              <a:t>2,447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82638" y="3170238"/>
            <a:ext cx="96996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bg1">
                    <a:lumMod val="10000"/>
                  </a:schemeClr>
                </a:solidFill>
                <a:latin typeface="Arial" charset="0"/>
                <a:cs typeface="+mn-cs"/>
              </a:rPr>
              <a:t>2,343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858838" y="4837113"/>
            <a:ext cx="1023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FF"/>
                </a:solidFill>
              </a:rPr>
              <a:t>2,774</a:t>
            </a:r>
          </a:p>
        </p:txBody>
      </p:sp>
      <p:sp>
        <p:nvSpPr>
          <p:cNvPr id="25" name="Content Placeholder 2"/>
          <p:cNvSpPr txBox="1">
            <a:spLocks/>
          </p:cNvSpPr>
          <p:nvPr/>
        </p:nvSpPr>
        <p:spPr bwMode="auto">
          <a:xfrm>
            <a:off x="762000" y="1457325"/>
            <a:ext cx="48006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4864" tIns="91440"/>
          <a:lstStyle>
            <a:lvl1pPr marL="438150" indent="-319088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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0250" indent="-2730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Wingdings" pitchFamily="2" charset="2"/>
              <a:buChar char="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3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Arial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025" indent="-1825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Arial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5575" indent="-1825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64305"/>
              </a:buClr>
              <a:buFont typeface="Wingdings 3" pitchFamily="18" charset="2"/>
              <a:buChar char=""/>
              <a:def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0"/>
              </a:spcBef>
              <a:buFont typeface="Wingdings 2" pitchFamily="18" charset="2"/>
              <a:buNone/>
              <a:defRPr/>
            </a:pPr>
            <a:r>
              <a:rPr lang="en-US" sz="2700" b="1" dirty="0">
                <a:latin typeface="Palatino Linotype" panose="02040502050505030304" pitchFamily="18" charset="0"/>
              </a:rPr>
              <a:t>Public Institutions, FY2014</a:t>
            </a:r>
          </a:p>
          <a:p>
            <a:pPr marL="0" indent="0" algn="ctr">
              <a:spcBef>
                <a:spcPts val="0"/>
              </a:spcBef>
              <a:buFont typeface="Wingdings 2" pitchFamily="18" charset="2"/>
              <a:buNone/>
              <a:defRPr/>
            </a:pPr>
            <a:r>
              <a:rPr lang="en-US" sz="2400" b="1" i="1" kern="0" dirty="0">
                <a:latin typeface="Palatino Linotype" panose="02040502050505030304" pitchFamily="18" charset="0"/>
              </a:rPr>
              <a:t>Full-Time/Full-Year students</a:t>
            </a:r>
            <a:endParaRPr lang="en-US" sz="2400" b="1" i="1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70" b="5656"/>
          <a:stretch>
            <a:fillRect/>
          </a:stretch>
        </p:blipFill>
        <p:spPr bwMode="auto">
          <a:xfrm>
            <a:off x="512763" y="2047875"/>
            <a:ext cx="5964237" cy="481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304800" y="152400"/>
            <a:ext cx="8537575" cy="457200"/>
          </a:xfrm>
        </p:spPr>
        <p:txBody>
          <a:bodyPr/>
          <a:lstStyle/>
          <a:p>
            <a:pPr>
              <a:defRPr/>
            </a:pPr>
            <a:r>
              <a:t>Redesigning Massachusetts State Financial Aid</a:t>
            </a:r>
          </a:p>
        </p:txBody>
      </p:sp>
      <p:sp>
        <p:nvSpPr>
          <p:cNvPr id="19460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000"/>
              <a:t>Overlap in State Need-Based Grant Awards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52925" y="3506788"/>
            <a:ext cx="1290638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chemeClr val="bg1">
                    <a:lumMod val="10000"/>
                  </a:schemeClr>
                </a:solidFill>
                <a:latin typeface="Arial" charset="0"/>
                <a:cs typeface="+mn-cs"/>
              </a:rPr>
              <a:t>MASS Grant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7188" y="4038600"/>
            <a:ext cx="1166812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chemeClr val="bg1">
                    <a:lumMod val="10000"/>
                  </a:schemeClr>
                </a:solidFill>
                <a:latin typeface="Arial" charset="0"/>
                <a:cs typeface="+mn-cs"/>
              </a:rPr>
              <a:t>Gilbert Grant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6465888" y="1854200"/>
            <a:ext cx="2525712" cy="2184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lnSpc>
                <a:spcPct val="95000"/>
              </a:lnSpc>
              <a:spcBef>
                <a:spcPts val="0"/>
              </a:spcBef>
              <a:spcAft>
                <a:spcPts val="2400"/>
              </a:spcAft>
              <a:buFontTx/>
              <a:buNone/>
              <a:defRPr/>
            </a:pPr>
            <a:r>
              <a:rPr lang="en-US" sz="2800" b="1" kern="0" dirty="0">
                <a:solidFill>
                  <a:srgbClr val="C00000"/>
                </a:solidFill>
                <a:latin typeface="Palatino Linotype" panose="02040502050505030304" pitchFamily="18" charset="0"/>
              </a:rPr>
              <a:t>73% </a:t>
            </a:r>
            <a:r>
              <a:rPr lang="en-US" sz="2800" kern="0" dirty="0">
                <a:latin typeface="Palatino Linotype" panose="02040502050505030304" pitchFamily="18" charset="0"/>
              </a:rPr>
              <a:t>of Gilbert Grant recipients also received a MASS Grant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57713" y="4286250"/>
            <a:ext cx="10414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bg1">
                    <a:lumMod val="10000"/>
                  </a:schemeClr>
                </a:solidFill>
                <a:latin typeface="Arial" charset="0"/>
                <a:cs typeface="+mn-cs"/>
              </a:rPr>
              <a:t>7,568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3100" y="4745038"/>
            <a:ext cx="10795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bg1">
                    <a:lumMod val="10000"/>
                  </a:schemeClr>
                </a:solidFill>
                <a:latin typeface="Arial" charset="0"/>
                <a:cs typeface="+mn-cs"/>
              </a:rPr>
              <a:t>2,093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268538" y="3924300"/>
            <a:ext cx="1428750" cy="77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</a:pPr>
            <a:r>
              <a:rPr lang="en-US" altLang="en-US" sz="2800" b="1">
                <a:solidFill>
                  <a:srgbClr val="C00000"/>
                </a:solidFill>
              </a:rPr>
              <a:t>5,552</a:t>
            </a:r>
          </a:p>
          <a:p>
            <a:pPr algn="ctr" eaLnBrk="1" hangingPunct="1">
              <a:lnSpc>
                <a:spcPct val="85000"/>
              </a:lnSpc>
            </a:pPr>
            <a:r>
              <a:rPr lang="en-US" altLang="en-US" sz="2400" b="1">
                <a:solidFill>
                  <a:srgbClr val="C00000"/>
                </a:solidFill>
              </a:rPr>
              <a:t>(</a:t>
            </a:r>
            <a:r>
              <a:rPr lang="en-US" altLang="en-US" sz="2400" b="1" i="1">
                <a:solidFill>
                  <a:srgbClr val="C00000"/>
                </a:solidFill>
              </a:rPr>
              <a:t>both</a:t>
            </a:r>
            <a:r>
              <a:rPr lang="en-US" altLang="en-US" sz="2400" b="1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4800600" cy="752475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Font typeface="Wingdings 2" panose="05020102010507070707" pitchFamily="18" charset="2"/>
              <a:buNone/>
              <a:defRPr/>
            </a:pPr>
            <a:r>
              <a:rPr lang="en-US" sz="2700" b="1" dirty="0">
                <a:latin typeface="Palatino Linotype" panose="02040502050505030304" pitchFamily="18" charset="0"/>
              </a:rPr>
              <a:t>Private Institutions, FY2014</a:t>
            </a:r>
          </a:p>
          <a:p>
            <a:pPr marL="0" indent="0" algn="ctr">
              <a:spcBef>
                <a:spcPts val="0"/>
              </a:spcBef>
              <a:buFont typeface="Wingdings 2" panose="05020102010507070707" pitchFamily="18" charset="2"/>
              <a:buNone/>
              <a:defRPr/>
            </a:pPr>
            <a:r>
              <a:rPr lang="en-US" sz="2400" b="1" i="1" kern="0" dirty="0">
                <a:latin typeface="Palatino Linotype" panose="02040502050505030304" pitchFamily="18" charset="0"/>
              </a:rPr>
              <a:t>Full-Time/Full-Year students</a:t>
            </a:r>
            <a:endParaRPr lang="en-US" sz="2400" b="1" i="1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HE PowerPoint">
  <a:themeElements>
    <a:clrScheme name="Custom 2">
      <a:dk1>
        <a:sysClr val="windowText" lastClr="000000"/>
      </a:dk1>
      <a:lt1>
        <a:sysClr val="window" lastClr="FFFFFF"/>
      </a:lt1>
      <a:dk2>
        <a:srgbClr val="001F5B"/>
      </a:dk2>
      <a:lt2>
        <a:srgbClr val="EAECEE"/>
      </a:lt2>
      <a:accent1>
        <a:srgbClr val="CF0A2C"/>
      </a:accent1>
      <a:accent2>
        <a:srgbClr val="F37121"/>
      </a:accent2>
      <a:accent3>
        <a:srgbClr val="FFC627"/>
      </a:accent3>
      <a:accent4>
        <a:srgbClr val="00AF41"/>
      </a:accent4>
      <a:accent5>
        <a:srgbClr val="009BDE"/>
      </a:accent5>
      <a:accent6>
        <a:srgbClr val="8D734A"/>
      </a:accent6>
      <a:hlink>
        <a:srgbClr val="7030A0"/>
      </a:hlink>
      <a:folHlink>
        <a:srgbClr val="99A4AD"/>
      </a:folHlink>
    </a:clrScheme>
    <a:fontScheme name="DHE">
      <a:majorFont>
        <a:latin typeface="Segoe UI Bold"/>
        <a:ea typeface=""/>
        <a:cs typeface=""/>
      </a:majorFont>
      <a:minorFont>
        <a:latin typeface="Segoe UI"/>
        <a:ea typeface=""/>
        <a:cs typeface="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HE PowerPoint 2017.potx" id="{E07B9D51-7A1B-445F-BE90-03D726D2647E}" vid="{A3B9CE9F-B01A-4D15-BC8D-DAC2DD4491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2">
    <a:dk1>
      <a:sysClr val="windowText" lastClr="000000"/>
    </a:dk1>
    <a:lt1>
      <a:sysClr val="window" lastClr="FFFFFF"/>
    </a:lt1>
    <a:dk2>
      <a:srgbClr val="001F5B"/>
    </a:dk2>
    <a:lt2>
      <a:srgbClr val="EAECEE"/>
    </a:lt2>
    <a:accent1>
      <a:srgbClr val="CF0A2C"/>
    </a:accent1>
    <a:accent2>
      <a:srgbClr val="F37121"/>
    </a:accent2>
    <a:accent3>
      <a:srgbClr val="FFC627"/>
    </a:accent3>
    <a:accent4>
      <a:srgbClr val="00AF41"/>
    </a:accent4>
    <a:accent5>
      <a:srgbClr val="009BDE"/>
    </a:accent5>
    <a:accent6>
      <a:srgbClr val="8D734A"/>
    </a:accent6>
    <a:hlink>
      <a:srgbClr val="7030A0"/>
    </a:hlink>
    <a:folHlink>
      <a:srgbClr val="99A4AD"/>
    </a:folHlink>
  </a:clrScheme>
</a:themeOverride>
</file>

<file path=ppt/theme/themeOverride2.xml><?xml version="1.0" encoding="utf-8"?>
<a:themeOverride xmlns:a="http://schemas.openxmlformats.org/drawingml/2006/main">
  <a:clrScheme name="Custom 2">
    <a:dk1>
      <a:sysClr val="windowText" lastClr="000000"/>
    </a:dk1>
    <a:lt1>
      <a:sysClr val="window" lastClr="FFFFFF"/>
    </a:lt1>
    <a:dk2>
      <a:srgbClr val="001F5B"/>
    </a:dk2>
    <a:lt2>
      <a:srgbClr val="EAECEE"/>
    </a:lt2>
    <a:accent1>
      <a:srgbClr val="CF0A2C"/>
    </a:accent1>
    <a:accent2>
      <a:srgbClr val="F37121"/>
    </a:accent2>
    <a:accent3>
      <a:srgbClr val="FFC627"/>
    </a:accent3>
    <a:accent4>
      <a:srgbClr val="00AF41"/>
    </a:accent4>
    <a:accent5>
      <a:srgbClr val="009BDE"/>
    </a:accent5>
    <a:accent6>
      <a:srgbClr val="8D734A"/>
    </a:accent6>
    <a:hlink>
      <a:srgbClr val="7030A0"/>
    </a:hlink>
    <a:folHlink>
      <a:srgbClr val="99A4AD"/>
    </a:folHlink>
  </a:clrScheme>
</a:themeOverride>
</file>

<file path=ppt/theme/themeOverride3.xml><?xml version="1.0" encoding="utf-8"?>
<a:themeOverride xmlns:a="http://schemas.openxmlformats.org/drawingml/2006/main">
  <a:clrScheme name="Custom 2">
    <a:dk1>
      <a:sysClr val="windowText" lastClr="000000"/>
    </a:dk1>
    <a:lt1>
      <a:sysClr val="window" lastClr="FFFFFF"/>
    </a:lt1>
    <a:dk2>
      <a:srgbClr val="001F5B"/>
    </a:dk2>
    <a:lt2>
      <a:srgbClr val="EAECEE"/>
    </a:lt2>
    <a:accent1>
      <a:srgbClr val="CF0A2C"/>
    </a:accent1>
    <a:accent2>
      <a:srgbClr val="F37121"/>
    </a:accent2>
    <a:accent3>
      <a:srgbClr val="FFC627"/>
    </a:accent3>
    <a:accent4>
      <a:srgbClr val="00AF41"/>
    </a:accent4>
    <a:accent5>
      <a:srgbClr val="009BDE"/>
    </a:accent5>
    <a:accent6>
      <a:srgbClr val="8D734A"/>
    </a:accent6>
    <a:hlink>
      <a:srgbClr val="7030A0"/>
    </a:hlink>
    <a:folHlink>
      <a:srgbClr val="99A4A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DHE PowerPoint 2017</Template>
  <TotalTime>19792</TotalTime>
  <Words>1219</Words>
  <Application>Microsoft Office PowerPoint</Application>
  <PresentationFormat>On-screen Show (4:3)</PresentationFormat>
  <Paragraphs>165</Paragraphs>
  <Slides>17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Arial</vt:lpstr>
      <vt:lpstr>Calibri</vt:lpstr>
      <vt:lpstr>Corbel</vt:lpstr>
      <vt:lpstr>Franklin Gothic Demi</vt:lpstr>
      <vt:lpstr>Palatino Linotype</vt:lpstr>
      <vt:lpstr>Segoe UI</vt:lpstr>
      <vt:lpstr>Segoe UI Bold</vt:lpstr>
      <vt:lpstr>Wingdings</vt:lpstr>
      <vt:lpstr>Wingdings 2</vt:lpstr>
      <vt:lpstr>Wingdings 3</vt:lpstr>
      <vt:lpstr>DHE PowerPoint</vt:lpstr>
      <vt:lpstr>PowerPoint Presentation</vt:lpstr>
      <vt:lpstr>Background</vt:lpstr>
      <vt:lpstr>Study Overview</vt:lpstr>
      <vt:lpstr>Summary of Study Recommendations</vt:lpstr>
      <vt:lpstr>Recommendations &amp; Action Steps</vt:lpstr>
      <vt:lpstr>PowerPoint Presentation</vt:lpstr>
      <vt:lpstr>PowerPoint Presentation</vt:lpstr>
      <vt:lpstr>Overlap in State Need-Based Grant Awards</vt:lpstr>
      <vt:lpstr>Overlap in State Need-Based Grant Awards</vt:lpstr>
      <vt:lpstr>PowerPoint Presentation</vt:lpstr>
      <vt:lpstr>PowerPoint Presentation</vt:lpstr>
      <vt:lpstr>PowerPoint Presentation</vt:lpstr>
      <vt:lpstr>PowerPoint Presentation</vt:lpstr>
      <vt:lpstr>Programs Not Recommended for Change</vt:lpstr>
      <vt:lpstr>Key Factors for Policy Recommendations</vt:lpstr>
      <vt:lpstr>Next Steps</vt:lpstr>
      <vt:lpstr>Questions &amp; Discussion</vt:lpstr>
    </vt:vector>
  </TitlesOfParts>
  <Company>Massachusetts Department of Higher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Massachusetts State Financial Aid Study</dc:title>
  <dc:creator>Mealey, Sarah (RGT)</dc:creator>
  <cp:lastModifiedBy>Mealey, Sarah (DHE)</cp:lastModifiedBy>
  <cp:revision>186</cp:revision>
  <cp:lastPrinted>2018-05-01T03:00:31Z</cp:lastPrinted>
  <dcterms:created xsi:type="dcterms:W3CDTF">2018-03-05T20:06:25Z</dcterms:created>
  <dcterms:modified xsi:type="dcterms:W3CDTF">2018-05-03T15:10:52Z</dcterms:modified>
</cp:coreProperties>
</file>