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tags/tag12.xml" ContentType="application/vnd.openxmlformats-officedocument.presentationml.tags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5"/>
  </p:notesMasterIdLst>
  <p:handoutMasterIdLst>
    <p:handoutMasterId r:id="rId16"/>
  </p:handoutMasterIdLst>
  <p:sldIdLst>
    <p:sldId id="257" r:id="rId7"/>
    <p:sldId id="495" r:id="rId8"/>
    <p:sldId id="504" r:id="rId9"/>
    <p:sldId id="521" r:id="rId10"/>
    <p:sldId id="506" r:id="rId11"/>
    <p:sldId id="525" r:id="rId12"/>
    <p:sldId id="507" r:id="rId13"/>
    <p:sldId id="52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AEAEA"/>
    <a:srgbClr val="D3D3D3"/>
    <a:srgbClr val="DDDDDD"/>
    <a:srgbClr val="C0C0C0"/>
    <a:srgbClr val="A81F1C"/>
    <a:srgbClr val="FF7C80"/>
    <a:srgbClr val="5EC263"/>
    <a:srgbClr val="663300"/>
    <a:srgbClr val="FFD85B"/>
    <a:srgbClr val="6571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31" autoAdjust="0"/>
    <p:restoredTop sz="81720" autoAdjust="0"/>
  </p:normalViewPr>
  <p:slideViewPr>
    <p:cSldViewPr>
      <p:cViewPr varScale="1">
        <p:scale>
          <a:sx n="91" d="100"/>
          <a:sy n="91" d="100"/>
        </p:scale>
        <p:origin x="-139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2/7/2017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8934A49-479B-48DD-A35C-8881FC9D2694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2/7/2017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669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=""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 cstate="print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FFFF"/>
                </a:solidFill>
                <a:latin typeface="Calibri" pitchFamily="34" charset="0"/>
              </a:rPr>
              <a:t>Commonwealth of Massachusetts</a:t>
            </a:r>
            <a:br>
              <a:rPr lang="en-US" sz="2800" b="1" dirty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2400" b="1" dirty="0" smtClean="0">
                <a:solidFill>
                  <a:srgbClr val="FFFFFF"/>
                </a:solidFill>
                <a:latin typeface="Calibri" pitchFamily="34" charset="0"/>
              </a:rPr>
              <a:t>STEM Advisory Council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dirty="0" smtClean="0">
                <a:solidFill>
                  <a:srgbClr val="003366"/>
                </a:solidFill>
                <a:latin typeface="Calibri" pitchFamily="34" charset="0"/>
              </a:rPr>
              <a:t>Moving the STEM Agenda Forward</a:t>
            </a:r>
            <a:endParaRPr lang="en-US" sz="2400" i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gray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CONFIDENTIAL DRAFT FOR POLICY DEVELOPMENT PURPOSES ONLY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8957" y="5329232"/>
            <a:ext cx="5683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Calibri" pitchFamily="34" charset="0"/>
              </a:rPr>
              <a:t>STEM Advisory Council Meeting</a:t>
            </a:r>
          </a:p>
          <a:p>
            <a:pPr algn="r"/>
            <a:r>
              <a:rPr lang="en-US" sz="2400" dirty="0">
                <a:latin typeface="Calibri" pitchFamily="34" charset="0"/>
              </a:rPr>
              <a:t>July 20, 2016</a:t>
            </a:r>
          </a:p>
        </p:txBody>
      </p:sp>
    </p:spTree>
    <p:extLst>
      <p:ext uri="{BB962C8B-B14F-4D97-AF65-F5344CB8AC3E}">
        <p14:creationId xmlns=""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Principles for Focus &amp; Impact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311563"/>
            <a:ext cx="81534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 smtClean="0">
                <a:solidFill>
                  <a:schemeClr val="dk1"/>
                </a:solidFill>
                <a:latin typeface="Calibri" pitchFamily="34" charset="0"/>
              </a:rPr>
              <a:t>In </a:t>
            </a:r>
            <a:r>
              <a:rPr lang="en-US" sz="2000" b="1" smtClean="0">
                <a:solidFill>
                  <a:schemeClr val="dk1"/>
                </a:solidFill>
                <a:latin typeface="Calibri" pitchFamily="34" charset="0"/>
              </a:rPr>
              <a:t>November 2015, </a:t>
            </a:r>
            <a:r>
              <a:rPr lang="en-US" sz="2000" b="1" dirty="0" smtClean="0">
                <a:solidFill>
                  <a:schemeClr val="dk1"/>
                </a:solidFill>
                <a:latin typeface="Calibri" pitchFamily="34" charset="0"/>
              </a:rPr>
              <a:t>the STEM Advisory Council agreed on the following principles to guide and frame its recommendations: </a:t>
            </a:r>
          </a:p>
          <a:p>
            <a:pPr marL="347663" indent="-347663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dk1"/>
                </a:solidFill>
                <a:latin typeface="Calibri" pitchFamily="34" charset="0"/>
              </a:rPr>
              <a:t>Support a vital few proven scalable programs that have direct impact on students in grades 6-14 and are aligned with rigorous academic standards</a:t>
            </a:r>
          </a:p>
          <a:p>
            <a:pPr marL="347663" indent="-347663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dk1"/>
                </a:solidFill>
                <a:latin typeface="Calibri" pitchFamily="34" charset="0"/>
              </a:rPr>
              <a:t>Engage employers of all sizes, particularly small- and medium-size businesses, as full partners in workplace learning opportunities </a:t>
            </a:r>
          </a:p>
          <a:p>
            <a:pPr marL="347663" indent="-347663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dk1"/>
                </a:solidFill>
                <a:latin typeface="Calibri" pitchFamily="34" charset="0"/>
              </a:rPr>
              <a:t>Build on awareness programs to provide students with access to integrated career pathways into STEM fields, beginning in middle school and reaching into college and the workforce</a:t>
            </a:r>
          </a:p>
          <a:p>
            <a:pPr marL="347663" indent="-347663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dk1"/>
                </a:solidFill>
                <a:latin typeface="Calibri" pitchFamily="34" charset="0"/>
              </a:rPr>
              <a:t>Expand targeted initiatives to strengthen foundational STEM skills, while deepening the pipeline of well-trained STEM teachers and school leaders</a:t>
            </a:r>
          </a:p>
          <a:p>
            <a:pPr marL="347663" indent="-347663">
              <a:spcBef>
                <a:spcPts val="600"/>
              </a:spcBef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dk1"/>
                </a:solidFill>
                <a:latin typeface="Calibri" pitchFamily="34" charset="0"/>
              </a:rPr>
              <a:t>Focus on under-represented populations and communities with high concentrations of low-income families and involve both students and parents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9000" y="0"/>
            <a:ext cx="5664200" cy="762000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0" y="1905000"/>
            <a:ext cx="66294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2400"/>
              </a:spcAft>
              <a:buAutoNum type="arabicPeriod"/>
            </a:pPr>
            <a:r>
              <a:rPr lang="en-US" sz="2400" b="1" dirty="0" smtClean="0">
                <a:latin typeface="Calibri" pitchFamily="34" charset="0"/>
              </a:rPr>
              <a:t>Expand Work-Based Learning Programs</a:t>
            </a:r>
          </a:p>
          <a:p>
            <a:pPr marL="457200" indent="-457200">
              <a:spcAft>
                <a:spcPts val="2400"/>
              </a:spcAft>
              <a:buFontTx/>
              <a:buAutoNum type="arabicPeriod"/>
            </a:pPr>
            <a:r>
              <a:rPr lang="en-US" sz="2400" b="1" dirty="0" smtClean="0">
                <a:latin typeface="Calibri" pitchFamily="34" charset="0"/>
              </a:rPr>
              <a:t>Develop and Grow STEM Early College Career Pathways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n-US" sz="2400" b="1" dirty="0" smtClean="0">
                <a:latin typeface="Calibri" pitchFamily="34" charset="0"/>
              </a:rPr>
              <a:t>Broaden and Deepen Computer Science &amp; Engineering Initiatives</a:t>
            </a:r>
          </a:p>
          <a:p>
            <a:pPr marL="457200" indent="-457200">
              <a:spcAft>
                <a:spcPts val="2400"/>
              </a:spcAft>
              <a:buAutoNum type="arabicPeriod"/>
            </a:pPr>
            <a:r>
              <a:rPr lang="en-US" sz="2400" b="1" dirty="0" smtClean="0">
                <a:latin typeface="Calibri" pitchFamily="34" charset="0"/>
              </a:rPr>
              <a:t>Align the work of the Regional STEM Networks to the STEM Advisory Council priorities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89000" y="0"/>
            <a:ext cx="5664200" cy="762000"/>
          </a:xfrm>
        </p:spPr>
        <p:txBody>
          <a:bodyPr/>
          <a:lstStyle/>
          <a:p>
            <a:r>
              <a:rPr lang="en-US" dirty="0" smtClean="0"/>
              <a:t>Update on Recommendations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757065"/>
            <a:ext cx="8077200" cy="4719935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 smtClean="0"/>
              <a:t>GOAL:  </a:t>
            </a:r>
            <a:r>
              <a:rPr lang="en-US" sz="2000" b="0" i="1" dirty="0" smtClean="0"/>
              <a:t>Provide students in high-need communities with meaningful on-the-job learning experiences to prepare them for the workplace and to give them hands-on experience with STEM careers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1800" dirty="0" smtClean="0"/>
              <a:t>WORK TO DATE:</a:t>
            </a:r>
            <a:endParaRPr lang="en-US" sz="1800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Expand Access to Connecting Activities</a:t>
            </a:r>
            <a:endParaRPr lang="en-US" sz="1200" dirty="0"/>
          </a:p>
          <a:p>
            <a:pPr marL="644525" lvl="2" indent="-285750"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1400" b="0" dirty="0" smtClean="0">
                <a:latin typeface="Calibri" panose="020F0502020204030204" pitchFamily="34" charset="0"/>
              </a:rPr>
              <a:t>Final FY17 funding </a:t>
            </a:r>
            <a:r>
              <a:rPr lang="en-US" sz="1400" b="0" dirty="0">
                <a:latin typeface="Calibri" panose="020F0502020204030204" pitchFamily="34" charset="0"/>
              </a:rPr>
              <a:t>is ~$</a:t>
            </a:r>
            <a:r>
              <a:rPr lang="en-US" sz="1400" b="0" dirty="0" smtClean="0">
                <a:latin typeface="Calibri" panose="020F0502020204030204" pitchFamily="34" charset="0"/>
              </a:rPr>
              <a:t>2.9M.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Direct </a:t>
            </a:r>
            <a:r>
              <a:rPr lang="en-US" sz="1800" dirty="0"/>
              <a:t>Outreach and Engagement with </a:t>
            </a:r>
            <a:r>
              <a:rPr lang="en-US" sz="1800" dirty="0" smtClean="0"/>
              <a:t>Industry Partners</a:t>
            </a:r>
            <a:endParaRPr lang="en-US" sz="1800" dirty="0"/>
          </a:p>
          <a:p>
            <a:pPr marL="644525" lvl="2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Consultant to help market</a:t>
            </a:r>
            <a:r>
              <a:rPr lang="en-US" sz="1400" dirty="0">
                <a:solidFill>
                  <a:schemeClr val="dk1"/>
                </a:solidFill>
                <a:latin typeface="Calibri" panose="020F0502020204030204" pitchFamily="34" charset="0"/>
              </a:rPr>
              <a:t>, brand and engage </a:t>
            </a: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CEOs</a:t>
            </a:r>
            <a:endParaRPr lang="en-US" sz="1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Coordinate and Align State Initiatives</a:t>
            </a:r>
          </a:p>
          <a:p>
            <a:pPr marL="644525" lvl="2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0" dirty="0" smtClean="0">
                <a:latin typeface="Calibri" panose="020F0502020204030204" pitchFamily="34" charset="0"/>
              </a:rPr>
              <a:t>Connecting Activities and Youth Works </a:t>
            </a:r>
            <a:r>
              <a:rPr lang="en-US" sz="1400" dirty="0" smtClean="0">
                <a:latin typeface="Calibri" panose="020F0502020204030204" pitchFamily="34" charset="0"/>
              </a:rPr>
              <a:t>Collaboration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 marL="644525" lvl="2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latin typeface="Calibri" panose="020F0502020204030204" pitchFamily="34" charset="0"/>
              </a:rPr>
              <a:t>New Skills for Youth Grant from the Council of Chief State School Officers</a:t>
            </a:r>
            <a:endParaRPr lang="en-US" dirty="0" smtClean="0"/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609600" y="1295400"/>
            <a:ext cx="80010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Expand Work-Based Learning Programs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0"/>
            <a:ext cx="5664200" cy="762000"/>
          </a:xfrm>
        </p:spPr>
        <p:txBody>
          <a:bodyPr/>
          <a:lstStyle/>
          <a:p>
            <a:r>
              <a:rPr lang="en-US" dirty="0" smtClean="0"/>
              <a:t>Update on Recommendations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8077200" cy="4800600"/>
          </a:xfrm>
        </p:spPr>
        <p:txBody>
          <a:bodyPr/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Calibri" pitchFamily="34" charset="0"/>
              </a:rPr>
              <a:t>GOAL:  </a:t>
            </a:r>
            <a:r>
              <a:rPr lang="en-US" sz="2000" i="1" dirty="0" smtClean="0">
                <a:latin typeface="Calibri" pitchFamily="34" charset="0"/>
              </a:rPr>
              <a:t>Provide students in high-need communities with </a:t>
            </a:r>
            <a:r>
              <a:rPr lang="en-US" sz="2000" i="1" dirty="0" smtClean="0">
                <a:solidFill>
                  <a:schemeClr val="dk1"/>
                </a:solidFill>
                <a:latin typeface="Calibri" pitchFamily="34" charset="0"/>
              </a:rPr>
              <a:t>access to integrated career pathways into STEM fields, beginning in middle school and reaching into college and the workforce</a:t>
            </a:r>
            <a:endParaRPr lang="en-US" sz="2000" i="1" dirty="0" smtClean="0">
              <a:latin typeface="Calibri" pitchFamily="34" charset="0"/>
            </a:endParaRPr>
          </a:p>
          <a:p>
            <a:pPr marL="0" lvl="2" indent="0">
              <a:spcAft>
                <a:spcPts val="1200"/>
              </a:spcAft>
            </a:pPr>
            <a:endParaRPr lang="en-US" b="1" dirty="0" smtClean="0">
              <a:latin typeface="Calibri" pitchFamily="34" charset="0"/>
            </a:endParaRPr>
          </a:p>
          <a:p>
            <a:pPr marL="0" lvl="2" indent="0">
              <a:spcAft>
                <a:spcPts val="1200"/>
              </a:spcAft>
            </a:pPr>
            <a:r>
              <a:rPr lang="en-US" b="1" dirty="0" smtClean="0">
                <a:latin typeface="Calibri" pitchFamily="34" charset="0"/>
              </a:rPr>
              <a:t>WORK TO DATE: </a:t>
            </a:r>
          </a:p>
          <a:p>
            <a:pPr marL="285750"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latin typeface="Calibri" pitchFamily="34" charset="0"/>
              </a:rPr>
              <a:t>Strategically Leverage State Funds to Build STEM Early College Models </a:t>
            </a:r>
          </a:p>
          <a:p>
            <a:pPr marL="576263" lvl="3" indent="-288925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1400" b="0" dirty="0" smtClean="0">
                <a:solidFill>
                  <a:schemeClr val="tx1"/>
                </a:solidFill>
              </a:rPr>
              <a:t>Dual Enrollment Program funded at $950,000 in FY 17. New focus on serving cohorts of first-generation/low-income students.</a:t>
            </a:r>
          </a:p>
          <a:p>
            <a:pPr marL="576263" lvl="3" indent="-288925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1400" b="0" dirty="0" smtClean="0">
                <a:solidFill>
                  <a:schemeClr val="tx1"/>
                </a:solidFill>
              </a:rPr>
              <a:t>STEM Starter Academies will receive $4.75M in FY 17 to engage rising high school juniors and seniors, as well as incoming college freshman </a:t>
            </a:r>
          </a:p>
          <a:p>
            <a:pPr marL="576263" lvl="3" indent="-288925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endParaRPr lang="en-US" sz="1300" b="0" dirty="0" smtClean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Understand National and Local Best Practices and Policy Implications</a:t>
            </a:r>
          </a:p>
          <a:p>
            <a:pPr marL="576263" lvl="3" indent="-285750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1400" b="0" dirty="0" smtClean="0">
                <a:solidFill>
                  <a:schemeClr val="tx1"/>
                </a:solidFill>
              </a:rPr>
              <a:t>The Board of Elementary and Secondary Education and the Board of Higher Education join initiative on early college career pathways</a:t>
            </a:r>
          </a:p>
          <a:p>
            <a:pPr marL="576263" lvl="3" indent="-285750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1400" b="0" dirty="0" smtClean="0">
                <a:solidFill>
                  <a:schemeClr val="tx1"/>
                </a:solidFill>
              </a:rPr>
              <a:t>Parthenon study on career pathway programs</a:t>
            </a:r>
            <a:endParaRPr lang="en-US" sz="16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0" lvl="2" indent="0">
              <a:spcAft>
                <a:spcPts val="1200"/>
              </a:spcAft>
            </a:pPr>
            <a:endParaRPr lang="en-US" sz="2000" dirty="0" smtClean="0">
              <a:latin typeface="Calibri" pitchFamily="34" charset="0"/>
            </a:endParaRPr>
          </a:p>
          <a:p>
            <a:pPr marL="342900" lvl="2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b="1" dirty="0" smtClean="0">
              <a:latin typeface="Calibri" pitchFamily="34" charset="0"/>
            </a:endParaRPr>
          </a:p>
          <a:p>
            <a:pPr marL="0" lvl="2" indent="0">
              <a:spcAft>
                <a:spcPts val="1200"/>
              </a:spcAft>
            </a:pPr>
            <a:r>
              <a:rPr lang="en-US" sz="2000" i="1" dirty="0" smtClean="0">
                <a:latin typeface="Calibri" pitchFamily="34" charset="0"/>
              </a:rPr>
              <a:t> </a:t>
            </a:r>
            <a:endParaRPr lang="en-US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214735"/>
            <a:ext cx="80772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Develop and Grow STEM Early College Career Pathways (1)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Update on Recommendations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214735"/>
            <a:ext cx="80772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Develop and Grow STEM Early College Career Pathways (2)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656344"/>
            <a:ext cx="8229600" cy="25545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Build on lessons learned to develop models of Early College Career Pathways</a:t>
            </a:r>
          </a:p>
          <a:p>
            <a:pPr marL="627063" lvl="1" indent="-284163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$250,000 in STEM Pipeline Funds to help develop/expand STEM Early College Career Pathway Programs</a:t>
            </a:r>
          </a:p>
          <a:p>
            <a:pPr lvl="1"/>
            <a:endParaRPr lang="en-US" sz="1600" dirty="0">
              <a:solidFill>
                <a:schemeClr val="dk1"/>
              </a:solidFill>
              <a:latin typeface="Book Antiqua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Encourage collaboration and coordination to expand </a:t>
            </a:r>
            <a:r>
              <a:rPr lang="en-US" b="1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voc</a:t>
            </a:r>
            <a:r>
              <a:rPr lang="en-US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-tech capacity</a:t>
            </a:r>
            <a:endParaRPr lang="en-US" sz="16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576263" lvl="1" indent="-234950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$9.3M in Workforce Skills Capital Grants to 35 high schools, community colleges and vocational training providers across the Commonwealth</a:t>
            </a:r>
          </a:p>
          <a:p>
            <a:pPr marL="576263" lvl="1" indent="-234950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Economic Development Bill includes $45M for similar grants over the next three years</a:t>
            </a:r>
          </a:p>
          <a:p>
            <a:pPr marL="576263" lvl="1" indent="-234950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Department of Elementary and Secondary Education is leveraging over $100,000 in federal Perkins grants to incentivize collaboration and rationalization of resources/capacity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677333" y="2133600"/>
            <a:ext cx="1777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 indent="0">
              <a:spcAft>
                <a:spcPts val="1200"/>
              </a:spcAft>
            </a:pPr>
            <a:r>
              <a:rPr lang="en-US" b="1" dirty="0">
                <a:latin typeface="Calibri" pitchFamily="34" charset="0"/>
              </a:rPr>
              <a:t>WORK TO DATE: </a:t>
            </a:r>
          </a:p>
        </p:txBody>
      </p:sp>
    </p:spTree>
    <p:extLst>
      <p:ext uri="{BB962C8B-B14F-4D97-AF65-F5344CB8AC3E}">
        <p14:creationId xmlns="" xmlns:p14="http://schemas.microsoft.com/office/powerpoint/2010/main" val="25186388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5664200" cy="762000"/>
          </a:xfrm>
        </p:spPr>
        <p:txBody>
          <a:bodyPr/>
          <a:lstStyle/>
          <a:p>
            <a:r>
              <a:rPr lang="en-US" dirty="0"/>
              <a:t>Update on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8458200" cy="464820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 smtClean="0"/>
              <a:t>GOAL: </a:t>
            </a:r>
            <a:r>
              <a:rPr lang="en-US" sz="2000" b="0" i="1" dirty="0" smtClean="0">
                <a:solidFill>
                  <a:schemeClr val="dk1"/>
                </a:solidFill>
              </a:rPr>
              <a:t>Strengthen foundational STEM skills, while deepening the pipeline of well-trained STEM teachers and school leaders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solidFill>
                <a:schemeClr val="dk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dk1"/>
                </a:solidFill>
              </a:rPr>
              <a:t>WORK TO DATE:</a:t>
            </a:r>
            <a:endParaRPr lang="en-US" sz="1800" dirty="0" smtClean="0"/>
          </a:p>
          <a:p>
            <a:pPr marL="0" indent="0">
              <a:spcAft>
                <a:spcPts val="0"/>
              </a:spcAft>
              <a:buNone/>
            </a:pPr>
            <a:endParaRPr lang="en-US" sz="1800" dirty="0" smtClean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Strengthen and Expand Computer Science and Engineering Courses</a:t>
            </a:r>
          </a:p>
          <a:p>
            <a:pPr marL="627063"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0" dirty="0" smtClean="0"/>
              <a:t>Board </a:t>
            </a:r>
            <a:r>
              <a:rPr lang="en-US" sz="1400" b="0" dirty="0"/>
              <a:t>of Elementary and Secondary Education approved </a:t>
            </a:r>
            <a:r>
              <a:rPr lang="en-US" sz="1400" b="0" dirty="0" smtClean="0"/>
              <a:t>Digital </a:t>
            </a:r>
            <a:r>
              <a:rPr lang="en-US" sz="1400" b="0" dirty="0"/>
              <a:t>Literacy </a:t>
            </a:r>
            <a:r>
              <a:rPr lang="en-US" sz="1400" b="0" dirty="0" smtClean="0"/>
              <a:t>&amp; Computer </a:t>
            </a:r>
            <a:r>
              <a:rPr lang="en-US" sz="1400" b="0" dirty="0"/>
              <a:t>Science </a:t>
            </a:r>
            <a:r>
              <a:rPr lang="en-US" sz="1400" b="0" dirty="0" smtClean="0"/>
              <a:t>Standards</a:t>
            </a:r>
            <a:endParaRPr lang="en-US" sz="1400" b="0" dirty="0"/>
          </a:p>
          <a:p>
            <a:pPr marL="627063"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0" dirty="0" smtClean="0"/>
              <a:t>Increase </a:t>
            </a:r>
            <a:r>
              <a:rPr lang="en-US" sz="1400" b="0" dirty="0"/>
              <a:t>available courses </a:t>
            </a:r>
            <a:r>
              <a:rPr lang="en-US" sz="1400" b="0" dirty="0" smtClean="0"/>
              <a:t>work towards incorporating computer </a:t>
            </a:r>
            <a:r>
              <a:rPr lang="en-US" sz="1400" b="0" dirty="0"/>
              <a:t>science into </a:t>
            </a:r>
            <a:r>
              <a:rPr lang="en-US" sz="1400" b="0" dirty="0" err="1" smtClean="0"/>
              <a:t>MassCORE</a:t>
            </a:r>
            <a:r>
              <a:rPr lang="en-US" sz="1400" b="0" dirty="0" smtClean="0"/>
              <a:t>  </a:t>
            </a:r>
          </a:p>
          <a:p>
            <a:pPr marL="627063"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0" dirty="0" smtClean="0"/>
              <a:t>The STEM Advisory Council is proposing a $350,000 grant program to incentivize schools and/or districts to adopt evidence-based curricula and teacher professional development</a:t>
            </a:r>
          </a:p>
          <a:p>
            <a:pPr lvl="1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500" b="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/>
              <a:t>Increase participation and scores of under-represented groups in Advanced Placement courses in science, mathematics, and computer science</a:t>
            </a:r>
          </a:p>
          <a:p>
            <a:pPr marL="627063"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b="0" dirty="0" smtClean="0"/>
              <a:t>The STEM Advisory Council is proposing a $250,000 grant to assist high schools in identifying students ready for AP courses, but who are not enrolling.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214735"/>
            <a:ext cx="83820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b="1" dirty="0" smtClean="0">
                <a:latin typeface="Calibri" pitchFamily="34" charset="0"/>
              </a:rPr>
              <a:t>Broaden and Deepen Computer Science &amp; Engineering Initiatives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Update on Recommendations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1214735"/>
            <a:ext cx="8382000" cy="46166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b="1" dirty="0" smtClean="0">
                <a:latin typeface="Calibri" pitchFamily="34" charset="0"/>
              </a:rPr>
              <a:t>Align work of Regional STEM Networks with Council Priorities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1828800"/>
            <a:ext cx="83820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latin typeface="Calibri" panose="020F0502020204030204" pitchFamily="34" charset="0"/>
              </a:rPr>
              <a:t>GOAL: </a:t>
            </a:r>
            <a:r>
              <a:rPr lang="en-US" sz="2000" i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Leverage Regional STEM Networks to promote and implement STEM Council priorities, particularly with industry, schools and community stakeholders</a:t>
            </a:r>
          </a:p>
          <a:p>
            <a:endParaRPr lang="en-US" i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WORK TO DATE: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Revitalization of Regional STEM Networks</a:t>
            </a:r>
          </a:p>
          <a:p>
            <a:pPr marL="576263" lvl="1" indent="-285750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STEM Advisory Council is awarding $260,000 to four Regional STEM Networks</a:t>
            </a:r>
          </a:p>
          <a:p>
            <a:pPr marL="1033463" lvl="2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Increase engagement from local schools and industry partners</a:t>
            </a:r>
          </a:p>
          <a:p>
            <a:pPr marL="1033463" lvl="2" indent="-285750">
              <a:buFont typeface="Wingdings" panose="05000000000000000000" pitchFamily="2" charset="2"/>
              <a:buChar char="ü"/>
            </a:pPr>
            <a:r>
              <a:rPr lang="en-US" sz="1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aligning priorities develop sustainability plans</a:t>
            </a:r>
          </a:p>
          <a:p>
            <a:endParaRPr lang="en-US" dirty="0" smtClean="0">
              <a:solidFill>
                <a:schemeClr val="dk1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 smtClean="0">
              <a:solidFill>
                <a:schemeClr val="dk1"/>
              </a:solidFill>
            </a:endParaRPr>
          </a:p>
          <a:p>
            <a:r>
              <a:rPr lang="en-US" dirty="0" smtClean="0">
                <a:solidFill>
                  <a:schemeClr val="dk1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41173540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125671</TotalTime>
  <Words>738</Words>
  <Application>Microsoft Office PowerPoint</Application>
  <PresentationFormat>On-screen Show (4:3)</PresentationFormat>
  <Paragraphs>85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Slide 1</vt:lpstr>
      <vt:lpstr>Principles for Focus &amp; Impact</vt:lpstr>
      <vt:lpstr>Recommendations</vt:lpstr>
      <vt:lpstr>Update on Recommendations</vt:lpstr>
      <vt:lpstr>Update on Recommendations</vt:lpstr>
      <vt:lpstr>Update on Recommendations</vt:lpstr>
      <vt:lpstr>Update on Recommendations</vt:lpstr>
      <vt:lpstr>Update on 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Advani, Ramesh (ANF)</dc:creator>
  <cp:lastModifiedBy>kconnors</cp:lastModifiedBy>
  <cp:revision>3206</cp:revision>
  <cp:lastPrinted>2016-07-19T22:41:36Z</cp:lastPrinted>
  <dcterms:created xsi:type="dcterms:W3CDTF">2014-04-27T20:43:35Z</dcterms:created>
  <dcterms:modified xsi:type="dcterms:W3CDTF">2017-02-07T18:06:55Z</dcterms:modified>
</cp:coreProperties>
</file>