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2" r:id="rId13"/>
    <p:sldId id="271" r:id="rId14"/>
    <p:sldId id="273" r:id="rId15"/>
    <p:sldId id="274" r:id="rId16"/>
    <p:sldId id="279" r:id="rId17"/>
    <p:sldId id="280" r:id="rId18"/>
    <p:sldId id="275" r:id="rId19"/>
    <p:sldId id="267" r:id="rId20"/>
    <p:sldId id="276" r:id="rId21"/>
    <p:sldId id="277" r:id="rId22"/>
    <p:sldId id="278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4544"/>
          <c:y val="0.0515811"/>
          <c:w val="0.924546"/>
          <c:h val="0.7804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Prepare for Credit Model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7"/>
                <c:pt idx="1">
                  <c:v>0.029</c:v>
                </c:pt>
                <c:pt idx="2">
                  <c:v>0.035</c:v>
                </c:pt>
                <c:pt idx="3">
                  <c:v>0.066</c:v>
                </c:pt>
                <c:pt idx="4">
                  <c:v>0.112</c:v>
                </c:pt>
                <c:pt idx="5">
                  <c:v>0.201</c:v>
                </c:pt>
                <c:pt idx="6">
                  <c:v>0.254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Direct Credit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0.487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84668664"/>
        <c:axId val="2084803624"/>
      </c:barChart>
      <c:catAx>
        <c:axId val="2084668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84803624"/>
        <c:crosses val="autoZero"/>
        <c:auto val="1"/>
        <c:lblAlgn val="ctr"/>
        <c:lblOffset val="100"/>
        <c:noMultiLvlLbl val="1"/>
      </c:catAx>
      <c:valAx>
        <c:axId val="2084803624"/>
        <c:scaling>
          <c:orientation val="minMax"/>
          <c:max val="0.7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084668664"/>
        <c:crosses val="autoZero"/>
        <c:crossBetween val="between"/>
        <c:majorUnit val="0.1"/>
        <c:minorUnit val="0.0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Community College Student</a:t>
            </a:r>
            <a:r>
              <a:rPr lang="en-US" baseline="0"/>
              <a:t> Enrollment into Programs of Study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4C6F75"/>
              </a:solidFill>
            </c:spPr>
          </c:dPt>
          <c:dLbls>
            <c:dLbl>
              <c:idx val="0"/>
              <c:layout>
                <c:manualLayout>
                  <c:x val="0.0746111653136576"/>
                  <c:y val="0.0695538367496167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[Workbook1]Sheet1!$B$1:$C$1</c:f>
              <c:strCache>
                <c:ptCount val="2"/>
                <c:pt idx="0">
                  <c:v>Require Calculus</c:v>
                </c:pt>
                <c:pt idx="1">
                  <c:v>Do not require Calculus</c:v>
                </c:pt>
              </c:strCache>
            </c:strRef>
          </c:cat>
          <c:val>
            <c:numRef>
              <c:f>[Workbook1]Sheet1!$B$2:$C$2</c:f>
              <c:numCache>
                <c:formatCode>General</c:formatCode>
                <c:ptCount val="2"/>
                <c:pt idx="0">
                  <c:v>20.0</c:v>
                </c:pt>
                <c:pt idx="1">
                  <c:v>80.0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Four-Year</a:t>
            </a:r>
            <a:r>
              <a:rPr lang="en-US" baseline="0"/>
              <a:t> Student Enrollment into Programs of Study</a:t>
            </a:r>
            <a:endParaRPr lang="en-US"/>
          </a:p>
        </c:rich>
      </c:tx>
      <c:layout>
        <c:manualLayout>
          <c:xMode val="edge"/>
          <c:yMode val="edge"/>
          <c:x val="0.122037514707213"/>
          <c:y val="0.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8CAEB4"/>
            </a:solidFill>
          </c:spPr>
          <c:dPt>
            <c:idx val="1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[Workbook1]Sheet1!$B$6:$C$6</c:f>
              <c:strCache>
                <c:ptCount val="2"/>
                <c:pt idx="0">
                  <c:v>Require Calculus</c:v>
                </c:pt>
                <c:pt idx="1">
                  <c:v>Do not require Calculus</c:v>
                </c:pt>
              </c:strCache>
            </c:strRef>
          </c:cat>
          <c:val>
            <c:numRef>
              <c:f>[Workbook1]Sheet1!$B$7:$C$7</c:f>
              <c:numCache>
                <c:formatCode>General</c:formatCode>
                <c:ptCount val="2"/>
                <c:pt idx="0">
                  <c:v>28.0</c:v>
                </c:pt>
                <c:pt idx="1">
                  <c:v>72.0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BFF93-FDC8-5042-BBFF-6A2FEA0B6901}" type="doc">
      <dgm:prSet loTypeId="urn:microsoft.com/office/officeart/2005/8/layout/process1" loCatId="" qsTypeId="urn:microsoft.com/office/officeart/2005/8/quickstyle/simple4" qsCatId="simple" csTypeId="urn:microsoft.com/office/officeart/2005/8/colors/accent4_5" csCatId="accent4" phldr="1"/>
      <dgm:spPr/>
    </dgm:pt>
    <dgm:pt modelId="{AFC6697A-D6D9-A24F-B1F4-F4996E080E25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>
              <a:latin typeface="Cambria"/>
              <a:cs typeface="Cambria"/>
            </a:rPr>
            <a:t>Phase 1</a:t>
          </a:r>
          <a:r>
            <a:rPr lang="en-US" dirty="0" smtClean="0">
              <a:latin typeface="Cambria"/>
              <a:cs typeface="Cambria"/>
            </a:rPr>
            <a:t>: Build urgency and intrinsic motivation for change </a:t>
          </a:r>
          <a:endParaRPr lang="en-US" dirty="0">
            <a:latin typeface="Cambria"/>
            <a:cs typeface="Cambria"/>
          </a:endParaRPr>
        </a:p>
      </dgm:t>
    </dgm:pt>
    <dgm:pt modelId="{306E0E96-5378-B043-AA12-315AFEFA3EDD}" type="parTrans" cxnId="{01298745-3C60-6841-9EFF-030FC8EB52AF}">
      <dgm:prSet/>
      <dgm:spPr/>
      <dgm:t>
        <a:bodyPr/>
        <a:lstStyle/>
        <a:p>
          <a:endParaRPr lang="en-US"/>
        </a:p>
      </dgm:t>
    </dgm:pt>
    <dgm:pt modelId="{192DA326-E318-3C45-B141-E13911F82244}" type="sibTrans" cxnId="{01298745-3C60-6841-9EFF-030FC8EB52AF}">
      <dgm:prSet/>
      <dgm:spPr>
        <a:solidFill>
          <a:srgbClr val="B2C9CD"/>
        </a:solidFill>
      </dgm:spPr>
      <dgm:t>
        <a:bodyPr/>
        <a:lstStyle/>
        <a:p>
          <a:endParaRPr lang="en-US"/>
        </a:p>
      </dgm:t>
    </dgm:pt>
    <dgm:pt modelId="{F3383781-6653-8A4C-B28D-C700B89A1F94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>
              <a:latin typeface="Cambria"/>
              <a:cs typeface="Cambria"/>
            </a:rPr>
            <a:t>Phase 2:</a:t>
          </a:r>
          <a:r>
            <a:rPr lang="en-US" dirty="0" smtClean="0">
              <a:latin typeface="Cambria"/>
              <a:cs typeface="Cambria"/>
            </a:rPr>
            <a:t> Enable scale by creating the policy and practice conditions for statewide implementation</a:t>
          </a:r>
          <a:endParaRPr lang="en-US" dirty="0">
            <a:latin typeface="Cambria"/>
            <a:cs typeface="Cambria"/>
          </a:endParaRPr>
        </a:p>
      </dgm:t>
    </dgm:pt>
    <dgm:pt modelId="{FCD4143F-EDED-B746-8D63-AAB33B1A016F}" type="parTrans" cxnId="{2F509F81-0C71-7A4B-94A8-C13CD2C341C2}">
      <dgm:prSet/>
      <dgm:spPr/>
      <dgm:t>
        <a:bodyPr/>
        <a:lstStyle/>
        <a:p>
          <a:endParaRPr lang="en-US"/>
        </a:p>
      </dgm:t>
    </dgm:pt>
    <dgm:pt modelId="{E29E3C8A-D705-E84F-AC81-76DE681F0A64}" type="sibTrans" cxnId="{2F509F81-0C71-7A4B-94A8-C13CD2C341C2}">
      <dgm:prSet/>
      <dgm:spPr>
        <a:solidFill>
          <a:srgbClr val="B2C9CD"/>
        </a:solidFill>
      </dgm:spPr>
      <dgm:t>
        <a:bodyPr/>
        <a:lstStyle/>
        <a:p>
          <a:endParaRPr lang="en-US"/>
        </a:p>
      </dgm:t>
    </dgm:pt>
    <dgm:pt modelId="{273DD735-866E-9547-B902-D78BFE5D25AC}">
      <dgm:prSet phldrT="[Text]"/>
      <dgm:spPr>
        <a:solidFill>
          <a:schemeClr val="accent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Cambria"/>
              <a:cs typeface="Cambria"/>
            </a:rPr>
            <a:t>Phase 3:</a:t>
          </a:r>
          <a:r>
            <a:rPr lang="en-US" dirty="0" smtClean="0">
              <a:latin typeface="Cambria"/>
              <a:cs typeface="Cambria"/>
            </a:rPr>
            <a:t> Enact the NMP at institutions by building faculty and institutional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BA9185AD-1E53-6948-8F50-2DE9F700C503}" type="parTrans" cxnId="{8FE5E081-4870-DC49-BADC-2D38468C212A}">
      <dgm:prSet/>
      <dgm:spPr/>
      <dgm:t>
        <a:bodyPr/>
        <a:lstStyle/>
        <a:p>
          <a:endParaRPr lang="en-US"/>
        </a:p>
      </dgm:t>
    </dgm:pt>
    <dgm:pt modelId="{D5AA2EC2-34A0-EA47-B76E-E570A75F61B9}" type="sibTrans" cxnId="{8FE5E081-4870-DC49-BADC-2D38468C212A}">
      <dgm:prSet/>
      <dgm:spPr/>
      <dgm:t>
        <a:bodyPr/>
        <a:lstStyle/>
        <a:p>
          <a:endParaRPr lang="en-US"/>
        </a:p>
      </dgm:t>
    </dgm:pt>
    <dgm:pt modelId="{73CEBA43-E30E-9D4E-BCA7-8B80E969CB2A}" type="pres">
      <dgm:prSet presAssocID="{DA5BFF93-FDC8-5042-BBFF-6A2FEA0B6901}" presName="Name0" presStyleCnt="0">
        <dgm:presLayoutVars>
          <dgm:dir/>
          <dgm:resizeHandles val="exact"/>
        </dgm:presLayoutVars>
      </dgm:prSet>
      <dgm:spPr/>
    </dgm:pt>
    <dgm:pt modelId="{F3C98D7D-99E2-9143-AB7F-9606CAF933AD}" type="pres">
      <dgm:prSet presAssocID="{AFC6697A-D6D9-A24F-B1F4-F4996E080E25}" presName="node" presStyleLbl="node1" presStyleIdx="0" presStyleCnt="3" custScaleY="129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74351-6017-BA4D-B9FE-5119D7C39E7E}" type="pres">
      <dgm:prSet presAssocID="{192DA326-E318-3C45-B141-E13911F822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C7DC415-9327-3945-900B-7BB4AD9BE313}" type="pres">
      <dgm:prSet presAssocID="{192DA326-E318-3C45-B141-E13911F822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3293A91-329C-ED46-9DEB-B0E9A50E5069}" type="pres">
      <dgm:prSet presAssocID="{F3383781-6653-8A4C-B28D-C700B89A1F94}" presName="node" presStyleLbl="node1" presStyleIdx="1" presStyleCnt="3" custScaleY="129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70AD0-0B7F-2449-9C3B-083CF03F68F4}" type="pres">
      <dgm:prSet presAssocID="{E29E3C8A-D705-E84F-AC81-76DE681F0A6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11B4C42-AC48-1741-86F3-C7FC1CF47E47}" type="pres">
      <dgm:prSet presAssocID="{E29E3C8A-D705-E84F-AC81-76DE681F0A6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5304D5C-499A-574D-9AFC-9D21A3DEE928}" type="pres">
      <dgm:prSet presAssocID="{273DD735-866E-9547-B902-D78BFE5D25AC}" presName="node" presStyleLbl="node1" presStyleIdx="2" presStyleCnt="3" custScaleY="129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FAA0A-CC30-D641-9288-9F53FCE7B884}" type="presOf" srcId="{F3383781-6653-8A4C-B28D-C700B89A1F94}" destId="{93293A91-329C-ED46-9DEB-B0E9A50E5069}" srcOrd="0" destOrd="0" presId="urn:microsoft.com/office/officeart/2005/8/layout/process1"/>
    <dgm:cxn modelId="{3703387B-0914-0749-A774-F5C4247A13D6}" type="presOf" srcId="{192DA326-E318-3C45-B141-E13911F82244}" destId="{22074351-6017-BA4D-B9FE-5119D7C39E7E}" srcOrd="0" destOrd="0" presId="urn:microsoft.com/office/officeart/2005/8/layout/process1"/>
    <dgm:cxn modelId="{01298745-3C60-6841-9EFF-030FC8EB52AF}" srcId="{DA5BFF93-FDC8-5042-BBFF-6A2FEA0B6901}" destId="{AFC6697A-D6D9-A24F-B1F4-F4996E080E25}" srcOrd="0" destOrd="0" parTransId="{306E0E96-5378-B043-AA12-315AFEFA3EDD}" sibTransId="{192DA326-E318-3C45-B141-E13911F82244}"/>
    <dgm:cxn modelId="{2F509F81-0C71-7A4B-94A8-C13CD2C341C2}" srcId="{DA5BFF93-FDC8-5042-BBFF-6A2FEA0B6901}" destId="{F3383781-6653-8A4C-B28D-C700B89A1F94}" srcOrd="1" destOrd="0" parTransId="{FCD4143F-EDED-B746-8D63-AAB33B1A016F}" sibTransId="{E29E3C8A-D705-E84F-AC81-76DE681F0A64}"/>
    <dgm:cxn modelId="{592B7D86-FB5F-734B-A373-A6AE283DE15E}" type="presOf" srcId="{AFC6697A-D6D9-A24F-B1F4-F4996E080E25}" destId="{F3C98D7D-99E2-9143-AB7F-9606CAF933AD}" srcOrd="0" destOrd="0" presId="urn:microsoft.com/office/officeart/2005/8/layout/process1"/>
    <dgm:cxn modelId="{2F51FD94-0E87-AA4C-B463-5E5A73E33550}" type="presOf" srcId="{273DD735-866E-9547-B902-D78BFE5D25AC}" destId="{85304D5C-499A-574D-9AFC-9D21A3DEE928}" srcOrd="0" destOrd="0" presId="urn:microsoft.com/office/officeart/2005/8/layout/process1"/>
    <dgm:cxn modelId="{297CDFCC-1527-B249-87AB-C6FDEFFEE445}" type="presOf" srcId="{192DA326-E318-3C45-B141-E13911F82244}" destId="{6C7DC415-9327-3945-900B-7BB4AD9BE313}" srcOrd="1" destOrd="0" presId="urn:microsoft.com/office/officeart/2005/8/layout/process1"/>
    <dgm:cxn modelId="{533D2732-264A-DE43-AC42-6FD6FAAFEF6B}" type="presOf" srcId="{E29E3C8A-D705-E84F-AC81-76DE681F0A64}" destId="{9D070AD0-0B7F-2449-9C3B-083CF03F68F4}" srcOrd="0" destOrd="0" presId="urn:microsoft.com/office/officeart/2005/8/layout/process1"/>
    <dgm:cxn modelId="{9EF27563-1B3A-3047-B6C0-19A590E60C9C}" type="presOf" srcId="{DA5BFF93-FDC8-5042-BBFF-6A2FEA0B6901}" destId="{73CEBA43-E30E-9D4E-BCA7-8B80E969CB2A}" srcOrd="0" destOrd="0" presId="urn:microsoft.com/office/officeart/2005/8/layout/process1"/>
    <dgm:cxn modelId="{8FE5E081-4870-DC49-BADC-2D38468C212A}" srcId="{DA5BFF93-FDC8-5042-BBFF-6A2FEA0B6901}" destId="{273DD735-866E-9547-B902-D78BFE5D25AC}" srcOrd="2" destOrd="0" parTransId="{BA9185AD-1E53-6948-8F50-2DE9F700C503}" sibTransId="{D5AA2EC2-34A0-EA47-B76E-E570A75F61B9}"/>
    <dgm:cxn modelId="{42558607-1954-A64A-B138-C049A69BDCB5}" type="presOf" srcId="{E29E3C8A-D705-E84F-AC81-76DE681F0A64}" destId="{C11B4C42-AC48-1741-86F3-C7FC1CF47E47}" srcOrd="1" destOrd="0" presId="urn:microsoft.com/office/officeart/2005/8/layout/process1"/>
    <dgm:cxn modelId="{74E2616E-BA1E-3D40-B8FB-903113C13D0B}" type="presParOf" srcId="{73CEBA43-E30E-9D4E-BCA7-8B80E969CB2A}" destId="{F3C98D7D-99E2-9143-AB7F-9606CAF933AD}" srcOrd="0" destOrd="0" presId="urn:microsoft.com/office/officeart/2005/8/layout/process1"/>
    <dgm:cxn modelId="{0187D3B1-1B51-CE4F-98E3-926AFAED9B3E}" type="presParOf" srcId="{73CEBA43-E30E-9D4E-BCA7-8B80E969CB2A}" destId="{22074351-6017-BA4D-B9FE-5119D7C39E7E}" srcOrd="1" destOrd="0" presId="urn:microsoft.com/office/officeart/2005/8/layout/process1"/>
    <dgm:cxn modelId="{67BC4328-4E81-4645-AF65-BA264C72061C}" type="presParOf" srcId="{22074351-6017-BA4D-B9FE-5119D7C39E7E}" destId="{6C7DC415-9327-3945-900B-7BB4AD9BE313}" srcOrd="0" destOrd="0" presId="urn:microsoft.com/office/officeart/2005/8/layout/process1"/>
    <dgm:cxn modelId="{68179380-41E1-2147-A47A-EC4960961DD1}" type="presParOf" srcId="{73CEBA43-E30E-9D4E-BCA7-8B80E969CB2A}" destId="{93293A91-329C-ED46-9DEB-B0E9A50E5069}" srcOrd="2" destOrd="0" presId="urn:microsoft.com/office/officeart/2005/8/layout/process1"/>
    <dgm:cxn modelId="{AB65D41A-F5A7-9445-8A08-2F98F83003BA}" type="presParOf" srcId="{73CEBA43-E30E-9D4E-BCA7-8B80E969CB2A}" destId="{9D070AD0-0B7F-2449-9C3B-083CF03F68F4}" srcOrd="3" destOrd="0" presId="urn:microsoft.com/office/officeart/2005/8/layout/process1"/>
    <dgm:cxn modelId="{F25625AE-917D-724A-901D-D53406B28F91}" type="presParOf" srcId="{9D070AD0-0B7F-2449-9C3B-083CF03F68F4}" destId="{C11B4C42-AC48-1741-86F3-C7FC1CF47E47}" srcOrd="0" destOrd="0" presId="urn:microsoft.com/office/officeart/2005/8/layout/process1"/>
    <dgm:cxn modelId="{8522B0E2-8668-4946-8725-64E7731D8114}" type="presParOf" srcId="{73CEBA43-E30E-9D4E-BCA7-8B80E969CB2A}" destId="{85304D5C-499A-574D-9AFC-9D21A3DEE92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98D7D-99E2-9143-AB7F-9606CAF933AD}">
      <dsp:nvSpPr>
        <dsp:cNvPr id="0" name=""/>
        <dsp:cNvSpPr/>
      </dsp:nvSpPr>
      <dsp:spPr>
        <a:xfrm>
          <a:off x="6831" y="736594"/>
          <a:ext cx="2041773" cy="259081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/>
              <a:cs typeface="Cambria"/>
            </a:rPr>
            <a:t>Phase 1</a:t>
          </a:r>
          <a:r>
            <a:rPr lang="en-US" sz="1800" kern="1200" dirty="0" smtClean="0">
              <a:latin typeface="Cambria"/>
              <a:cs typeface="Cambria"/>
            </a:rPr>
            <a:t>: Build urgency and intrinsic motivation for change </a:t>
          </a:r>
          <a:endParaRPr lang="en-US" sz="1800" kern="1200" dirty="0">
            <a:latin typeface="Cambria"/>
            <a:cs typeface="Cambria"/>
          </a:endParaRPr>
        </a:p>
      </dsp:txBody>
      <dsp:txXfrm>
        <a:off x="66632" y="796395"/>
        <a:ext cx="1922171" cy="2471209"/>
      </dsp:txXfrm>
    </dsp:sp>
    <dsp:sp modelId="{22074351-6017-BA4D-B9FE-5119D7C39E7E}">
      <dsp:nvSpPr>
        <dsp:cNvPr id="0" name=""/>
        <dsp:cNvSpPr/>
      </dsp:nvSpPr>
      <dsp:spPr>
        <a:xfrm>
          <a:off x="2252781" y="17788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rgbClr val="B2C9C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52781" y="1880092"/>
        <a:ext cx="302999" cy="303815"/>
      </dsp:txXfrm>
    </dsp:sp>
    <dsp:sp modelId="{93293A91-329C-ED46-9DEB-B0E9A50E5069}">
      <dsp:nvSpPr>
        <dsp:cNvPr id="0" name=""/>
        <dsp:cNvSpPr/>
      </dsp:nvSpPr>
      <dsp:spPr>
        <a:xfrm>
          <a:off x="2865313" y="736594"/>
          <a:ext cx="2041773" cy="259081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/>
              <a:cs typeface="Cambria"/>
            </a:rPr>
            <a:t>Phase 2:</a:t>
          </a:r>
          <a:r>
            <a:rPr lang="en-US" sz="1800" kern="1200" dirty="0" smtClean="0">
              <a:latin typeface="Cambria"/>
              <a:cs typeface="Cambria"/>
            </a:rPr>
            <a:t> Enable scale by creating the policy and practice conditions for statewide implementation</a:t>
          </a:r>
          <a:endParaRPr lang="en-US" sz="1800" kern="1200" dirty="0">
            <a:latin typeface="Cambria"/>
            <a:cs typeface="Cambria"/>
          </a:endParaRPr>
        </a:p>
      </dsp:txBody>
      <dsp:txXfrm>
        <a:off x="2925114" y="796395"/>
        <a:ext cx="1922171" cy="2471209"/>
      </dsp:txXfrm>
    </dsp:sp>
    <dsp:sp modelId="{9D070AD0-0B7F-2449-9C3B-083CF03F68F4}">
      <dsp:nvSpPr>
        <dsp:cNvPr id="0" name=""/>
        <dsp:cNvSpPr/>
      </dsp:nvSpPr>
      <dsp:spPr>
        <a:xfrm>
          <a:off x="5111263" y="17788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rgbClr val="B2C9C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11263" y="1880092"/>
        <a:ext cx="302999" cy="303815"/>
      </dsp:txXfrm>
    </dsp:sp>
    <dsp:sp modelId="{85304D5C-499A-574D-9AFC-9D21A3DEE928}">
      <dsp:nvSpPr>
        <dsp:cNvPr id="0" name=""/>
        <dsp:cNvSpPr/>
      </dsp:nvSpPr>
      <dsp:spPr>
        <a:xfrm>
          <a:off x="5723795" y="736594"/>
          <a:ext cx="2041773" cy="259081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latin typeface="Cambria"/>
              <a:cs typeface="Cambria"/>
            </a:rPr>
            <a:t>Phase 3:</a:t>
          </a:r>
          <a:r>
            <a:rPr lang="en-US" sz="1800" kern="1200" dirty="0" smtClean="0">
              <a:latin typeface="Cambria"/>
              <a:cs typeface="Cambria"/>
            </a:rPr>
            <a:t> Enact the NMP at institutions by building faculty and institutional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783596" y="796395"/>
        <a:ext cx="1922171" cy="2471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0.92245</cdr:y>
    </cdr:from>
    <cdr:to>
      <cdr:x>0.96631</cdr:x>
      <cdr:y>0.99788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3513284"/>
          <a:ext cx="6172200" cy="2872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rPr>
            <a:t>ACT Math </a:t>
          </a:r>
          <a:r>
            <a:rPr kumimoji="0" lang="en-US" sz="1200" b="0" i="0" u="none" strike="noStrike" cap="none" spc="0" normalizeH="0" baseline="0" dirty="0" err="1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rPr>
            <a:t>Subscores</a:t>
          </a:r>
          <a:endParaRPr kumimoji="0" lang="en-US" sz="12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1A99-C2F2-9E47-A8CD-9EEDD91B23A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206C-2601-1345-A40A-0C036DBA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theoretical model shows the progression of students through a three-course sequence, assuming success and persistence rates of 70% in each course. Persistence rate refers to the percentage of students who pass and enroll in the next course. As you can see, only 17% of students will successfully complete a three-course sequence even with relatively high success and persistence rates of 70%. Thirty-one percent pass every course but do not complete the sequence, and 52% fail a course.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this model is theoretical, national data closely mirrors this progression.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might dismiss the 52% as those students who were unable to master the content, but most faculty members will point out that a significant proportion of students fail a course due to financial difficulties or family obligations such as loss of child care, family illness, or moving for a new job. Long course sequences compound these problems. It is likely that fewer students would fail if the course sequences were shorter.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study found that only 33 percent of students complete the sequence in math,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indicating that math is one of the biggest barriers to college completion in the U.S.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Thomas Bailey, Dong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Sung-Woo Cho, “Referral, Enrollment, and Completion in Developmental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Sequences in Community Colleges,”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Economics of Education Review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(March 2012); 255–27)</a:t>
            </a:r>
          </a:p>
        </p:txBody>
      </p:sp>
    </p:spTree>
    <p:extLst>
      <p:ext uri="{BB962C8B-B14F-4D97-AF65-F5344CB8AC3E}">
        <p14:creationId xmlns:p14="http://schemas.microsoft.com/office/powerpoint/2010/main" val="400262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In other words, professional associations of mathematicians have released statements and curriculum guides that imply and/or directly state that failure can be attributed—in part—to misalignment of developmental and college-level course content with students’ intended academic and career goals. I</a:t>
            </a:r>
            <a:r>
              <a:rPr lang="en-US" sz="1800" dirty="0" smtClean="0">
                <a:solidFill>
                  <a:prstClr val="black"/>
                </a:solidFill>
                <a:cs typeface="Rockwell Extra Bold"/>
              </a:rPr>
              <a:t>nstitutions should offer multiple pathways with relevant and challenging math content aligned to specific fields of study</a:t>
            </a:r>
            <a:r>
              <a:rPr lang="en-US" sz="1800" dirty="0" smtClean="0">
                <a:solidFill>
                  <a:schemeClr val="tx1"/>
                </a:solidFill>
                <a:cs typeface="+mn-cs"/>
              </a:rPr>
              <a:t>.</a:t>
            </a:r>
            <a:endParaRPr lang="en-CA" sz="1800" dirty="0" smtClean="0">
              <a:solidFill>
                <a:prstClr val="black"/>
              </a:solidFill>
              <a:cs typeface="Rockwell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01768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For students entering postsecondary education in 2003–2004, just </a:t>
            </a:r>
            <a:r>
              <a:rPr lang="en-US" b="1" dirty="0" smtClean="0"/>
              <a:t>20% of associate’s </a:t>
            </a:r>
            <a:r>
              <a:rPr lang="en-US" dirty="0" smtClean="0"/>
              <a:t>degree and about </a:t>
            </a:r>
            <a:r>
              <a:rPr lang="en-US" b="1" dirty="0" smtClean="0"/>
              <a:t>28% of bachelor’s </a:t>
            </a:r>
            <a:r>
              <a:rPr lang="en-US" dirty="0" smtClean="0"/>
              <a:t>degree students </a:t>
            </a:r>
            <a:r>
              <a:rPr lang="en-US" b="1" dirty="0" smtClean="0"/>
              <a:t>entered a STEM field. </a:t>
            </a:r>
            <a:r>
              <a:rPr lang="en-US" b="0" dirty="0" smtClean="0"/>
              <a:t>Students in social science, liberal arts, and fine arts would be better served by more relevant preparation in statistics or quantitative reasoning.</a:t>
            </a:r>
          </a:p>
        </p:txBody>
      </p:sp>
    </p:spTree>
    <p:extLst>
      <p:ext uri="{BB962C8B-B14F-4D97-AF65-F5344CB8AC3E}">
        <p14:creationId xmlns:p14="http://schemas.microsoft.com/office/powerpoint/2010/main" val="274951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1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shift in perspective away from thinking about discrete courses. Even if a student only takes one math course, a pathways design accounts for how the student enters the pathway</a:t>
            </a:r>
            <a:r>
              <a:rPr lang="en-US" baseline="0" dirty="0" smtClean="0"/>
              <a:t> and where the student goes after the pathway.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6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students to make connections,</a:t>
            </a:r>
            <a:r>
              <a:rPr lang="en-US" baseline="0" dirty="0" smtClean="0"/>
              <a:t> transfer learning and focus on big ideas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 often we design courses to meet the needs of faculty and institutions and not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206C-2601-1345-A40A-0C036DBABE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206C-2601-1345-A40A-0C036DBAB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4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don’t minimize the challenge: budget implications, staffing implications, we</a:t>
            </a:r>
            <a:r>
              <a:rPr lang="en-US" baseline="0" dirty="0" smtClean="0"/>
              <a:t> have to change how we work individually and institutionally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206C-2601-1345-A40A-0C036DBABE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05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Briefly</a:t>
            </a:r>
            <a:r>
              <a:rPr lang="en-US" baseline="0" dirty="0" smtClean="0"/>
              <a:t> re-evaluate MPC project process for the span of the three years.</a:t>
            </a:r>
          </a:p>
          <a:p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Briefly comment</a:t>
            </a:r>
            <a:r>
              <a:rPr lang="en-US" baseline="0" dirty="0" smtClean="0"/>
              <a:t> on each state: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 smtClean="0"/>
              <a:t>Phase 1: </a:t>
            </a:r>
            <a:r>
              <a:rPr lang="en-US" dirty="0" smtClean="0"/>
              <a:t>In each state, the Dana Center will convene a statewide math task force comprised of mathematics faculty leaders from two- and four-year institutions, policy experts, and other key stakeholders to develop a state-level agenda to improve student</a:t>
            </a:r>
            <a:r>
              <a:rPr lang="en-US" baseline="0" dirty="0" smtClean="0"/>
              <a:t> </a:t>
            </a:r>
            <a:r>
              <a:rPr lang="en-US" dirty="0" smtClean="0"/>
              <a:t>success in undergraduate mathematics. 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 smtClean="0"/>
              <a:t>Phase 2</a:t>
            </a:r>
            <a:r>
              <a:rPr lang="en-US" dirty="0" smtClean="0"/>
              <a:t>: Statewide math task forces will establish working groups to develop structures and an action plan that guide statewide implementation. This phase will be short (3 to 6 months) yet intensive. 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 smtClean="0"/>
              <a:t>Phase 3</a:t>
            </a:r>
            <a:r>
              <a:rPr lang="en-US" dirty="0" smtClean="0"/>
              <a:t>: The statewide math task force will oversee the enactment of the state-level agenda and action plan developed in Phases 1 and 2. This will include a plan for supporting faculty and institutions so the implementation responsibility shifts gradually to the institutional level, guided by institutional leadership teams.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015C8-0C4A-9243-B18E-8D61D27008B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7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16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46995299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892969" y="2089547"/>
            <a:ext cx="7358063" cy="267890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71180620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1714500" y="1151930"/>
            <a:ext cx="5715000" cy="320575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892969" y="5179219"/>
            <a:ext cx="7358063" cy="119657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57861365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1714500" y="1151930"/>
            <a:ext cx="5715000" cy="3205758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892969" y="5179219"/>
            <a:ext cx="7358063" cy="119657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4413880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5009555" y="1384101"/>
            <a:ext cx="2964656" cy="3955852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46484" y="991195"/>
            <a:ext cx="4125516" cy="2321719"/>
          </a:xfrm>
          <a:prstGeom prst="rect">
            <a:avLst/>
          </a:prstGeom>
        </p:spPr>
        <p:txBody>
          <a:bodyPr anchor="b"/>
          <a:lstStyle>
            <a:lvl1pPr>
              <a:defRPr sz="49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446484" y="3366492"/>
            <a:ext cx="4125516" cy="23217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33990345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5009555" y="1384101"/>
            <a:ext cx="2964656" cy="3955852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46484" y="991195"/>
            <a:ext cx="4125516" cy="2321719"/>
          </a:xfrm>
          <a:prstGeom prst="rect">
            <a:avLst/>
          </a:prstGeom>
        </p:spPr>
        <p:txBody>
          <a:bodyPr anchor="b"/>
          <a:lstStyle>
            <a:lvl1pPr>
              <a:defRPr sz="49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446484" y="3366492"/>
            <a:ext cx="4125516" cy="23217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16311423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5045273" y="2027039"/>
            <a:ext cx="2884289" cy="38486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892969" y="1946672"/>
            <a:ext cx="3545086" cy="4018359"/>
          </a:xfrm>
          <a:prstGeom prst="rect">
            <a:avLst/>
          </a:prstGeom>
        </p:spPr>
        <p:txBody>
          <a:bodyPr/>
          <a:lstStyle>
            <a:lvl1pPr marL="571002" indent="-347767">
              <a:spcBef>
                <a:spcPts val="2672"/>
              </a:spcBef>
              <a:defRPr sz="2200"/>
            </a:lvl1pPr>
            <a:lvl2pPr marL="883530" indent="-347767">
              <a:spcBef>
                <a:spcPts val="2672"/>
              </a:spcBef>
              <a:defRPr sz="2200"/>
            </a:lvl2pPr>
            <a:lvl3pPr marL="1196057" indent="-347767">
              <a:spcBef>
                <a:spcPts val="2672"/>
              </a:spcBef>
              <a:defRPr sz="2200"/>
            </a:lvl3pPr>
            <a:lvl4pPr marL="1508585" indent="-347767">
              <a:spcBef>
                <a:spcPts val="2672"/>
              </a:spcBef>
              <a:defRPr sz="2200"/>
            </a:lvl4pPr>
            <a:lvl5pPr marL="1821113" indent="-347767">
              <a:spcBef>
                <a:spcPts val="2672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27180393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892969" y="1946672"/>
            <a:ext cx="3545086" cy="4018359"/>
          </a:xfrm>
          <a:prstGeom prst="rect">
            <a:avLst/>
          </a:prstGeom>
        </p:spPr>
        <p:txBody>
          <a:bodyPr/>
          <a:lstStyle>
            <a:lvl1pPr marL="571002" indent="-347767">
              <a:spcBef>
                <a:spcPts val="2672"/>
              </a:spcBef>
              <a:defRPr sz="2200"/>
            </a:lvl1pPr>
            <a:lvl2pPr marL="883530" indent="-347767">
              <a:spcBef>
                <a:spcPts val="2672"/>
              </a:spcBef>
              <a:defRPr sz="2200"/>
            </a:lvl2pPr>
            <a:lvl3pPr marL="1196057" indent="-347767">
              <a:spcBef>
                <a:spcPts val="2672"/>
              </a:spcBef>
              <a:defRPr sz="2200"/>
            </a:lvl3pPr>
            <a:lvl4pPr marL="1508585" indent="-347767">
              <a:spcBef>
                <a:spcPts val="2672"/>
              </a:spcBef>
              <a:defRPr sz="2200"/>
            </a:lvl4pPr>
            <a:lvl5pPr marL="1821113" indent="-347767">
              <a:spcBef>
                <a:spcPts val="2672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08634307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5464969" y="1946672"/>
            <a:ext cx="2786063" cy="4018359"/>
          </a:xfrm>
          <a:prstGeom prst="rect">
            <a:avLst/>
          </a:prstGeom>
        </p:spPr>
        <p:txBody>
          <a:bodyPr/>
          <a:lstStyle>
            <a:lvl1pPr marL="571002" indent="-347767">
              <a:spcBef>
                <a:spcPts val="2672"/>
              </a:spcBef>
              <a:defRPr sz="2200"/>
            </a:lvl1pPr>
            <a:lvl2pPr marL="883530" indent="-347767">
              <a:spcBef>
                <a:spcPts val="2672"/>
              </a:spcBef>
              <a:defRPr sz="2200"/>
            </a:lvl2pPr>
            <a:lvl3pPr marL="1196057" indent="-347767">
              <a:spcBef>
                <a:spcPts val="2672"/>
              </a:spcBef>
              <a:defRPr sz="2200"/>
            </a:lvl3pPr>
            <a:lvl4pPr marL="1508585" indent="-347767">
              <a:spcBef>
                <a:spcPts val="2672"/>
              </a:spcBef>
              <a:defRPr sz="2200"/>
            </a:lvl4pPr>
            <a:lvl5pPr marL="1821113" indent="-347767">
              <a:spcBef>
                <a:spcPts val="2672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5321164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/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553641" y="1946672"/>
            <a:ext cx="8036719" cy="4018359"/>
          </a:xfrm>
          <a:prstGeom prst="rect">
            <a:avLst/>
          </a:prstGeom>
        </p:spPr>
        <p:txBody>
          <a:bodyPr/>
          <a:lstStyle>
            <a:lvl1pPr marL="285740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598268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10796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23324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35852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814530" y="6545461"/>
            <a:ext cx="219386" cy="21961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485610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6553200"/>
            <a:ext cx="533400" cy="381000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E755760-801E-B94C-BD4D-729510EB6590}" type="slidenum">
              <a:rPr lang="en-US" smtClean="0">
                <a:solidFill>
                  <a:prstClr val="white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1D5A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50510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553641" y="964406"/>
            <a:ext cx="7947422" cy="2464594"/>
          </a:xfrm>
          <a:prstGeom prst="rect">
            <a:avLst/>
          </a:prstGeom>
        </p:spPr>
        <p:txBody>
          <a:bodyPr anchor="b"/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half" idx="1"/>
          </p:nvPr>
        </p:nvSpPr>
        <p:spPr>
          <a:xfrm>
            <a:off x="553641" y="3420070"/>
            <a:ext cx="7947422" cy="21163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8814530" y="6545461"/>
            <a:ext cx="219386" cy="21961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529668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553641" y="1946672"/>
            <a:ext cx="8036719" cy="4018359"/>
          </a:xfrm>
          <a:prstGeom prst="rect">
            <a:avLst/>
          </a:prstGeom>
        </p:spPr>
        <p:txBody>
          <a:bodyPr>
            <a:noAutofit/>
          </a:bodyPr>
          <a:lstStyle>
            <a:lvl1pPr marL="285740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598268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10796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23324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35852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828672" y="6545461"/>
            <a:ext cx="205244" cy="22602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803497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4428877" y="6509742"/>
            <a:ext cx="277316" cy="2721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9964991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4420274" y="6505277"/>
            <a:ext cx="294523" cy="2721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8728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423168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321457">
              <a:defRPr sz="2700" b="1">
                <a:solidFill>
                  <a:srgbClr val="3643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52578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27197" indent="-327197" defTabSz="321457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1pPr>
            <a:lvl2pPr marL="639566" indent="-318108" defTabSz="321457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2pPr>
            <a:lvl3pPr marL="897402" indent="-254487" defTabSz="321457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3pPr>
            <a:lvl4pPr marL="1269756" indent="-305384" defTabSz="321457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4pPr>
            <a:lvl5pPr marL="1591213" indent="-305384" defTabSz="321457">
              <a:spcBef>
                <a:spcPts val="422"/>
              </a:spcBef>
              <a:buSzPct val="100000"/>
              <a:buFont typeface="Arial"/>
              <a:buChar char="»"/>
              <a:defRPr sz="27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7010400" y="6254495"/>
            <a:ext cx="2133600" cy="215440"/>
          </a:xfrm>
          <a:prstGeom prst="rect">
            <a:avLst/>
          </a:prstGeom>
        </p:spPr>
        <p:txBody>
          <a:bodyPr wrap="square" lIns="45718" tIns="45718" rIns="45718" bIns="45718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586059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/>
          <a:lstStyle>
            <a:lvl1pPr marL="312528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25056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37584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250112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562640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4420274" y="6505277"/>
            <a:ext cx="294523" cy="2721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91676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685800" y="3432175"/>
            <a:ext cx="7772401" cy="1622426"/>
          </a:xfrm>
          <a:prstGeom prst="rect">
            <a:avLst/>
          </a:prstGeom>
        </p:spPr>
        <p:txBody>
          <a:bodyPr lIns="45718" tIns="45718" rIns="45718" bIns="45718"/>
          <a:lstStyle>
            <a:lvl1pPr defTabSz="321457">
              <a:defRPr sz="27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1371600" y="5054600"/>
            <a:ext cx="6400801" cy="18034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 algn="ctr" defTabSz="321457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321457" algn="ctr" defTabSz="321457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642915" algn="ctr" defTabSz="321457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964372" algn="ctr" defTabSz="321457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285829" algn="ctr" defTabSz="321457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6553200" y="6356349"/>
            <a:ext cx="2133600" cy="215440"/>
          </a:xfrm>
          <a:prstGeom prst="rect">
            <a:avLst/>
          </a:prstGeom>
        </p:spPr>
        <p:txBody>
          <a:bodyPr wrap="square" lIns="45718" tIns="45718" rIns="45718" bIns="45718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398326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423168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321457">
              <a:defRPr sz="2700" b="1">
                <a:solidFill>
                  <a:srgbClr val="3643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52578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27197" indent="-327197" defTabSz="321457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1pPr>
            <a:lvl2pPr marL="639566" indent="-318108" defTabSz="321457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2pPr>
            <a:lvl3pPr marL="897402" indent="-254487" defTabSz="321457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3pPr>
            <a:lvl4pPr marL="1269756" indent="-305384" defTabSz="321457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4pPr>
            <a:lvl5pPr marL="1591213" indent="-305384" defTabSz="321457">
              <a:spcBef>
                <a:spcPts val="422"/>
              </a:spcBef>
              <a:buSzPct val="100000"/>
              <a:buFont typeface="Arial"/>
              <a:buChar char="»"/>
              <a:defRPr sz="27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7010400" y="6254495"/>
            <a:ext cx="2133600" cy="215440"/>
          </a:xfrm>
          <a:prstGeom prst="rect">
            <a:avLst/>
          </a:prstGeom>
        </p:spPr>
        <p:txBody>
          <a:bodyPr wrap="square" lIns="45718" tIns="45718" rIns="45718" bIns="45718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752368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423168"/>
          </a:xfrm>
          <a:prstGeom prst="rect">
            <a:avLst/>
          </a:prstGeom>
        </p:spPr>
        <p:txBody>
          <a:bodyPr lIns="45718" tIns="45718" rIns="45718" bIns="45718"/>
          <a:lstStyle>
            <a:lvl1pPr defTabSz="321457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52578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31503" indent="-331503" defTabSz="321457">
              <a:spcBef>
                <a:spcPts val="492"/>
              </a:spcBef>
              <a:buSzPct val="100000"/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1pPr>
            <a:lvl2pPr marL="637174" indent="-315717" defTabSz="321457">
              <a:spcBef>
                <a:spcPts val="492"/>
              </a:spcBef>
              <a:buSzPct val="100000"/>
              <a:buFont typeface="Arial"/>
              <a:buChar char="–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937584" indent="-294669" defTabSz="321457">
              <a:spcBef>
                <a:spcPts val="492"/>
              </a:spcBef>
              <a:buSzPct val="100000"/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317975" indent="-353603" defTabSz="321457">
              <a:spcBef>
                <a:spcPts val="492"/>
              </a:spcBef>
              <a:buSzPct val="100000"/>
              <a:buFont typeface="Arial"/>
              <a:buChar char="–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1639432" indent="-353603" defTabSz="321457">
              <a:spcBef>
                <a:spcPts val="492"/>
              </a:spcBef>
              <a:buSzPct val="100000"/>
              <a:buFont typeface="Arial"/>
              <a:buChar char="»"/>
              <a:defRPr sz="3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0" y="6429542"/>
            <a:ext cx="2133601" cy="246217"/>
          </a:xfrm>
          <a:prstGeom prst="rect">
            <a:avLst/>
          </a:prstGeom>
        </p:spPr>
        <p:txBody>
          <a:bodyPr wrap="square" lIns="45718" tIns="45718" rIns="45718" bIns="45718">
            <a:spAutoFit/>
          </a:bodyPr>
          <a:lstStyle>
            <a:lvl1pPr algn="l" defTabSz="642915">
              <a:defRPr sz="100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876981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423168"/>
          </a:xfrm>
          <a:prstGeom prst="rect">
            <a:avLst/>
          </a:prstGeom>
        </p:spPr>
        <p:txBody>
          <a:bodyPr lIns="45718" tIns="45718" rIns="45718" bIns="45718"/>
          <a:lstStyle>
            <a:lvl1pPr defTabSz="321457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half" idx="1"/>
          </p:nvPr>
        </p:nvSpPr>
        <p:spPr>
          <a:xfrm>
            <a:off x="457199" y="1600200"/>
            <a:ext cx="4038601" cy="5257801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27197" indent="-327197" defTabSz="321457">
              <a:spcBef>
                <a:spcPts val="422"/>
              </a:spcBef>
              <a:buSzPct val="100000"/>
              <a:buFont typeface="Arial"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639566" indent="-318108" defTabSz="321457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marL="948298" indent="-305384" defTabSz="321457">
              <a:spcBef>
                <a:spcPts val="422"/>
              </a:spcBef>
              <a:buSzPct val="100000"/>
              <a:buFont typeface="Arial"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marL="1303688" indent="-339316" defTabSz="321457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marL="1625145" indent="-339316" defTabSz="321457">
              <a:spcBef>
                <a:spcPts val="422"/>
              </a:spcBef>
              <a:buSzPct val="100000"/>
              <a:buFont typeface="Arial"/>
              <a:buChar char="»"/>
              <a:defRPr sz="27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0" y="6429542"/>
            <a:ext cx="2133601" cy="246217"/>
          </a:xfrm>
          <a:prstGeom prst="rect">
            <a:avLst/>
          </a:prstGeom>
        </p:spPr>
        <p:txBody>
          <a:bodyPr wrap="square" lIns="45718" tIns="45718" rIns="45718" bIns="45718">
            <a:spAutoFit/>
          </a:bodyPr>
          <a:lstStyle>
            <a:lvl1pPr algn="l" defTabSz="642915">
              <a:defRPr sz="100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930774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/>
          <a:lstStyle>
            <a:lvl1pPr algn="l"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72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rgbClr val="595959"/>
                </a:solidFill>
              </a:defRPr>
            </a:lvl1pPr>
            <a:lvl2pPr marL="742950" indent="-285750">
              <a:buFont typeface="Wingdings" charset="2"/>
              <a:buChar char="§"/>
              <a:defRPr sz="2400">
                <a:solidFill>
                  <a:srgbClr val="595959"/>
                </a:solidFill>
              </a:defRPr>
            </a:lvl2pPr>
            <a:lvl3pPr marL="1143000" indent="-228600">
              <a:buFont typeface="Wingdings" charset="2"/>
              <a:buChar char="§"/>
              <a:defRPr sz="2200">
                <a:solidFill>
                  <a:srgbClr val="595959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E755760-801E-B94C-BD4D-729510EB6590}" type="slidenum">
              <a:rPr lang="en-US" sz="240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302C24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1219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83173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321457">
              <a:defRPr sz="39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xfrm>
            <a:off x="722313" y="2906713"/>
            <a:ext cx="7772401" cy="1500188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321457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21457" defTabSz="321457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42915" defTabSz="321457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964372" defTabSz="321457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285829" defTabSz="321457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xfrm>
            <a:off x="0" y="6429542"/>
            <a:ext cx="2133601" cy="246217"/>
          </a:xfrm>
          <a:prstGeom prst="rect">
            <a:avLst/>
          </a:prstGeom>
        </p:spPr>
        <p:txBody>
          <a:bodyPr wrap="square" lIns="45718" tIns="45718" rIns="45718" bIns="45718">
            <a:spAutoFit/>
          </a:bodyPr>
          <a:lstStyle>
            <a:lvl1pPr algn="l" defTabSz="642915">
              <a:defRPr sz="100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801727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423168"/>
          </a:xfrm>
          <a:prstGeom prst="rect">
            <a:avLst/>
          </a:prstGeom>
        </p:spPr>
        <p:txBody>
          <a:bodyPr lIns="45718" tIns="45718" rIns="45718" bIns="45718"/>
          <a:lstStyle>
            <a:lvl1pPr defTabSz="321457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52578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31503" indent="-331503" defTabSz="321457">
              <a:spcBef>
                <a:spcPts val="492"/>
              </a:spcBef>
              <a:buSzPct val="100000"/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1pPr>
            <a:lvl2pPr marL="637174" indent="-315717" defTabSz="321457">
              <a:spcBef>
                <a:spcPts val="492"/>
              </a:spcBef>
              <a:buSzPct val="100000"/>
              <a:buFont typeface="Arial"/>
              <a:buChar char="–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937584" indent="-294669" defTabSz="321457">
              <a:spcBef>
                <a:spcPts val="492"/>
              </a:spcBef>
              <a:buSzPct val="100000"/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317975" indent="-353603" defTabSz="321457">
              <a:spcBef>
                <a:spcPts val="492"/>
              </a:spcBef>
              <a:buSzPct val="100000"/>
              <a:buFont typeface="Arial"/>
              <a:buChar char="–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1639432" indent="-353603" defTabSz="321457">
              <a:spcBef>
                <a:spcPts val="492"/>
              </a:spcBef>
              <a:buSzPct val="100000"/>
              <a:buFont typeface="Arial"/>
              <a:buChar char="»"/>
              <a:defRPr sz="3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xfrm>
            <a:off x="0" y="6429542"/>
            <a:ext cx="2133601" cy="246217"/>
          </a:xfrm>
          <a:prstGeom prst="rect">
            <a:avLst/>
          </a:prstGeom>
        </p:spPr>
        <p:txBody>
          <a:bodyPr wrap="square" lIns="45718" tIns="45718" rIns="45718" bIns="45718">
            <a:spAutoFit/>
          </a:bodyPr>
          <a:lstStyle>
            <a:lvl1pPr algn="l" defTabSz="642915">
              <a:defRPr sz="100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723258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00" y="6408360"/>
            <a:ext cx="2133600" cy="261105"/>
          </a:xfrm>
          <a:prstGeom prst="rect">
            <a:avLst/>
          </a:prstGeom>
        </p:spPr>
        <p:txBody>
          <a:bodyPr wrap="square" lIns="45718" tIns="45718" rIns="45718" bIns="45718" anchor="ctr">
            <a:spAutoFit/>
          </a:bodyPr>
          <a:lstStyle>
            <a:lvl1pPr algn="r" defTabSz="642915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424959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_no 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455414" y="0"/>
            <a:ext cx="8233172" cy="1423167"/>
          </a:xfrm>
          <a:prstGeom prst="rect">
            <a:avLst/>
          </a:prstGeom>
        </p:spPr>
        <p:txBody>
          <a:bodyPr lIns="26788" tIns="26788" rIns="26788" bIns="26788"/>
          <a:lstStyle>
            <a:lvl1pPr defTabSz="455398">
              <a:defRPr sz="4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2971800" y="6477001"/>
            <a:ext cx="2057401" cy="151805"/>
          </a:xfrm>
          <a:prstGeom prst="rect">
            <a:avLst/>
          </a:prstGeom>
        </p:spPr>
        <p:txBody>
          <a:bodyPr wrap="square" lIns="26788" tIns="26788" rIns="26788" bIns="26788"/>
          <a:lstStyle>
            <a:lvl1pPr defTabSz="910796">
              <a:defRPr sz="600">
                <a:solidFill>
                  <a:srgbClr val="999999"/>
                </a:solidFill>
                <a:uFill>
                  <a:solidFill>
                    <a:srgbClr val="F1F0E7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499865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8367882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457199" y="-2"/>
            <a:ext cx="8229603" cy="1423169"/>
          </a:xfrm>
          <a:prstGeom prst="rect">
            <a:avLst/>
          </a:prstGeom>
        </p:spPr>
        <p:txBody>
          <a:bodyPr lIns="45717" tIns="45717" rIns="45717" bIns="45717"/>
          <a:lstStyle>
            <a:lvl1pPr algn="l" defTabSz="321457">
              <a:defRPr sz="2700" b="1">
                <a:solidFill>
                  <a:srgbClr val="3643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603" cy="5257801"/>
          </a:xfrm>
          <a:prstGeom prst="rect">
            <a:avLst/>
          </a:prstGeom>
        </p:spPr>
        <p:txBody>
          <a:bodyPr lIns="45717" tIns="45717" rIns="45717" bIns="45717" anchor="t"/>
          <a:lstStyle>
            <a:lvl1pPr marL="327197" indent="-327197" defTabSz="321457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1pPr>
            <a:lvl2pPr marL="639566" indent="-318108" defTabSz="321457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2pPr>
            <a:lvl3pPr marL="897402" indent="-254487" defTabSz="321457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3pPr>
            <a:lvl4pPr marL="1269755" indent="-305383" defTabSz="321457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4pPr>
            <a:lvl5pPr marL="1591212" indent="-305383" defTabSz="321457">
              <a:spcBef>
                <a:spcPts val="422"/>
              </a:spcBef>
              <a:buSzPct val="100000"/>
              <a:buFont typeface="Arial"/>
              <a:buChar char="»"/>
              <a:defRPr sz="27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xfrm>
            <a:off x="7010399" y="6254495"/>
            <a:ext cx="2133601" cy="215438"/>
          </a:xfrm>
          <a:prstGeom prst="rect">
            <a:avLst/>
          </a:prstGeom>
        </p:spPr>
        <p:txBody>
          <a:bodyPr wrap="square" lIns="45717" tIns="45717" rIns="45717" bIns="45717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089203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/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553641" y="1946672"/>
            <a:ext cx="8036719" cy="4018359"/>
          </a:xfrm>
          <a:prstGeom prst="rect">
            <a:avLst/>
          </a:prstGeom>
        </p:spPr>
        <p:txBody>
          <a:bodyPr/>
          <a:lstStyle>
            <a:lvl1pPr marL="285740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598268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10796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23324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35852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xfrm>
            <a:off x="6260399" y="6356349"/>
            <a:ext cx="292802" cy="215438"/>
          </a:xfrm>
          <a:prstGeom prst="rect">
            <a:avLst/>
          </a:prstGeom>
        </p:spPr>
        <p:txBody>
          <a:bodyPr lIns="45717" tIns="45717" rIns="45717" bIns="45717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625116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553641" y="964406"/>
            <a:ext cx="7947422" cy="24645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553641" y="3420070"/>
            <a:ext cx="7947422" cy="211633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6" name="Shape 296"/>
          <p:cNvSpPr>
            <a:spLocks noGrp="1"/>
          </p:cNvSpPr>
          <p:nvPr>
            <p:ph type="sldNum" sz="quarter" idx="2"/>
          </p:nvPr>
        </p:nvSpPr>
        <p:spPr>
          <a:xfrm>
            <a:off x="6260399" y="6356349"/>
            <a:ext cx="292802" cy="215438"/>
          </a:xfrm>
          <a:prstGeom prst="rect">
            <a:avLst/>
          </a:prstGeom>
        </p:spPr>
        <p:txBody>
          <a:bodyPr lIns="45717" tIns="45717" rIns="45717" bIns="45717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526408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 lIns="0" tIns="0" rIns="0" bIns="0"/>
          <a:lstStyle>
            <a:lvl1pPr marL="312528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25056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37584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250112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562640" indent="-312528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xfrm>
            <a:off x="6260399" y="6356349"/>
            <a:ext cx="292802" cy="215438"/>
          </a:xfrm>
          <a:prstGeom prst="rect">
            <a:avLst/>
          </a:prstGeom>
        </p:spPr>
        <p:txBody>
          <a:bodyPr lIns="45717" tIns="45717" rIns="45717" bIns="45717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533580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553641" y="1946672"/>
            <a:ext cx="8036719" cy="4018359"/>
          </a:xfrm>
          <a:prstGeom prst="rect">
            <a:avLst/>
          </a:prstGeom>
        </p:spPr>
        <p:txBody>
          <a:bodyPr>
            <a:noAutofit/>
          </a:bodyPr>
          <a:lstStyle>
            <a:lvl1pPr marL="285740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598268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10796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23324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35852" indent="-285740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8828672" y="6545461"/>
            <a:ext cx="205244" cy="22602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336603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610600" cy="990600"/>
          </a:xfrm>
        </p:spPr>
        <p:txBody>
          <a:bodyPr/>
          <a:lstStyle>
            <a:lvl1pPr algn="ctr">
              <a:defRPr sz="2800" b="1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E755760-801E-B94C-BD4D-729510EB6590}" type="slidenum">
              <a:rPr lang="en-US" sz="240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302C24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4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Shape 323"/>
          <p:cNvSpPr>
            <a:spLocks noGrp="1"/>
          </p:cNvSpPr>
          <p:nvPr>
            <p:ph type="sldNum" sz="quarter" idx="2"/>
          </p:nvPr>
        </p:nvSpPr>
        <p:spPr>
          <a:xfrm>
            <a:off x="6260399" y="6356349"/>
            <a:ext cx="292802" cy="215438"/>
          </a:xfrm>
          <a:prstGeom prst="rect">
            <a:avLst/>
          </a:prstGeom>
        </p:spPr>
        <p:txBody>
          <a:bodyPr lIns="45717" tIns="45717" rIns="45717" bIns="45717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061882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31" name="Shape 331"/>
          <p:cNvSpPr>
            <a:spLocks noGrp="1"/>
          </p:cNvSpPr>
          <p:nvPr>
            <p:ph type="sldNum" sz="quarter" idx="2"/>
          </p:nvPr>
        </p:nvSpPr>
        <p:spPr>
          <a:xfrm>
            <a:off x="6260399" y="6356349"/>
            <a:ext cx="292802" cy="215438"/>
          </a:xfrm>
          <a:prstGeom prst="rect">
            <a:avLst/>
          </a:prstGeom>
        </p:spPr>
        <p:txBody>
          <a:bodyPr lIns="45717" tIns="45717" rIns="45717" bIns="45717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717795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8768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rgbClr val="595959"/>
                </a:solidFill>
              </a:defRPr>
            </a:lvl1pPr>
            <a:lvl2pPr>
              <a:defRPr sz="22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FD67E1A-4BA0-514E-98CC-8046D09F432B}" type="slidenum">
              <a:rPr lang="en-US" sz="240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302C24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800600" y="1219200"/>
            <a:ext cx="4038600" cy="48768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rgbClr val="595959"/>
                </a:solidFill>
              </a:defRPr>
            </a:lvl1pPr>
            <a:lvl2pPr>
              <a:defRPr sz="22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5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00"/>
            </a:lvl1pPr>
            <a:lvl2pPr marL="0" indent="0" algn="ctr">
              <a:spcBef>
                <a:spcPts val="0"/>
              </a:spcBef>
              <a:buSzTx/>
              <a:buNone/>
              <a:defRPr sz="2500"/>
            </a:lvl2pPr>
            <a:lvl3pPr marL="0" indent="0" algn="ctr">
              <a:spcBef>
                <a:spcPts val="0"/>
              </a:spcBef>
              <a:buSzTx/>
              <a:buNone/>
              <a:defRPr sz="2500"/>
            </a:lvl3pPr>
            <a:lvl4pPr marL="0" indent="0" algn="ctr">
              <a:spcBef>
                <a:spcPts val="0"/>
              </a:spcBef>
              <a:buSzTx/>
              <a:buNone/>
              <a:defRPr sz="2500"/>
            </a:lvl4pPr>
            <a:lvl5pPr marL="0" indent="0" algn="ctr">
              <a:spcBef>
                <a:spcPts val="0"/>
              </a:spcBef>
              <a:buSzTx/>
              <a:buNone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90975648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 numCol="2" spcCol="367890" anchor="t"/>
          <a:lstStyle>
            <a:lvl1pPr marL="571002" indent="-347767">
              <a:spcBef>
                <a:spcPts val="2672"/>
              </a:spcBef>
              <a:defRPr sz="2200"/>
            </a:lvl1pPr>
            <a:lvl2pPr marL="883530" indent="-347767">
              <a:spcBef>
                <a:spcPts val="2672"/>
              </a:spcBef>
              <a:defRPr sz="2200"/>
            </a:lvl2pPr>
            <a:lvl3pPr marL="1196057" indent="-347767">
              <a:spcBef>
                <a:spcPts val="2672"/>
              </a:spcBef>
              <a:defRPr sz="2200"/>
            </a:lvl3pPr>
            <a:lvl4pPr marL="1508585" indent="-347767">
              <a:spcBef>
                <a:spcPts val="2672"/>
              </a:spcBef>
              <a:defRPr sz="2200"/>
            </a:lvl4pPr>
            <a:lvl5pPr marL="1821113" indent="-347767">
              <a:spcBef>
                <a:spcPts val="2672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261396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17420237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40466070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3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37.xml"/><Relationship Id="rId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33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<Relationship Id="rId3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3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7358063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6984" y="6509742"/>
            <a:ext cx="241102" cy="258961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normAutofit/>
          </a:bodyPr>
          <a:lstStyle>
            <a:lvl1pPr algn="ctr" defTabSz="410751">
              <a:defRPr sz="13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 hangingPunct="0"/>
              <a:t>‹#›</a:t>
            </a:fld>
            <a:endParaRPr kern="0"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9493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</p:sldLayoutIdLst>
  <p:transition xmlns:p14="http://schemas.microsoft.com/office/powerpoint/2010/main"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625056" marR="0" indent="-401822" algn="l" defTabSz="410751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937584" marR="0" indent="-401822" algn="l" defTabSz="410751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250112" marR="0" indent="-401822" algn="l" defTabSz="410751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1562640" marR="0" indent="-401822" algn="l" defTabSz="410751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1875168" marR="0" indent="-401822" algn="l" defTabSz="410751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2125190" marR="0" indent="-401822" algn="l" defTabSz="410751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2375212" marR="0" indent="-401822" algn="l" defTabSz="410751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2625235" marR="0" indent="-401822" algn="l" defTabSz="410751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2875257" marR="0" indent="-401822" algn="l" defTabSz="410751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>
            <a:off x="838200" y="1981200"/>
            <a:ext cx="7467600" cy="1587"/>
          </a:xfrm>
          <a:prstGeom prst="line">
            <a:avLst/>
          </a:prstGeom>
          <a:ln>
            <a:solidFill>
              <a:srgbClr val="1D5A6A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14400" y="5334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27000"/>
              </a:srgbClr>
            </a:outerShdw>
          </a:effec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1D5A6A"/>
                </a:solidFill>
                <a:latin typeface="Century Gothic"/>
                <a:ea typeface="ヒラギノ角ゴ Pro W3" pitchFamily="-112" charset="-128"/>
                <a:cs typeface="Century Gothic"/>
              </a:rPr>
              <a:t>Modernizing Mathematics Pathways: A Call to Action</a:t>
            </a:r>
            <a:endParaRPr lang="en-US" sz="4000" b="1" dirty="0">
              <a:solidFill>
                <a:srgbClr val="1D5A6A"/>
              </a:solidFill>
              <a:latin typeface="Century Gothic"/>
              <a:ea typeface="ヒラギノ角ゴ Pro W3" pitchFamily="-112" charset="-128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3905" y="3676063"/>
            <a:ext cx="37279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C0B0B"/>
                </a:solidFill>
                <a:latin typeface="Cambria Math"/>
                <a:ea typeface="ヒラギノ角ゴ Pro W3" charset="0"/>
                <a:cs typeface="Cambria Math"/>
              </a:rPr>
              <a:t>a</a:t>
            </a:r>
            <a:r>
              <a:rPr lang="en-US" sz="1600" dirty="0">
                <a:solidFill>
                  <a:srgbClr val="0C0B0B"/>
                </a:solidFill>
                <a:latin typeface="Cambria Math"/>
                <a:ea typeface="ヒラギノ角ゴ Pro W3" charset="0"/>
                <a:cs typeface="Cambria Math"/>
              </a:rPr>
              <a:t> Charles </a:t>
            </a:r>
            <a:r>
              <a:rPr lang="en-US" sz="1600" dirty="0">
                <a:solidFill>
                  <a:srgbClr val="0C0B0B"/>
                </a:solidFill>
                <a:latin typeface="Cambria Math"/>
                <a:ea typeface="ヒラギノ角ゴ Pro W3" charset="0"/>
                <a:cs typeface="Cambria Math"/>
              </a:rPr>
              <a:t>A. Dana </a:t>
            </a:r>
            <a:r>
              <a:rPr lang="en-US" sz="1600" dirty="0">
                <a:solidFill>
                  <a:srgbClr val="0C0B0B"/>
                </a:solidFill>
                <a:latin typeface="Cambria Math"/>
                <a:ea typeface="ヒラギノ角ゴ Pro W3" charset="0"/>
                <a:cs typeface="Cambria Math"/>
              </a:rPr>
              <a:t>Center </a:t>
            </a:r>
            <a:r>
              <a:rPr lang="en-US" sz="1600" dirty="0">
                <a:solidFill>
                  <a:srgbClr val="0C0B0B"/>
                </a:solidFill>
                <a:latin typeface="Cambria Math"/>
                <a:ea typeface="ヒラギノ角ゴ Pro W3" charset="0"/>
                <a:cs typeface="Cambria Math"/>
              </a:rPr>
              <a:t>higher education </a:t>
            </a:r>
            <a:r>
              <a:rPr lang="en-US" sz="1600" dirty="0">
                <a:solidFill>
                  <a:srgbClr val="0C0B0B"/>
                </a:solidFill>
                <a:latin typeface="Cambria Math"/>
                <a:ea typeface="ヒラギノ角ゴ Pro W3" charset="0"/>
                <a:cs typeface="Cambria Math"/>
              </a:rPr>
              <a:t>initiative</a:t>
            </a:r>
            <a:endParaRPr lang="en-US" sz="1600" dirty="0">
              <a:solidFill>
                <a:srgbClr val="0C0B0B"/>
              </a:solidFill>
              <a:latin typeface="Cambria Math"/>
              <a:ea typeface="ヒラギノ角ゴ Pro W3" charset="0"/>
              <a:cs typeface="Cambria Math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32039"/>
            <a:ext cx="9173732" cy="63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112515"/>
            <a:ext cx="3429000" cy="1783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026585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Amy Getz, Strategic Implementation Lead, Higher Education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Charles A. Dana Center at the University of Texas at Austin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52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>
                <a:solidFill>
                  <a:srgbClr val="1D5A6A"/>
                </a:solidFill>
                <a:latin typeface="Century Gothic"/>
                <a:cs typeface="Century Gothic"/>
              </a:rPr>
              <a:t>Definition of math pathway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...a mathematics course or sequence of courses that students take to meet the requirements of their program of study.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The concept of math pathways applies to pathways for college-ready and underprepared students.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4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Why a “pathways perspective”?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2146090"/>
            <a:ext cx="8610600" cy="379751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What we want students to experience is too often different from the structures that we create.</a:t>
            </a: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776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A “pathways perspective”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A c</a:t>
            </a: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oherent and consistent learning experience with: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Aligned content;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Consistent expectations;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Well-planned scaffolding;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Similar structures.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2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2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4783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The the student experience today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810308"/>
            <a:ext cx="8610600" cy="4133292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Students move through programs AND across institutions.</a:t>
            </a:r>
            <a:endParaRPr lang="en-US" sz="32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1883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Implications for how we work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We must...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Work across sectors to create a smooth path for students to transfer and apply credits;</a:t>
            </a:r>
          </a:p>
        </p:txBody>
      </p:sp>
    </p:spTree>
    <p:extLst>
      <p:ext uri="{BB962C8B-B14F-4D97-AF65-F5344CB8AC3E}">
        <p14:creationId xmlns:p14="http://schemas.microsoft.com/office/powerpoint/2010/main" val="372495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Implications for how we work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We must...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Work across sectors to create a smooth path for students to transfer and apply credits;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Break down the artificial divide between developmental and college-level content;</a:t>
            </a:r>
          </a:p>
        </p:txBody>
      </p:sp>
    </p:spTree>
    <p:extLst>
      <p:ext uri="{BB962C8B-B14F-4D97-AF65-F5344CB8AC3E}">
        <p14:creationId xmlns:p14="http://schemas.microsoft.com/office/powerpoint/2010/main" val="374946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Implications for how we work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We must...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Work across sectors to create a smooth path for students to transfer and apply credits;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Break down the artificial divide between developmental and college-level content;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Collaborate across institutional roles.</a:t>
            </a:r>
            <a:endParaRPr lang="en-US" sz="32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7464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There is really only one question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2321282"/>
            <a:ext cx="8610600" cy="3622318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What is best for students?</a:t>
            </a:r>
            <a:endParaRPr lang="en-US" sz="32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9341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36408" y="6410920"/>
            <a:ext cx="29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Century Gothic"/>
                <a:ea typeface="ヒラギノ角ゴ Pro W3" charset="0"/>
                <a:cs typeface="Century Gothic"/>
              </a:rPr>
              <a:t>4</a:t>
            </a:r>
            <a:endParaRPr lang="en-US" sz="1400" dirty="0">
              <a:solidFill>
                <a:prstClr val="white"/>
              </a:solidFill>
              <a:latin typeface="Century Gothic"/>
              <a:ea typeface="ヒラギノ角ゴ Pro W3" charset="0"/>
              <a:cs typeface="Century Gothic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48690253"/>
              </p:ext>
            </p:extLst>
          </p:nvPr>
        </p:nvGraphicFramePr>
        <p:xfrm>
          <a:off x="685800" y="14478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62000" y="5105400"/>
            <a:ext cx="7696200" cy="762000"/>
            <a:chOff x="762000" y="5105400"/>
            <a:chExt cx="7696200" cy="76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Rectangle 7"/>
            <p:cNvSpPr/>
            <p:nvPr/>
          </p:nvSpPr>
          <p:spPr bwMode="auto">
            <a:xfrm>
              <a:off x="762000" y="5105400"/>
              <a:ext cx="7696200" cy="762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302C24"/>
                </a:solidFill>
                <a:latin typeface="Cambria"/>
                <a:ea typeface="ヒラギノ角ゴ Pro W3" pitchFamily="-110" charset="-128"/>
                <a:cs typeface="Cambri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5257800"/>
              <a:ext cx="7543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302C24"/>
                  </a:solidFill>
                  <a:latin typeface="Cambria"/>
                  <a:ea typeface="ヒラギノ角ゴ Pro W3" charset="0"/>
                  <a:cs typeface="Cambria"/>
                </a:rPr>
                <a:t>Consulting, tools, and services support each phase.</a:t>
              </a:r>
              <a:endParaRPr lang="en-US" sz="2400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1143000"/>
            <a:ext cx="7696200" cy="762000"/>
            <a:chOff x="762000" y="5105400"/>
            <a:chExt cx="7696200" cy="76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762000" y="5105400"/>
              <a:ext cx="7696200" cy="762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302C24"/>
                </a:solidFill>
                <a:latin typeface="Cambria"/>
                <a:ea typeface="ヒラギノ角ゴ Pro W3" pitchFamily="-110" charset="-128"/>
                <a:cs typeface="Cambri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5257800"/>
              <a:ext cx="7543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302C24"/>
                  </a:solidFill>
                  <a:latin typeface="Cambria"/>
                  <a:ea typeface="ヒラギノ角ゴ Pro W3" charset="0"/>
                  <a:cs typeface="Cambria"/>
                </a:rPr>
                <a:t>Each state has a customized plan and timeline.</a:t>
              </a:r>
              <a:endParaRPr lang="en-US" sz="2400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endParaRPr>
            </a:p>
          </p:txBody>
        </p:sp>
      </p:grpSp>
      <p:sp>
        <p:nvSpPr>
          <p:cNvPr id="1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D5A6A"/>
                </a:solidFill>
              </a:rPr>
              <a:t>Dana Center approach to state </a:t>
            </a:r>
            <a:r>
              <a:rPr lang="en-US" b="1" dirty="0" smtClean="0">
                <a:solidFill>
                  <a:srgbClr val="1D5A6A"/>
                </a:solidFill>
              </a:rPr>
              <a:t>level work</a:t>
            </a:r>
            <a:endParaRPr lang="en-US" b="1" dirty="0">
              <a:solidFill>
                <a:srgbClr val="1D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5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The Call to Action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The status quo is unacceptable.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4429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What is driving change?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Low student success in current math sequences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Changing mathematics needs</a:t>
            </a:r>
            <a:endParaRPr lang="en-US" sz="32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9578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The Call to Action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The status quo is unacceptable.</a:t>
            </a:r>
          </a:p>
          <a:p>
            <a:pPr marL="40005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We face a daunting challenge...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4114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The Call to Action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The status quo is unacceptable.</a:t>
            </a:r>
          </a:p>
          <a:p>
            <a:pPr marL="40005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We face a daunting challenge...</a:t>
            </a:r>
          </a:p>
          <a:p>
            <a:pPr marL="800100" lvl="2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/>
                <a:cs typeface="Cambria"/>
              </a:rPr>
              <a:t>That is matched by a unique opportunity.</a:t>
            </a:r>
            <a:endParaRPr lang="en-US" sz="32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3556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Contact Information</a:t>
            </a:r>
            <a:endParaRPr lang="en-US" sz="32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 marL="342900" lvl="1" indent="-342900">
              <a:spcAft>
                <a:spcPts val="1200"/>
              </a:spcAft>
            </a:pPr>
            <a:r>
              <a:rPr lang="en-US" dirty="0" smtClean="0">
                <a:solidFill>
                  <a:srgbClr val="302C24"/>
                </a:solidFill>
                <a:latin typeface="Cambria Math"/>
                <a:cs typeface="Cambria Math"/>
              </a:rPr>
              <a:t>Amy Getz:    </a:t>
            </a:r>
            <a:r>
              <a:rPr lang="en-US" b="1" dirty="0" err="1">
                <a:solidFill>
                  <a:srgbClr val="1D5A6A"/>
                </a:solidFill>
                <a:latin typeface="Cambria Math"/>
                <a:cs typeface="Cambria Math"/>
              </a:rPr>
              <a:t>getz_a@austin.utexas.edu</a:t>
            </a:r>
            <a:endParaRPr lang="en-US" b="1" dirty="0">
              <a:solidFill>
                <a:srgbClr val="1D5A6A"/>
              </a:solidFill>
              <a:latin typeface="Cambria Math"/>
              <a:cs typeface="Cambria Math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 Math"/>
                <a:cs typeface="Cambria Math"/>
              </a:rPr>
              <a:t>General information about the Dana Center:  </a:t>
            </a:r>
            <a:r>
              <a:rPr lang="en-US" sz="2400" b="1" dirty="0">
                <a:solidFill>
                  <a:srgbClr val="1D5A6A"/>
                </a:solidFill>
                <a:latin typeface="Cambria Math"/>
                <a:cs typeface="Cambria Math"/>
              </a:rPr>
              <a:t>www.utdanacenter.org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 Math"/>
                <a:cs typeface="Cambria Math"/>
              </a:rPr>
              <a:t>Higher </a:t>
            </a:r>
            <a:r>
              <a:rPr lang="en-US" sz="2400" dirty="0">
                <a:solidFill>
                  <a:srgbClr val="302C24"/>
                </a:solidFill>
                <a:latin typeface="Cambria Math"/>
                <a:cs typeface="Cambria Math"/>
              </a:rPr>
              <a:t>Education work: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302C24"/>
                </a:solidFill>
                <a:latin typeface="Cambria Math"/>
                <a:cs typeface="Cambria Math"/>
              </a:rPr>
              <a:t> </a:t>
            </a:r>
            <a:r>
              <a:rPr lang="en-US" sz="2400" b="1" dirty="0" smtClean="0">
                <a:solidFill>
                  <a:srgbClr val="302C24"/>
                </a:solidFill>
                <a:latin typeface="Cambria Math"/>
                <a:cs typeface="Cambria Math"/>
              </a:rPr>
              <a:t>   </a:t>
            </a:r>
            <a:r>
              <a:rPr lang="en-US" sz="2400" b="1" dirty="0" err="1" smtClean="0">
                <a:solidFill>
                  <a:srgbClr val="1D5A6A"/>
                </a:solidFill>
                <a:latin typeface="Cambria Math"/>
                <a:cs typeface="Cambria Math"/>
              </a:rPr>
              <a:t>www.utdanacenter.org</a:t>
            </a:r>
            <a:r>
              <a:rPr lang="en-US" sz="2400" b="1" dirty="0">
                <a:solidFill>
                  <a:srgbClr val="1D5A6A"/>
                </a:solidFill>
                <a:latin typeface="Cambria Math"/>
                <a:cs typeface="Cambria Math"/>
              </a:rPr>
              <a:t>/higher-education/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 Math"/>
                <a:cs typeface="Cambria Math"/>
              </a:rPr>
              <a:t>To receive monthly updates about the NMP, contact us at:  </a:t>
            </a:r>
            <a:r>
              <a:rPr lang="en-US" sz="2400" b="1" dirty="0" smtClean="0">
                <a:solidFill>
                  <a:srgbClr val="1D5A6A"/>
                </a:solidFill>
                <a:latin typeface="Cambria Math"/>
                <a:cs typeface="Cambria Math"/>
              </a:rPr>
              <a:t>mathways</a:t>
            </a:r>
            <a:r>
              <a:rPr lang="en-US" sz="2400" b="1" dirty="0">
                <a:solidFill>
                  <a:srgbClr val="1D5A6A"/>
                </a:solidFill>
                <a:latin typeface="Cambria Math"/>
                <a:cs typeface="Cambria Math"/>
              </a:rPr>
              <a:t>@austin.utexas.edu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8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13 at 6.17.54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489659" cy="50586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763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Long sequences decrease student success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 thought experiment born out by data...</a:t>
            </a:r>
            <a:endParaRPr lang="en-US" sz="2400" dirty="0">
              <a:solidFill>
                <a:srgbClr val="302C24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7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1D5A6A"/>
                </a:solidFill>
                <a:latin typeface="Century Gothic"/>
                <a:cs typeface="Century Gothic"/>
              </a:rPr>
              <a:t>The impact of placement...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553200"/>
            <a:ext cx="533400" cy="381000"/>
          </a:xfrm>
          <a:prstGeom prst="rect">
            <a:avLst/>
          </a:prstGeom>
        </p:spPr>
        <p:txBody>
          <a:bodyPr/>
          <a:lstStyle/>
          <a:p>
            <a:fld id="{2E755760-801E-B94C-BD4D-729510EB6590}" type="slidenum">
              <a:rPr lang="en-US" smtClean="0"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/>
              <a:t>4</a:t>
            </a:fld>
            <a:endParaRPr lang="en-US"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  <p:graphicFrame>
        <p:nvGraphicFramePr>
          <p:cNvPr id="6" name="Chart 349"/>
          <p:cNvGraphicFramePr/>
          <p:nvPr>
            <p:extLst>
              <p:ext uri="{D42A27DB-BD31-4B8C-83A1-F6EECF244321}">
                <p14:modId xmlns:p14="http://schemas.microsoft.com/office/powerpoint/2010/main" val="2032029220"/>
              </p:ext>
            </p:extLst>
          </p:nvPr>
        </p:nvGraphicFramePr>
        <p:xfrm>
          <a:off x="1295400" y="2133600"/>
          <a:ext cx="6466238" cy="3808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762000"/>
            <a:ext cx="853440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00"/>
                </a:solidFill>
                <a:latin typeface="Cambria"/>
                <a:ea typeface="Helvetica"/>
                <a:cs typeface="Cambria"/>
                <a:sym typeface="Helvetica"/>
              </a:rPr>
              <a:t>System-wide data for Tennessee: </a:t>
            </a:r>
            <a:r>
              <a:rPr lang="en-US" sz="2400" b="1" dirty="0">
                <a:solidFill>
                  <a:srgbClr val="000000"/>
                </a:solidFill>
                <a:latin typeface="Cambria"/>
                <a:ea typeface="Helvetica"/>
                <a:cs typeface="Cambria"/>
                <a:sym typeface="Helvetica"/>
              </a:rPr>
              <a:t>Students earning college level math credit in 1 year by ACT score</a:t>
            </a:r>
          </a:p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Cambria"/>
                <a:ea typeface="Helvetica"/>
                <a:cs typeface="Cambria"/>
                <a:sym typeface="Helvetica"/>
              </a:rPr>
              <a:t>Students with ACT of 18 and below placed into developmental math; ACT of 19 placed into college level math</a:t>
            </a:r>
            <a:endParaRPr lang="en-US" dirty="0">
              <a:solidFill>
                <a:srgbClr val="000000"/>
              </a:solidFill>
              <a:latin typeface="Cambria"/>
              <a:ea typeface="Helvetica"/>
              <a:cs typeface="Cambri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82199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81737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 smtClean="0">
                <a:solidFill>
                  <a:srgbClr val="302C24"/>
                </a:solidFill>
                <a:latin typeface="Cambria"/>
                <a:cs typeface="Cambria"/>
              </a:rPr>
              <a:t>“Unfortunately, there is often a </a:t>
            </a:r>
            <a:r>
              <a:rPr lang="en-US" sz="2800" b="1" dirty="0" smtClean="0">
                <a:solidFill>
                  <a:srgbClr val="302C24"/>
                </a:solidFill>
                <a:latin typeface="Cambria"/>
                <a:cs typeface="Cambria"/>
              </a:rPr>
              <a:t>serious mismatch between the original rationale for a college algebra requirement and the actual needs of students </a:t>
            </a:r>
            <a:r>
              <a:rPr lang="en-US" sz="2800" dirty="0" smtClean="0">
                <a:solidFill>
                  <a:srgbClr val="302C24"/>
                </a:solidFill>
                <a:latin typeface="Cambria"/>
                <a:cs typeface="Cambria"/>
              </a:rPr>
              <a:t>who take the course. A critically important task for mathematics sciences departments at institutions with college algebra requirements is to </a:t>
            </a:r>
            <a:r>
              <a:rPr lang="en-US" sz="2800" b="1" dirty="0" smtClean="0">
                <a:solidFill>
                  <a:srgbClr val="302C24"/>
                </a:solidFill>
                <a:latin typeface="Cambria"/>
                <a:cs typeface="Cambria"/>
              </a:rPr>
              <a:t>clarify the rationale </a:t>
            </a:r>
            <a:r>
              <a:rPr lang="en-US" sz="2800" dirty="0" smtClean="0">
                <a:solidFill>
                  <a:srgbClr val="302C24"/>
                </a:solidFill>
                <a:latin typeface="Cambria"/>
                <a:cs typeface="Cambria"/>
              </a:rPr>
              <a:t>for requirements, </a:t>
            </a:r>
            <a:r>
              <a:rPr lang="en-US" sz="2800" b="1" dirty="0" smtClean="0">
                <a:solidFill>
                  <a:srgbClr val="302C24"/>
                </a:solidFill>
                <a:latin typeface="Cambria"/>
                <a:cs typeface="Cambria"/>
              </a:rPr>
              <a:t>determine the needs of students</a:t>
            </a:r>
            <a:r>
              <a:rPr lang="en-US" sz="2800" dirty="0" smtClean="0">
                <a:solidFill>
                  <a:srgbClr val="302C24"/>
                </a:solidFill>
                <a:latin typeface="Cambria"/>
                <a:cs typeface="Cambria"/>
              </a:rPr>
              <a:t>, and </a:t>
            </a:r>
            <a:r>
              <a:rPr lang="en-US" sz="2800" b="1" dirty="0" smtClean="0">
                <a:solidFill>
                  <a:srgbClr val="302C24"/>
                </a:solidFill>
                <a:latin typeface="Cambria"/>
                <a:cs typeface="Cambria"/>
              </a:rPr>
              <a:t>ensure that department’s courses are aligned </a:t>
            </a:r>
            <a:r>
              <a:rPr lang="en-US" sz="2800" dirty="0" smtClean="0">
                <a:solidFill>
                  <a:srgbClr val="302C24"/>
                </a:solidFill>
                <a:latin typeface="Cambria"/>
                <a:cs typeface="Cambria"/>
              </a:rPr>
              <a:t>with these findings.”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257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Source: Mathematical </a:t>
            </a:r>
            <a:r>
              <a:rPr lang="en-US" sz="1400" dirty="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Association of </a:t>
            </a:r>
            <a:r>
              <a:rPr lang="en-US" sz="1400" dirty="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America, 2004</a:t>
            </a:r>
            <a:endParaRPr lang="en-US" sz="1400" dirty="0">
              <a:solidFill>
                <a:srgbClr val="302C24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The purpose of college algebra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521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495631"/>
              </p:ext>
            </p:extLst>
          </p:nvPr>
        </p:nvGraphicFramePr>
        <p:xfrm>
          <a:off x="0" y="1295400"/>
          <a:ext cx="4800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678235"/>
              </p:ext>
            </p:extLst>
          </p:nvPr>
        </p:nvGraphicFramePr>
        <p:xfrm>
          <a:off x="4572000" y="1524000"/>
          <a:ext cx="4419600" cy="402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54102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Source: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Burdman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2015; </a:t>
            </a:r>
            <a:r>
              <a:rPr lang="en-US" sz="1400" dirty="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Chen &amp; </a:t>
            </a:r>
            <a:r>
              <a:rPr lang="en-US" sz="1400" dirty="0" err="1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Soldner</a:t>
            </a:r>
            <a:r>
              <a:rPr lang="en-US" sz="1400" dirty="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1400" dirty="0">
                <a:solidFill>
                  <a:srgbClr val="302C24"/>
                </a:solidFill>
                <a:latin typeface="Arial" charset="0"/>
                <a:ea typeface="ヒラギノ角ゴ Pro W3" charset="0"/>
                <a:cs typeface="ヒラギノ角ゴ Pro W3" charset="0"/>
              </a:rPr>
              <a:t>2013</a:t>
            </a:r>
            <a:endParaRPr lang="en-US" sz="1400" dirty="0">
              <a:solidFill>
                <a:srgbClr val="302C24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What math is needed?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425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914400"/>
            <a:ext cx="8458200" cy="259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02C24"/>
              </a:solidFill>
              <a:latin typeface="Arial" pitchFamily="-110" charset="0"/>
              <a:ea typeface="ヒラギノ角ゴ Pro W3" pitchFamily="-110" charset="-128"/>
              <a:cs typeface="ヒラギノ角ゴ Pro W3" pitchFamily="-110" charset="-128"/>
            </a:endParaRPr>
          </a:p>
        </p:txBody>
      </p:sp>
      <p:pic>
        <p:nvPicPr>
          <p:cNvPr id="6" name="Picture 5" descr="Screen Shot 2015-04-01 at 8.37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t="46078" r="36375" b="28964"/>
          <a:stretch/>
        </p:blipFill>
        <p:spPr>
          <a:xfrm>
            <a:off x="1981200" y="1143000"/>
            <a:ext cx="1018899" cy="656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034534"/>
            <a:ext cx="61722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rPr>
              <a:t>The primary goal of this initiative is to </a:t>
            </a:r>
            <a:r>
              <a:rPr lang="en-US" sz="2400" b="1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rPr>
              <a:t>develop </a:t>
            </a:r>
            <a:r>
              <a:rPr lang="en-US" sz="2400" b="1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rPr>
              <a:t>a shared vision in the mathematical sciences community of the need </a:t>
            </a:r>
            <a:r>
              <a:rPr lang="en-US" sz="2400" b="1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rPr>
              <a:t>to modernize </a:t>
            </a:r>
            <a:r>
              <a:rPr lang="en-US" sz="2400" b="1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rPr>
              <a:t>the undergraduate mathematics program, especially the first two years</a:t>
            </a:r>
            <a:r>
              <a:rPr lang="en-US" sz="2400" b="1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rPr>
              <a:t>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02C24"/>
              </a:solidFill>
              <a:latin typeface="Cambria"/>
              <a:ea typeface="ヒラギノ角ゴ Pro W3" charset="0"/>
              <a:cs typeface="Cambria"/>
            </a:endParaRPr>
          </a:p>
        </p:txBody>
      </p:sp>
      <p:pic>
        <p:nvPicPr>
          <p:cNvPr id="16" name="Picture 15" descr="Screen Shot 2015-04-01 at 8.37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t="74500" r="-1" b="5892"/>
          <a:stretch/>
        </p:blipFill>
        <p:spPr>
          <a:xfrm>
            <a:off x="762000" y="1905000"/>
            <a:ext cx="1321349" cy="558957"/>
          </a:xfrm>
          <a:prstGeom prst="rect">
            <a:avLst/>
          </a:prstGeom>
          <a:effectLst/>
        </p:spPr>
      </p:pic>
      <p:pic>
        <p:nvPicPr>
          <p:cNvPr id="17" name="Picture 16" descr="Screen Shot 2015-04-01 at 8.37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t="47609" r="71102" b="31372"/>
          <a:stretch/>
        </p:blipFill>
        <p:spPr>
          <a:xfrm>
            <a:off x="685800" y="1066800"/>
            <a:ext cx="849004" cy="496146"/>
          </a:xfrm>
          <a:prstGeom prst="rect">
            <a:avLst/>
          </a:prstGeom>
        </p:spPr>
      </p:pic>
      <p:pic>
        <p:nvPicPr>
          <p:cNvPr id="18" name="Picture 17" descr="Screen Shot 2015-04-01 at 8.37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72866" r="71102"/>
          <a:stretch/>
        </p:blipFill>
        <p:spPr>
          <a:xfrm>
            <a:off x="1752600" y="2667000"/>
            <a:ext cx="873873" cy="621171"/>
          </a:xfrm>
          <a:prstGeom prst="rect">
            <a:avLst/>
          </a:prstGeom>
        </p:spPr>
      </p:pic>
      <p:pic>
        <p:nvPicPr>
          <p:cNvPr id="15" name="Picture 14" descr="Screen Shot 2015-04-01 at 8.37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4" t="46078" b="28104"/>
          <a:stretch/>
        </p:blipFill>
        <p:spPr>
          <a:xfrm>
            <a:off x="533400" y="2819400"/>
            <a:ext cx="953365" cy="590216"/>
          </a:xfrm>
          <a:prstGeom prst="rect">
            <a:avLst/>
          </a:prstGeom>
        </p:spPr>
      </p:pic>
      <p:sp>
        <p:nvSpPr>
          <p:cNvPr id="19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Common Vision 2025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657600"/>
            <a:ext cx="8534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rPr>
              <a:t>“The mathematical sciences community must begin to think in terms of a broader range of entry-level courses and pathways into and through curricula for all students, including mathematics and other STEM majors as well as non-STEM majors.” 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02C24"/>
                </a:solidFill>
                <a:latin typeface="Cambria"/>
                <a:ea typeface="ヒラギノ角ゴ Pro W3" charset="0"/>
                <a:cs typeface="Cambria"/>
              </a:rPr>
              <a:t>Common Vision report, p. 13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02C24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4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Two goals: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2800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302C24"/>
                </a:solidFill>
                <a:latin typeface="Cambria"/>
                <a:cs typeface="Cambria"/>
              </a:rPr>
              <a:t>Increase and accelerate student success in mathematics </a:t>
            </a: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000" dirty="0" smtClean="0">
                <a:solidFill>
                  <a:srgbClr val="302C24"/>
                </a:solidFill>
                <a:latin typeface="Cambria"/>
                <a:cs typeface="Cambria"/>
              </a:rPr>
              <a:t>AND</a:t>
            </a:r>
          </a:p>
          <a:p>
            <a:pPr marL="800100" lvl="2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302C24"/>
                </a:solidFill>
                <a:latin typeface="Cambria"/>
                <a:cs typeface="Cambria"/>
              </a:rPr>
              <a:t>Teach mathematics content and skills that will be of value to students in their lives and careers</a:t>
            </a:r>
          </a:p>
        </p:txBody>
      </p:sp>
    </p:spTree>
    <p:extLst>
      <p:ext uri="{BB962C8B-B14F-4D97-AF65-F5344CB8AC3E}">
        <p14:creationId xmlns:p14="http://schemas.microsoft.com/office/powerpoint/2010/main" val="353254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D5A6A"/>
                </a:solidFill>
              </a:rPr>
              <a:t>A new vision for the student experience in math...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05200" y="1143000"/>
            <a:ext cx="5257800" cy="5029200"/>
            <a:chOff x="1162794" y="2523259"/>
            <a:chExt cx="3711510" cy="3310719"/>
          </a:xfrm>
        </p:grpSpPr>
        <p:sp>
          <p:nvSpPr>
            <p:cNvPr id="23" name="Oval 22"/>
            <p:cNvSpPr/>
            <p:nvPr/>
          </p:nvSpPr>
          <p:spPr>
            <a:xfrm>
              <a:off x="1344992" y="2523259"/>
              <a:ext cx="3529312" cy="3310719"/>
            </a:xfrm>
            <a:prstGeom prst="ellipse">
              <a:avLst/>
            </a:prstGeom>
            <a:solidFill>
              <a:srgbClr val="FFE6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  <a:ea typeface="ヒラギノ角ゴ Pro W3"/>
                <a:cs typeface="ヒラギノ角ゴ Pro W3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440529" y="2845299"/>
              <a:ext cx="555465" cy="537948"/>
            </a:xfrm>
            <a:prstGeom prst="ellipse">
              <a:avLst/>
            </a:prstGeom>
            <a:solidFill>
              <a:srgbClr val="FBA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Arial"/>
                  <a:ea typeface="ヒラギノ角ゴ Pro W3"/>
                  <a:cs typeface="ヒラギノ角ゴ Pro W3"/>
                </a:rPr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162795" y="3554892"/>
              <a:ext cx="555465" cy="537948"/>
            </a:xfrm>
            <a:prstGeom prst="ellipse">
              <a:avLst/>
            </a:prstGeom>
            <a:solidFill>
              <a:srgbClr val="F99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Arial"/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1162794" y="4264485"/>
              <a:ext cx="555465" cy="537948"/>
            </a:xfrm>
            <a:prstGeom prst="ellipse">
              <a:avLst/>
            </a:prstGeom>
            <a:solidFill>
              <a:srgbClr val="F686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Arial"/>
                  <a:ea typeface="ヒラギノ角ゴ Pro W3"/>
                  <a:cs typeface="ヒラギノ角ゴ Pro W3"/>
                </a:rPr>
                <a:t>3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440527" y="4907488"/>
              <a:ext cx="555465" cy="537948"/>
            </a:xfrm>
            <a:prstGeom prst="ellipse">
              <a:avLst/>
            </a:prstGeom>
            <a:solidFill>
              <a:srgbClr val="ED6B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Arial"/>
                  <a:ea typeface="ヒラギノ角ゴ Pro W3"/>
                  <a:cs typeface="ヒラギノ角ゴ Pro W3"/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4393" y="2852597"/>
              <a:ext cx="2576012" cy="38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302C24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Multiple pathways aligned </a:t>
              </a:r>
              <a:br>
                <a:rPr lang="en-US" sz="1600" dirty="0">
                  <a:solidFill>
                    <a:srgbClr val="302C24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</a:br>
              <a:r>
                <a:rPr lang="en-US" sz="1600" dirty="0">
                  <a:solidFill>
                    <a:srgbClr val="302C24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to specific fields of study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18258" y="3454501"/>
              <a:ext cx="2842147" cy="54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302C24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Acceleration that allows most students to complete a college-level math course in one year or less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18258" y="4271849"/>
              <a:ext cx="2842147" cy="38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302C24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Intentional use of strategies to help students develop skills as learners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4393" y="4907488"/>
              <a:ext cx="2576012" cy="38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302C24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Curriculum design and pedagogy based on proven practice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3429000" cy="17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15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1467</Words>
  <Application>Microsoft Macintosh PowerPoint</Application>
  <PresentationFormat>On-screen Show (4:3)</PresentationFormat>
  <Paragraphs>130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White</vt:lpstr>
      <vt:lpstr>PowerPoint Presentation</vt:lpstr>
      <vt:lpstr>What is driving change?</vt:lpstr>
      <vt:lpstr>Long sequences decrease student success</vt:lpstr>
      <vt:lpstr>The impact of placement...</vt:lpstr>
      <vt:lpstr>The purpose of college algebra</vt:lpstr>
      <vt:lpstr>What math is needed?</vt:lpstr>
      <vt:lpstr>Common Vision 2025</vt:lpstr>
      <vt:lpstr>Two goals:</vt:lpstr>
      <vt:lpstr>A new vision for the student experience in math...</vt:lpstr>
      <vt:lpstr>Definition of math pathway</vt:lpstr>
      <vt:lpstr>Why a “pathways perspective”?</vt:lpstr>
      <vt:lpstr>A “pathways perspective”</vt:lpstr>
      <vt:lpstr>The the student experience today</vt:lpstr>
      <vt:lpstr>Implications for how we work</vt:lpstr>
      <vt:lpstr>Implications for how we work</vt:lpstr>
      <vt:lpstr>Implications for how we work</vt:lpstr>
      <vt:lpstr>There is really only one question</vt:lpstr>
      <vt:lpstr>Dana Center approach to state level work</vt:lpstr>
      <vt:lpstr>The Call to Action</vt:lpstr>
      <vt:lpstr>The Call to Action</vt:lpstr>
      <vt:lpstr>The Call to Action</vt:lpstr>
      <vt:lpstr>Contact Information</vt:lpstr>
    </vt:vector>
  </TitlesOfParts>
  <Company>UT Dana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Getz</dc:creator>
  <cp:lastModifiedBy>Amy Getz</cp:lastModifiedBy>
  <cp:revision>5</cp:revision>
  <dcterms:created xsi:type="dcterms:W3CDTF">2016-04-14T17:06:26Z</dcterms:created>
  <dcterms:modified xsi:type="dcterms:W3CDTF">2016-04-14T18:57:39Z</dcterms:modified>
</cp:coreProperties>
</file>