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handoutMasterIdLst>
    <p:handoutMasterId r:id="rId15"/>
  </p:handoutMasterIdLst>
  <p:sldIdLst>
    <p:sldId id="274" r:id="rId3"/>
    <p:sldId id="257" r:id="rId4"/>
    <p:sldId id="271" r:id="rId5"/>
    <p:sldId id="268" r:id="rId6"/>
    <p:sldId id="260" r:id="rId7"/>
    <p:sldId id="265" r:id="rId8"/>
    <p:sldId id="266" r:id="rId9"/>
    <p:sldId id="263" r:id="rId10"/>
    <p:sldId id="261" r:id="rId11"/>
    <p:sldId id="273" r:id="rId12"/>
    <p:sldId id="262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110" d="100"/>
          <a:sy n="110" d="100"/>
        </p:scale>
        <p:origin x="-15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8600CC-771E-4C62-A7A5-1D59509B1902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E7920B-106A-402B-BF7E-0242F29AFE0D}">
      <dgm:prSet phldrT="[Text]" custT="1"/>
      <dgm:spPr/>
      <dgm:t>
        <a:bodyPr/>
        <a:lstStyle/>
        <a:p>
          <a:r>
            <a:rPr lang="en-US" dirty="0" smtClean="0"/>
            <a:t>Fall 2014</a:t>
          </a:r>
          <a:endParaRPr lang="en-US" dirty="0"/>
        </a:p>
      </dgm:t>
    </dgm:pt>
    <dgm:pt modelId="{199CF611-A197-4DCE-AAC9-7D23C82DF093}" type="parTrans" cxnId="{0C77DC1D-D7DA-4A3E-9C17-A024CFC3824B}">
      <dgm:prSet/>
      <dgm:spPr/>
      <dgm:t>
        <a:bodyPr/>
        <a:lstStyle/>
        <a:p>
          <a:endParaRPr lang="en-US"/>
        </a:p>
      </dgm:t>
    </dgm:pt>
    <dgm:pt modelId="{F16CD888-65B8-4C5E-B89A-0F96A4A05467}" type="sibTrans" cxnId="{0C77DC1D-D7DA-4A3E-9C17-A024CFC3824B}">
      <dgm:prSet/>
      <dgm:spPr/>
      <dgm:t>
        <a:bodyPr/>
        <a:lstStyle/>
        <a:p>
          <a:endParaRPr lang="en-US"/>
        </a:p>
      </dgm:t>
    </dgm:pt>
    <dgm:pt modelId="{2786785F-25DC-4E8D-AAB2-DBD1B644E28E}">
      <dgm:prSet phldrT="[Text]" custT="1"/>
      <dgm:spPr/>
      <dgm:t>
        <a:bodyPr/>
        <a:lstStyle/>
        <a:p>
          <a:r>
            <a:rPr lang="en-US" sz="1800" dirty="0" smtClean="0"/>
            <a:t>Pilot: 121</a:t>
          </a:r>
          <a:endParaRPr lang="en-US" sz="1800" dirty="0"/>
        </a:p>
      </dgm:t>
    </dgm:pt>
    <dgm:pt modelId="{6B40377A-A4C4-49DD-A08E-2CE289705007}" type="parTrans" cxnId="{C16151F5-D789-4B63-A475-B41F7B4D7D01}">
      <dgm:prSet/>
      <dgm:spPr/>
      <dgm:t>
        <a:bodyPr/>
        <a:lstStyle/>
        <a:p>
          <a:endParaRPr lang="en-US"/>
        </a:p>
      </dgm:t>
    </dgm:pt>
    <dgm:pt modelId="{A1990874-D93E-4095-8D25-D1B8E41B6FDF}" type="sibTrans" cxnId="{C16151F5-D789-4B63-A475-B41F7B4D7D01}">
      <dgm:prSet/>
      <dgm:spPr/>
      <dgm:t>
        <a:bodyPr/>
        <a:lstStyle/>
        <a:p>
          <a:endParaRPr lang="en-US"/>
        </a:p>
      </dgm:t>
    </dgm:pt>
    <dgm:pt modelId="{D747EF07-63EA-4B4F-8463-FC659628C015}">
      <dgm:prSet phldrT="[Text]" custT="1"/>
      <dgm:spPr/>
      <dgm:t>
        <a:bodyPr/>
        <a:lstStyle/>
        <a:p>
          <a:r>
            <a:rPr lang="en-US" sz="1800" dirty="0" smtClean="0"/>
            <a:t>College Level Math: 85</a:t>
          </a:r>
          <a:endParaRPr lang="en-US" sz="1800" dirty="0"/>
        </a:p>
      </dgm:t>
    </dgm:pt>
    <dgm:pt modelId="{49226AAB-2121-432E-AAF3-6333641A1FEC}" type="parTrans" cxnId="{6FE8604E-C8DA-4B64-A65A-66F365038984}">
      <dgm:prSet/>
      <dgm:spPr/>
      <dgm:t>
        <a:bodyPr/>
        <a:lstStyle/>
        <a:p>
          <a:endParaRPr lang="en-US"/>
        </a:p>
      </dgm:t>
    </dgm:pt>
    <dgm:pt modelId="{D47D4C1C-EE2A-4668-ADE0-5ED59EA6A5D0}" type="sibTrans" cxnId="{6FE8604E-C8DA-4B64-A65A-66F365038984}">
      <dgm:prSet/>
      <dgm:spPr/>
      <dgm:t>
        <a:bodyPr/>
        <a:lstStyle/>
        <a:p>
          <a:endParaRPr lang="en-US"/>
        </a:p>
      </dgm:t>
    </dgm:pt>
    <dgm:pt modelId="{73E14FD8-B632-4698-874D-D9EB39ABB550}">
      <dgm:prSet phldrT="[Text]"/>
      <dgm:spPr/>
      <dgm:t>
        <a:bodyPr/>
        <a:lstStyle/>
        <a:p>
          <a:r>
            <a:rPr lang="en-US" dirty="0" smtClean="0"/>
            <a:t>Fall 2015</a:t>
          </a:r>
          <a:endParaRPr lang="en-US" dirty="0"/>
        </a:p>
      </dgm:t>
    </dgm:pt>
    <dgm:pt modelId="{0DDA086E-C48F-40C0-8094-4D435BD14259}" type="parTrans" cxnId="{4DB2FFCC-2845-432E-A25D-12C408205128}">
      <dgm:prSet/>
      <dgm:spPr/>
      <dgm:t>
        <a:bodyPr/>
        <a:lstStyle/>
        <a:p>
          <a:endParaRPr lang="en-US"/>
        </a:p>
      </dgm:t>
    </dgm:pt>
    <dgm:pt modelId="{A562E176-A5B0-4460-A5E7-530FB1F0E563}" type="sibTrans" cxnId="{4DB2FFCC-2845-432E-A25D-12C408205128}">
      <dgm:prSet/>
      <dgm:spPr/>
      <dgm:t>
        <a:bodyPr/>
        <a:lstStyle/>
        <a:p>
          <a:endParaRPr lang="en-US"/>
        </a:p>
      </dgm:t>
    </dgm:pt>
    <dgm:pt modelId="{8497B9F2-F680-4D99-AF8C-12331A07745D}">
      <dgm:prSet phldrT="[Text]" custT="1"/>
      <dgm:spPr/>
      <dgm:t>
        <a:bodyPr/>
        <a:lstStyle/>
        <a:p>
          <a:r>
            <a:rPr lang="en-US" sz="1800" dirty="0" smtClean="0"/>
            <a:t>Pilot: 442</a:t>
          </a:r>
          <a:endParaRPr lang="en-US" sz="1800" dirty="0"/>
        </a:p>
      </dgm:t>
    </dgm:pt>
    <dgm:pt modelId="{76931BEF-FA2A-4A67-9A5A-35923CE3BB7E}" type="parTrans" cxnId="{BE921ACD-B81D-405B-8B64-929118E0BE9F}">
      <dgm:prSet/>
      <dgm:spPr/>
      <dgm:t>
        <a:bodyPr/>
        <a:lstStyle/>
        <a:p>
          <a:endParaRPr lang="en-US"/>
        </a:p>
      </dgm:t>
    </dgm:pt>
    <dgm:pt modelId="{FDF5E93E-A3C7-4D72-A297-E7574BEC6F2A}" type="sibTrans" cxnId="{BE921ACD-B81D-405B-8B64-929118E0BE9F}">
      <dgm:prSet/>
      <dgm:spPr/>
      <dgm:t>
        <a:bodyPr/>
        <a:lstStyle/>
        <a:p>
          <a:endParaRPr lang="en-US"/>
        </a:p>
      </dgm:t>
    </dgm:pt>
    <dgm:pt modelId="{EDD54233-5136-4DE6-B130-1AA0E987DF9F}">
      <dgm:prSet phldrT="[Text]" custT="1"/>
      <dgm:spPr/>
      <dgm:t>
        <a:bodyPr/>
        <a:lstStyle/>
        <a:p>
          <a:r>
            <a:rPr lang="en-US" sz="1800" smtClean="0"/>
            <a:t>Criteria: A GPA 2.7 or above, B GPA 2.4 -2.69  </a:t>
          </a:r>
          <a:endParaRPr lang="en-US" sz="1800" dirty="0"/>
        </a:p>
      </dgm:t>
    </dgm:pt>
    <dgm:pt modelId="{3E2EAB94-29B6-4AF1-98E6-EB0BA54CF8FC}" type="parTrans" cxnId="{741A02A6-7754-4FCC-B611-B602BD1099BF}">
      <dgm:prSet/>
      <dgm:spPr/>
      <dgm:t>
        <a:bodyPr/>
        <a:lstStyle/>
        <a:p>
          <a:endParaRPr lang="en-US"/>
        </a:p>
      </dgm:t>
    </dgm:pt>
    <dgm:pt modelId="{7ED5BCA5-E72A-4666-B33D-A45A21BB08B1}" type="sibTrans" cxnId="{741A02A6-7754-4FCC-B611-B602BD1099BF}">
      <dgm:prSet/>
      <dgm:spPr/>
      <dgm:t>
        <a:bodyPr/>
        <a:lstStyle/>
        <a:p>
          <a:endParaRPr lang="en-US"/>
        </a:p>
      </dgm:t>
    </dgm:pt>
    <dgm:pt modelId="{CCEE91FC-93BC-4988-8DE6-E32E6F5FAB51}">
      <dgm:prSet phldrT="[Text]" custT="1"/>
      <dgm:spPr/>
      <dgm:t>
        <a:bodyPr/>
        <a:lstStyle/>
        <a:p>
          <a:r>
            <a:rPr lang="en-US" sz="1800" dirty="0" smtClean="0"/>
            <a:t>College Level Math: 181</a:t>
          </a:r>
          <a:endParaRPr lang="en-US" sz="1800" dirty="0"/>
        </a:p>
      </dgm:t>
    </dgm:pt>
    <dgm:pt modelId="{03744760-E624-41C5-A6CD-1E516A09C38B}" type="parTrans" cxnId="{244F21D6-69E2-4353-A1AB-FF6CC2ED0E60}">
      <dgm:prSet/>
      <dgm:spPr/>
      <dgm:t>
        <a:bodyPr/>
        <a:lstStyle/>
        <a:p>
          <a:endParaRPr lang="en-US"/>
        </a:p>
      </dgm:t>
    </dgm:pt>
    <dgm:pt modelId="{884AE6C3-67EA-4AE0-B818-5C40FFE445AD}" type="sibTrans" cxnId="{244F21D6-69E2-4353-A1AB-FF6CC2ED0E60}">
      <dgm:prSet/>
      <dgm:spPr/>
      <dgm:t>
        <a:bodyPr/>
        <a:lstStyle/>
        <a:p>
          <a:endParaRPr lang="en-US"/>
        </a:p>
      </dgm:t>
    </dgm:pt>
    <dgm:pt modelId="{5C083EEB-757B-4FCD-99C1-002841A70DC5}">
      <dgm:prSet phldrT="[Text]" custT="1"/>
      <dgm:spPr/>
      <dgm:t>
        <a:bodyPr/>
        <a:lstStyle/>
        <a:p>
          <a:r>
            <a:rPr lang="en-US" sz="1800" dirty="0" smtClean="0"/>
            <a:t>Criteria: GPA 2.7 or above</a:t>
          </a:r>
          <a:endParaRPr lang="en-US" sz="1800" dirty="0"/>
        </a:p>
      </dgm:t>
    </dgm:pt>
    <dgm:pt modelId="{0718ACD7-3A99-4118-B015-CEF8F4DB08F1}" type="parTrans" cxnId="{F508E5BB-ECCF-4AF5-B220-ACE1FCD39688}">
      <dgm:prSet/>
      <dgm:spPr/>
      <dgm:t>
        <a:bodyPr/>
        <a:lstStyle/>
        <a:p>
          <a:endParaRPr lang="en-US"/>
        </a:p>
      </dgm:t>
    </dgm:pt>
    <dgm:pt modelId="{FA8901E1-641A-4F9A-8E28-254F916C4D1F}" type="sibTrans" cxnId="{F508E5BB-ECCF-4AF5-B220-ACE1FCD39688}">
      <dgm:prSet/>
      <dgm:spPr/>
      <dgm:t>
        <a:bodyPr/>
        <a:lstStyle/>
        <a:p>
          <a:endParaRPr lang="en-US"/>
        </a:p>
      </dgm:t>
    </dgm:pt>
    <dgm:pt modelId="{8706E766-DC39-4268-A866-AE0E326C783E}">
      <dgm:prSet phldrT="[Text]"/>
      <dgm:spPr/>
      <dgm:t>
        <a:bodyPr/>
        <a:lstStyle/>
        <a:p>
          <a:r>
            <a:rPr lang="en-US" dirty="0" smtClean="0"/>
            <a:t>Fall 2016</a:t>
          </a:r>
          <a:endParaRPr lang="en-US" dirty="0"/>
        </a:p>
      </dgm:t>
    </dgm:pt>
    <dgm:pt modelId="{568889C5-E89A-401F-AF44-698BA217F211}" type="sibTrans" cxnId="{6B1D6863-F49B-46A5-8CDE-0550FDE85EBF}">
      <dgm:prSet/>
      <dgm:spPr/>
      <dgm:t>
        <a:bodyPr/>
        <a:lstStyle/>
        <a:p>
          <a:endParaRPr lang="en-US"/>
        </a:p>
      </dgm:t>
    </dgm:pt>
    <dgm:pt modelId="{1D79E5FE-C301-4B50-A3ED-CF3E7A92FFFB}" type="parTrans" cxnId="{6B1D6863-F49B-46A5-8CDE-0550FDE85EBF}">
      <dgm:prSet/>
      <dgm:spPr/>
      <dgm:t>
        <a:bodyPr/>
        <a:lstStyle/>
        <a:p>
          <a:endParaRPr lang="en-US"/>
        </a:p>
      </dgm:t>
    </dgm:pt>
    <dgm:pt modelId="{F3B3479C-11A4-4750-B737-16BA87A759CA}">
      <dgm:prSet phldrT="[Text]" custT="1"/>
      <dgm:spPr/>
      <dgm:t>
        <a:bodyPr/>
        <a:lstStyle/>
        <a:p>
          <a:r>
            <a:rPr lang="en-US" sz="1800" dirty="0" smtClean="0"/>
            <a:t>Criteria: GPA 2.7 or above</a:t>
          </a:r>
          <a:endParaRPr lang="en-US" sz="1800" dirty="0"/>
        </a:p>
      </dgm:t>
    </dgm:pt>
    <dgm:pt modelId="{598A3842-DF89-46DC-8AC2-B38688F54501}" type="parTrans" cxnId="{BC038B4A-EB15-4677-A117-C2BC152D867C}">
      <dgm:prSet/>
      <dgm:spPr/>
      <dgm:t>
        <a:bodyPr/>
        <a:lstStyle/>
        <a:p>
          <a:endParaRPr lang="en-US"/>
        </a:p>
      </dgm:t>
    </dgm:pt>
    <dgm:pt modelId="{A485A1EE-B8E0-463E-B1FD-81FA21D40B44}" type="sibTrans" cxnId="{BC038B4A-EB15-4677-A117-C2BC152D867C}">
      <dgm:prSet/>
      <dgm:spPr/>
      <dgm:t>
        <a:bodyPr/>
        <a:lstStyle/>
        <a:p>
          <a:endParaRPr lang="en-US"/>
        </a:p>
      </dgm:t>
    </dgm:pt>
    <dgm:pt modelId="{C3F25D3C-99B4-41C4-A006-5CE940E3FFF1}">
      <dgm:prSet phldrT="[Text]" custT="1"/>
      <dgm:spPr/>
      <dgm:t>
        <a:bodyPr/>
        <a:lstStyle/>
        <a:p>
          <a:r>
            <a:rPr lang="en-US" sz="1800" dirty="0" smtClean="0"/>
            <a:t>Projecting 884 eligible for pilot</a:t>
          </a:r>
          <a:endParaRPr lang="en-US" sz="1800" dirty="0"/>
        </a:p>
      </dgm:t>
    </dgm:pt>
    <dgm:pt modelId="{F183BE11-087E-48A7-B1FE-19504D34C8D9}" type="parTrans" cxnId="{CD6CF006-8976-43EC-B7E7-17D5C5605E3D}">
      <dgm:prSet/>
      <dgm:spPr/>
      <dgm:t>
        <a:bodyPr/>
        <a:lstStyle/>
        <a:p>
          <a:endParaRPr lang="en-US"/>
        </a:p>
      </dgm:t>
    </dgm:pt>
    <dgm:pt modelId="{2A4C2D41-C701-4E28-A26D-175C18C00144}" type="sibTrans" cxnId="{CD6CF006-8976-43EC-B7E7-17D5C5605E3D}">
      <dgm:prSet/>
      <dgm:spPr/>
      <dgm:t>
        <a:bodyPr/>
        <a:lstStyle/>
        <a:p>
          <a:endParaRPr lang="en-US"/>
        </a:p>
      </dgm:t>
    </dgm:pt>
    <dgm:pt modelId="{6E0A819A-6B60-450A-9F47-8167622AAA0A}" type="pres">
      <dgm:prSet presAssocID="{6D8600CC-771E-4C62-A7A5-1D59509B19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57D59F-23A6-494C-B071-72DA5D21D049}" type="pres">
      <dgm:prSet presAssocID="{6D8600CC-771E-4C62-A7A5-1D59509B1902}" presName="dummy" presStyleCnt="0"/>
      <dgm:spPr/>
    </dgm:pt>
    <dgm:pt modelId="{6A69C442-DED5-431A-B459-ED057CDABFB0}" type="pres">
      <dgm:prSet presAssocID="{6D8600CC-771E-4C62-A7A5-1D59509B1902}" presName="linH" presStyleCnt="0"/>
      <dgm:spPr/>
    </dgm:pt>
    <dgm:pt modelId="{FF324A41-640D-489E-9058-3BB3E778A241}" type="pres">
      <dgm:prSet presAssocID="{6D8600CC-771E-4C62-A7A5-1D59509B1902}" presName="padding1" presStyleCnt="0"/>
      <dgm:spPr/>
    </dgm:pt>
    <dgm:pt modelId="{C6D26B14-B3FC-4776-8EAB-7B54D1254CFB}" type="pres">
      <dgm:prSet presAssocID="{4DE7920B-106A-402B-BF7E-0242F29AFE0D}" presName="linV" presStyleCnt="0"/>
      <dgm:spPr/>
    </dgm:pt>
    <dgm:pt modelId="{092968A7-614E-47FB-972E-9A3AAADC02A7}" type="pres">
      <dgm:prSet presAssocID="{4DE7920B-106A-402B-BF7E-0242F29AFE0D}" presName="spVertical1" presStyleCnt="0"/>
      <dgm:spPr/>
    </dgm:pt>
    <dgm:pt modelId="{320B04B5-C9EE-4C2A-8B2B-E40304E33F9C}" type="pres">
      <dgm:prSet presAssocID="{4DE7920B-106A-402B-BF7E-0242F29AFE0D}" presName="parTx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965D8-C848-4801-BF00-70FA2A5A38D9}" type="pres">
      <dgm:prSet presAssocID="{4DE7920B-106A-402B-BF7E-0242F29AFE0D}" presName="spVertical2" presStyleCnt="0"/>
      <dgm:spPr/>
    </dgm:pt>
    <dgm:pt modelId="{194C9EE2-30F3-4F3E-A5E5-14E254706005}" type="pres">
      <dgm:prSet presAssocID="{4DE7920B-106A-402B-BF7E-0242F29AFE0D}" presName="spVertical3" presStyleCnt="0"/>
      <dgm:spPr/>
    </dgm:pt>
    <dgm:pt modelId="{265107B0-D829-4763-B289-EFA55AB38F37}" type="pres">
      <dgm:prSet presAssocID="{4DE7920B-106A-402B-BF7E-0242F29AFE0D}" presName="desTx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0A455E-F2ED-4CF1-932D-5DC2C56DA697}" type="pres">
      <dgm:prSet presAssocID="{F16CD888-65B8-4C5E-B89A-0F96A4A05467}" presName="space" presStyleCnt="0"/>
      <dgm:spPr/>
    </dgm:pt>
    <dgm:pt modelId="{60A37E19-7E5C-4030-B00B-5DC2A8E96506}" type="pres">
      <dgm:prSet presAssocID="{73E14FD8-B632-4698-874D-D9EB39ABB550}" presName="linV" presStyleCnt="0"/>
      <dgm:spPr/>
    </dgm:pt>
    <dgm:pt modelId="{89E3C3E0-5524-4069-B214-7F6E7B3196EB}" type="pres">
      <dgm:prSet presAssocID="{73E14FD8-B632-4698-874D-D9EB39ABB550}" presName="spVertical1" presStyleCnt="0"/>
      <dgm:spPr/>
    </dgm:pt>
    <dgm:pt modelId="{D8A3B67F-B283-4BAC-9B00-F7536C5E7F68}" type="pres">
      <dgm:prSet presAssocID="{73E14FD8-B632-4698-874D-D9EB39ABB550}" presName="parTx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8962E-50BF-4B1F-8DD8-B9E4C799884B}" type="pres">
      <dgm:prSet presAssocID="{73E14FD8-B632-4698-874D-D9EB39ABB550}" presName="spVertical2" presStyleCnt="0"/>
      <dgm:spPr/>
    </dgm:pt>
    <dgm:pt modelId="{05AA40BF-4DAC-4B7F-8784-0FAF8648ED9B}" type="pres">
      <dgm:prSet presAssocID="{73E14FD8-B632-4698-874D-D9EB39ABB550}" presName="spVertical3" presStyleCnt="0"/>
      <dgm:spPr/>
    </dgm:pt>
    <dgm:pt modelId="{FF5D61B0-35A5-49AA-92B2-1B96188ED736}" type="pres">
      <dgm:prSet presAssocID="{73E14FD8-B632-4698-874D-D9EB39ABB550}" presName="desTx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B3B59-D40F-4878-8F41-3EE2B62D7D00}" type="pres">
      <dgm:prSet presAssocID="{A562E176-A5B0-4460-A5E7-530FB1F0E563}" presName="space" presStyleCnt="0"/>
      <dgm:spPr/>
    </dgm:pt>
    <dgm:pt modelId="{3944FF61-BE7F-4F72-A034-FA93F54B84E7}" type="pres">
      <dgm:prSet presAssocID="{8706E766-DC39-4268-A866-AE0E326C783E}" presName="linV" presStyleCnt="0"/>
      <dgm:spPr/>
    </dgm:pt>
    <dgm:pt modelId="{83CDDFAA-7F2B-460F-974E-02FC384F8EA7}" type="pres">
      <dgm:prSet presAssocID="{8706E766-DC39-4268-A866-AE0E326C783E}" presName="spVertical1" presStyleCnt="0"/>
      <dgm:spPr/>
    </dgm:pt>
    <dgm:pt modelId="{63FC0208-6031-4F86-A55B-AF6001248E50}" type="pres">
      <dgm:prSet presAssocID="{8706E766-DC39-4268-A866-AE0E326C783E}" presName="parTx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A88E76-9849-43D3-86F8-D571EDEE3FA9}" type="pres">
      <dgm:prSet presAssocID="{8706E766-DC39-4268-A866-AE0E326C783E}" presName="spVertical2" presStyleCnt="0"/>
      <dgm:spPr/>
    </dgm:pt>
    <dgm:pt modelId="{F744C946-3EB4-4AC8-8C8F-4000BF641E69}" type="pres">
      <dgm:prSet presAssocID="{8706E766-DC39-4268-A866-AE0E326C783E}" presName="spVertical3" presStyleCnt="0"/>
      <dgm:spPr/>
    </dgm:pt>
    <dgm:pt modelId="{1CC88FBC-2CBF-422A-880E-2649FC646025}" type="pres">
      <dgm:prSet presAssocID="{8706E766-DC39-4268-A866-AE0E326C783E}" presName="desTx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CB53EF-8E4E-42FB-8458-C10C9B30A964}" type="pres">
      <dgm:prSet presAssocID="{6D8600CC-771E-4C62-A7A5-1D59509B1902}" presName="padding2" presStyleCnt="0"/>
      <dgm:spPr/>
    </dgm:pt>
    <dgm:pt modelId="{761D9B88-5F20-4DBC-94F0-B143D76F6916}" type="pres">
      <dgm:prSet presAssocID="{6D8600CC-771E-4C62-A7A5-1D59509B1902}" presName="negArrow" presStyleCnt="0"/>
      <dgm:spPr/>
    </dgm:pt>
    <dgm:pt modelId="{99387AB4-8F02-4AAE-8659-6EB9EA6BCBDA}" type="pres">
      <dgm:prSet presAssocID="{6D8600CC-771E-4C62-A7A5-1D59509B1902}" presName="backgroundArrow" presStyleLbl="node1" presStyleIdx="0" presStyleCnt="1"/>
      <dgm:spPr/>
    </dgm:pt>
  </dgm:ptLst>
  <dgm:cxnLst>
    <dgm:cxn modelId="{6B1D6863-F49B-46A5-8CDE-0550FDE85EBF}" srcId="{6D8600CC-771E-4C62-A7A5-1D59509B1902}" destId="{8706E766-DC39-4268-A866-AE0E326C783E}" srcOrd="2" destOrd="0" parTransId="{1D79E5FE-C301-4B50-A3ED-CF3E7A92FFFB}" sibTransId="{568889C5-E89A-401F-AF44-698BA217F211}"/>
    <dgm:cxn modelId="{8A181C01-CAB1-4E51-8C96-00F531456F02}" type="presOf" srcId="{D747EF07-63EA-4B4F-8463-FC659628C015}" destId="{265107B0-D829-4763-B289-EFA55AB38F37}" srcOrd="0" destOrd="1" presId="urn:microsoft.com/office/officeart/2005/8/layout/hProcess3"/>
    <dgm:cxn modelId="{A8784309-AF61-4803-9F30-1ADFF0A8F31C}" type="presOf" srcId="{CCEE91FC-93BC-4988-8DE6-E32E6F5FAB51}" destId="{FF5D61B0-35A5-49AA-92B2-1B96188ED736}" srcOrd="0" destOrd="1" presId="urn:microsoft.com/office/officeart/2005/8/layout/hProcess3"/>
    <dgm:cxn modelId="{40DCB8F9-44C2-4580-AB2A-73833E63151D}" type="presOf" srcId="{2786785F-25DC-4E8D-AAB2-DBD1B644E28E}" destId="{265107B0-D829-4763-B289-EFA55AB38F37}" srcOrd="0" destOrd="0" presId="urn:microsoft.com/office/officeart/2005/8/layout/hProcess3"/>
    <dgm:cxn modelId="{022B4207-6B8D-4295-A6E4-7D6F82843460}" type="presOf" srcId="{6D8600CC-771E-4C62-A7A5-1D59509B1902}" destId="{6E0A819A-6B60-450A-9F47-8167622AAA0A}" srcOrd="0" destOrd="0" presId="urn:microsoft.com/office/officeart/2005/8/layout/hProcess3"/>
    <dgm:cxn modelId="{BC038B4A-EB15-4677-A117-C2BC152D867C}" srcId="{8706E766-DC39-4268-A866-AE0E326C783E}" destId="{F3B3479C-11A4-4750-B737-16BA87A759CA}" srcOrd="1" destOrd="0" parTransId="{598A3842-DF89-46DC-8AC2-B38688F54501}" sibTransId="{A485A1EE-B8E0-463E-B1FD-81FA21D40B44}"/>
    <dgm:cxn modelId="{CD6CF006-8976-43EC-B7E7-17D5C5605E3D}" srcId="{8706E766-DC39-4268-A866-AE0E326C783E}" destId="{C3F25D3C-99B4-41C4-A006-5CE940E3FFF1}" srcOrd="0" destOrd="0" parTransId="{F183BE11-087E-48A7-B1FE-19504D34C8D9}" sibTransId="{2A4C2D41-C701-4E28-A26D-175C18C00144}"/>
    <dgm:cxn modelId="{4DB2FFCC-2845-432E-A25D-12C408205128}" srcId="{6D8600CC-771E-4C62-A7A5-1D59509B1902}" destId="{73E14FD8-B632-4698-874D-D9EB39ABB550}" srcOrd="1" destOrd="0" parTransId="{0DDA086E-C48F-40C0-8094-4D435BD14259}" sibTransId="{A562E176-A5B0-4460-A5E7-530FB1F0E563}"/>
    <dgm:cxn modelId="{E67B6093-A42D-4CAE-A986-250B48BE4188}" type="presOf" srcId="{8497B9F2-F680-4D99-AF8C-12331A07745D}" destId="{FF5D61B0-35A5-49AA-92B2-1B96188ED736}" srcOrd="0" destOrd="0" presId="urn:microsoft.com/office/officeart/2005/8/layout/hProcess3"/>
    <dgm:cxn modelId="{F508E5BB-ECCF-4AF5-B220-ACE1FCD39688}" srcId="{73E14FD8-B632-4698-874D-D9EB39ABB550}" destId="{5C083EEB-757B-4FCD-99C1-002841A70DC5}" srcOrd="2" destOrd="0" parTransId="{0718ACD7-3A99-4118-B015-CEF8F4DB08F1}" sibTransId="{FA8901E1-641A-4F9A-8E28-254F916C4D1F}"/>
    <dgm:cxn modelId="{741A02A6-7754-4FCC-B611-B602BD1099BF}" srcId="{4DE7920B-106A-402B-BF7E-0242F29AFE0D}" destId="{EDD54233-5136-4DE6-B130-1AA0E987DF9F}" srcOrd="2" destOrd="0" parTransId="{3E2EAB94-29B6-4AF1-98E6-EB0BA54CF8FC}" sibTransId="{7ED5BCA5-E72A-4666-B33D-A45A21BB08B1}"/>
    <dgm:cxn modelId="{6FE8604E-C8DA-4B64-A65A-66F365038984}" srcId="{4DE7920B-106A-402B-BF7E-0242F29AFE0D}" destId="{D747EF07-63EA-4B4F-8463-FC659628C015}" srcOrd="1" destOrd="0" parTransId="{49226AAB-2121-432E-AAF3-6333641A1FEC}" sibTransId="{D47D4C1C-EE2A-4668-ADE0-5ED59EA6A5D0}"/>
    <dgm:cxn modelId="{4691C80E-9986-42E7-812E-53A50A6A64B5}" type="presOf" srcId="{8706E766-DC39-4268-A866-AE0E326C783E}" destId="{63FC0208-6031-4F86-A55B-AF6001248E50}" srcOrd="0" destOrd="0" presId="urn:microsoft.com/office/officeart/2005/8/layout/hProcess3"/>
    <dgm:cxn modelId="{E0E19991-4CA4-4918-A30F-F89AA25731B8}" type="presOf" srcId="{F3B3479C-11A4-4750-B737-16BA87A759CA}" destId="{1CC88FBC-2CBF-422A-880E-2649FC646025}" srcOrd="0" destOrd="1" presId="urn:microsoft.com/office/officeart/2005/8/layout/hProcess3"/>
    <dgm:cxn modelId="{4F67D937-0C17-4A50-94F3-144DCECEDBFD}" type="presOf" srcId="{4DE7920B-106A-402B-BF7E-0242F29AFE0D}" destId="{320B04B5-C9EE-4C2A-8B2B-E40304E33F9C}" srcOrd="0" destOrd="0" presId="urn:microsoft.com/office/officeart/2005/8/layout/hProcess3"/>
    <dgm:cxn modelId="{C16151F5-D789-4B63-A475-B41F7B4D7D01}" srcId="{4DE7920B-106A-402B-BF7E-0242F29AFE0D}" destId="{2786785F-25DC-4E8D-AAB2-DBD1B644E28E}" srcOrd="0" destOrd="0" parTransId="{6B40377A-A4C4-49DD-A08E-2CE289705007}" sibTransId="{A1990874-D93E-4095-8D25-D1B8E41B6FDF}"/>
    <dgm:cxn modelId="{635F02FD-3B8E-4831-9D7D-9CD6B0AEE532}" type="presOf" srcId="{73E14FD8-B632-4698-874D-D9EB39ABB550}" destId="{D8A3B67F-B283-4BAC-9B00-F7536C5E7F68}" srcOrd="0" destOrd="0" presId="urn:microsoft.com/office/officeart/2005/8/layout/hProcess3"/>
    <dgm:cxn modelId="{1A91C76C-43D1-4CC2-A675-A48E5F3C213E}" type="presOf" srcId="{EDD54233-5136-4DE6-B130-1AA0E987DF9F}" destId="{265107B0-D829-4763-B289-EFA55AB38F37}" srcOrd="0" destOrd="2" presId="urn:microsoft.com/office/officeart/2005/8/layout/hProcess3"/>
    <dgm:cxn modelId="{244F21D6-69E2-4353-A1AB-FF6CC2ED0E60}" srcId="{73E14FD8-B632-4698-874D-D9EB39ABB550}" destId="{CCEE91FC-93BC-4988-8DE6-E32E6F5FAB51}" srcOrd="1" destOrd="0" parTransId="{03744760-E624-41C5-A6CD-1E516A09C38B}" sibTransId="{884AE6C3-67EA-4AE0-B818-5C40FFE445AD}"/>
    <dgm:cxn modelId="{BE921ACD-B81D-405B-8B64-929118E0BE9F}" srcId="{73E14FD8-B632-4698-874D-D9EB39ABB550}" destId="{8497B9F2-F680-4D99-AF8C-12331A07745D}" srcOrd="0" destOrd="0" parTransId="{76931BEF-FA2A-4A67-9A5A-35923CE3BB7E}" sibTransId="{FDF5E93E-A3C7-4D72-A297-E7574BEC6F2A}"/>
    <dgm:cxn modelId="{1A35B9CA-F179-4910-81E9-4FEB37056E22}" type="presOf" srcId="{C3F25D3C-99B4-41C4-A006-5CE940E3FFF1}" destId="{1CC88FBC-2CBF-422A-880E-2649FC646025}" srcOrd="0" destOrd="0" presId="urn:microsoft.com/office/officeart/2005/8/layout/hProcess3"/>
    <dgm:cxn modelId="{CF272BF5-5CD9-49F3-8240-025ADEF30EA0}" type="presOf" srcId="{5C083EEB-757B-4FCD-99C1-002841A70DC5}" destId="{FF5D61B0-35A5-49AA-92B2-1B96188ED736}" srcOrd="0" destOrd="2" presId="urn:microsoft.com/office/officeart/2005/8/layout/hProcess3"/>
    <dgm:cxn modelId="{0C77DC1D-D7DA-4A3E-9C17-A024CFC3824B}" srcId="{6D8600CC-771E-4C62-A7A5-1D59509B1902}" destId="{4DE7920B-106A-402B-BF7E-0242F29AFE0D}" srcOrd="0" destOrd="0" parTransId="{199CF611-A197-4DCE-AAC9-7D23C82DF093}" sibTransId="{F16CD888-65B8-4C5E-B89A-0F96A4A05467}"/>
    <dgm:cxn modelId="{55C6B63D-9EDE-447D-9937-C3417001E970}" type="presParOf" srcId="{6E0A819A-6B60-450A-9F47-8167622AAA0A}" destId="{1557D59F-23A6-494C-B071-72DA5D21D049}" srcOrd="0" destOrd="0" presId="urn:microsoft.com/office/officeart/2005/8/layout/hProcess3"/>
    <dgm:cxn modelId="{01ED1E36-4C0B-4D75-B708-ECC75660656B}" type="presParOf" srcId="{6E0A819A-6B60-450A-9F47-8167622AAA0A}" destId="{6A69C442-DED5-431A-B459-ED057CDABFB0}" srcOrd="1" destOrd="0" presId="urn:microsoft.com/office/officeart/2005/8/layout/hProcess3"/>
    <dgm:cxn modelId="{40D784C4-E2C5-4306-84DF-07493771D6AF}" type="presParOf" srcId="{6A69C442-DED5-431A-B459-ED057CDABFB0}" destId="{FF324A41-640D-489E-9058-3BB3E778A241}" srcOrd="0" destOrd="0" presId="urn:microsoft.com/office/officeart/2005/8/layout/hProcess3"/>
    <dgm:cxn modelId="{CD252677-1931-42C9-BCBC-1A09CCFAB19F}" type="presParOf" srcId="{6A69C442-DED5-431A-B459-ED057CDABFB0}" destId="{C6D26B14-B3FC-4776-8EAB-7B54D1254CFB}" srcOrd="1" destOrd="0" presId="urn:microsoft.com/office/officeart/2005/8/layout/hProcess3"/>
    <dgm:cxn modelId="{E8608B96-2E75-49C5-8671-078487F309BD}" type="presParOf" srcId="{C6D26B14-B3FC-4776-8EAB-7B54D1254CFB}" destId="{092968A7-614E-47FB-972E-9A3AAADC02A7}" srcOrd="0" destOrd="0" presId="urn:microsoft.com/office/officeart/2005/8/layout/hProcess3"/>
    <dgm:cxn modelId="{AFC05400-80CC-4DA4-9562-A8ED9C89220B}" type="presParOf" srcId="{C6D26B14-B3FC-4776-8EAB-7B54D1254CFB}" destId="{320B04B5-C9EE-4C2A-8B2B-E40304E33F9C}" srcOrd="1" destOrd="0" presId="urn:microsoft.com/office/officeart/2005/8/layout/hProcess3"/>
    <dgm:cxn modelId="{EFDCC146-CBE7-4986-B0B5-4A8230AF9290}" type="presParOf" srcId="{C6D26B14-B3FC-4776-8EAB-7B54D1254CFB}" destId="{D27965D8-C848-4801-BF00-70FA2A5A38D9}" srcOrd="2" destOrd="0" presId="urn:microsoft.com/office/officeart/2005/8/layout/hProcess3"/>
    <dgm:cxn modelId="{FAF2CB64-3C81-420E-A26A-24D66643E1D8}" type="presParOf" srcId="{C6D26B14-B3FC-4776-8EAB-7B54D1254CFB}" destId="{194C9EE2-30F3-4F3E-A5E5-14E254706005}" srcOrd="3" destOrd="0" presId="urn:microsoft.com/office/officeart/2005/8/layout/hProcess3"/>
    <dgm:cxn modelId="{4A420D69-0F66-4886-88F4-D14F52D4828F}" type="presParOf" srcId="{C6D26B14-B3FC-4776-8EAB-7B54D1254CFB}" destId="{265107B0-D829-4763-B289-EFA55AB38F37}" srcOrd="4" destOrd="0" presId="urn:microsoft.com/office/officeart/2005/8/layout/hProcess3"/>
    <dgm:cxn modelId="{8A596AC1-CE50-4399-BF44-4613BA1A35A9}" type="presParOf" srcId="{6A69C442-DED5-431A-B459-ED057CDABFB0}" destId="{750A455E-F2ED-4CF1-932D-5DC2C56DA697}" srcOrd="2" destOrd="0" presId="urn:microsoft.com/office/officeart/2005/8/layout/hProcess3"/>
    <dgm:cxn modelId="{6933127C-8C22-4F8F-B3BA-27545F9F1E62}" type="presParOf" srcId="{6A69C442-DED5-431A-B459-ED057CDABFB0}" destId="{60A37E19-7E5C-4030-B00B-5DC2A8E96506}" srcOrd="3" destOrd="0" presId="urn:microsoft.com/office/officeart/2005/8/layout/hProcess3"/>
    <dgm:cxn modelId="{3C1E4DFE-4B4A-4E60-ABAF-C23A11344A79}" type="presParOf" srcId="{60A37E19-7E5C-4030-B00B-5DC2A8E96506}" destId="{89E3C3E0-5524-4069-B214-7F6E7B3196EB}" srcOrd="0" destOrd="0" presId="urn:microsoft.com/office/officeart/2005/8/layout/hProcess3"/>
    <dgm:cxn modelId="{FEE42081-6F0D-4B5E-9F70-11F6362C6611}" type="presParOf" srcId="{60A37E19-7E5C-4030-B00B-5DC2A8E96506}" destId="{D8A3B67F-B283-4BAC-9B00-F7536C5E7F68}" srcOrd="1" destOrd="0" presId="urn:microsoft.com/office/officeart/2005/8/layout/hProcess3"/>
    <dgm:cxn modelId="{D6F20823-FF62-4AB5-A45A-C87DF9FBAB49}" type="presParOf" srcId="{60A37E19-7E5C-4030-B00B-5DC2A8E96506}" destId="{5EE8962E-50BF-4B1F-8DD8-B9E4C799884B}" srcOrd="2" destOrd="0" presId="urn:microsoft.com/office/officeart/2005/8/layout/hProcess3"/>
    <dgm:cxn modelId="{707D9A07-5584-414B-B57C-AADB8D4808B7}" type="presParOf" srcId="{60A37E19-7E5C-4030-B00B-5DC2A8E96506}" destId="{05AA40BF-4DAC-4B7F-8784-0FAF8648ED9B}" srcOrd="3" destOrd="0" presId="urn:microsoft.com/office/officeart/2005/8/layout/hProcess3"/>
    <dgm:cxn modelId="{7A2F58BF-80FA-416F-B4EA-7C2E8C802B8B}" type="presParOf" srcId="{60A37E19-7E5C-4030-B00B-5DC2A8E96506}" destId="{FF5D61B0-35A5-49AA-92B2-1B96188ED736}" srcOrd="4" destOrd="0" presId="urn:microsoft.com/office/officeart/2005/8/layout/hProcess3"/>
    <dgm:cxn modelId="{80D636C6-33CC-42BE-B749-E546487A48E6}" type="presParOf" srcId="{6A69C442-DED5-431A-B459-ED057CDABFB0}" destId="{C2FB3B59-D40F-4878-8F41-3EE2B62D7D00}" srcOrd="4" destOrd="0" presId="urn:microsoft.com/office/officeart/2005/8/layout/hProcess3"/>
    <dgm:cxn modelId="{410F3F61-679D-4BDD-BA4F-DA34D9D0E5CA}" type="presParOf" srcId="{6A69C442-DED5-431A-B459-ED057CDABFB0}" destId="{3944FF61-BE7F-4F72-A034-FA93F54B84E7}" srcOrd="5" destOrd="0" presId="urn:microsoft.com/office/officeart/2005/8/layout/hProcess3"/>
    <dgm:cxn modelId="{644B4B09-A8A1-4862-A3FF-97F52900AECD}" type="presParOf" srcId="{3944FF61-BE7F-4F72-A034-FA93F54B84E7}" destId="{83CDDFAA-7F2B-460F-974E-02FC384F8EA7}" srcOrd="0" destOrd="0" presId="urn:microsoft.com/office/officeart/2005/8/layout/hProcess3"/>
    <dgm:cxn modelId="{2A270864-CF34-4277-AA2E-1AF18730EFCC}" type="presParOf" srcId="{3944FF61-BE7F-4F72-A034-FA93F54B84E7}" destId="{63FC0208-6031-4F86-A55B-AF6001248E50}" srcOrd="1" destOrd="0" presId="urn:microsoft.com/office/officeart/2005/8/layout/hProcess3"/>
    <dgm:cxn modelId="{3D74F975-57C9-4012-8B11-B7DBFB303C6B}" type="presParOf" srcId="{3944FF61-BE7F-4F72-A034-FA93F54B84E7}" destId="{29A88E76-9849-43D3-86F8-D571EDEE3FA9}" srcOrd="2" destOrd="0" presId="urn:microsoft.com/office/officeart/2005/8/layout/hProcess3"/>
    <dgm:cxn modelId="{711E7004-802F-4A10-8D35-2E4403B956A1}" type="presParOf" srcId="{3944FF61-BE7F-4F72-A034-FA93F54B84E7}" destId="{F744C946-3EB4-4AC8-8C8F-4000BF641E69}" srcOrd="3" destOrd="0" presId="urn:microsoft.com/office/officeart/2005/8/layout/hProcess3"/>
    <dgm:cxn modelId="{E1999A38-5914-429F-A55A-99AFB39F4EC7}" type="presParOf" srcId="{3944FF61-BE7F-4F72-A034-FA93F54B84E7}" destId="{1CC88FBC-2CBF-422A-880E-2649FC646025}" srcOrd="4" destOrd="0" presId="urn:microsoft.com/office/officeart/2005/8/layout/hProcess3"/>
    <dgm:cxn modelId="{AD6E5B5B-89D5-4BA8-8D76-03E95963C1B5}" type="presParOf" srcId="{6A69C442-DED5-431A-B459-ED057CDABFB0}" destId="{63CB53EF-8E4E-42FB-8458-C10C9B30A964}" srcOrd="6" destOrd="0" presId="urn:microsoft.com/office/officeart/2005/8/layout/hProcess3"/>
    <dgm:cxn modelId="{01E1F0C2-990A-47F0-A508-9F7F8E51521B}" type="presParOf" srcId="{6A69C442-DED5-431A-B459-ED057CDABFB0}" destId="{761D9B88-5F20-4DBC-94F0-B143D76F6916}" srcOrd="7" destOrd="0" presId="urn:microsoft.com/office/officeart/2005/8/layout/hProcess3"/>
    <dgm:cxn modelId="{63E913EA-027D-4639-8D11-68430FC938C5}" type="presParOf" srcId="{6A69C442-DED5-431A-B459-ED057CDABFB0}" destId="{99387AB4-8F02-4AAE-8659-6EB9EA6BCBDA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489EC5-10B3-4C97-8CF4-7DCD3F50A36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041716A-0BB3-43EE-ADBF-45EF7F010D7A}">
      <dgm:prSet phldrT="[Text]"/>
      <dgm:spPr/>
      <dgm:t>
        <a:bodyPr/>
        <a:lstStyle/>
        <a:p>
          <a:r>
            <a:rPr lang="en-US" dirty="0" smtClean="0"/>
            <a:t>Prep for College Math (12 Modules)</a:t>
          </a:r>
          <a:endParaRPr lang="en-US" dirty="0"/>
        </a:p>
      </dgm:t>
    </dgm:pt>
    <dgm:pt modelId="{19D3470E-D937-4A5A-90C9-DE420F939F95}" type="parTrans" cxnId="{CD419AA3-E733-4D9C-8F61-8825FC0AECAF}">
      <dgm:prSet/>
      <dgm:spPr/>
      <dgm:t>
        <a:bodyPr/>
        <a:lstStyle/>
        <a:p>
          <a:endParaRPr lang="en-US"/>
        </a:p>
      </dgm:t>
    </dgm:pt>
    <dgm:pt modelId="{7328C6F0-1E6C-4ADF-98A3-24F19AB7D045}" type="sibTrans" cxnId="{CD419AA3-E733-4D9C-8F61-8825FC0AECAF}">
      <dgm:prSet/>
      <dgm:spPr/>
      <dgm:t>
        <a:bodyPr/>
        <a:lstStyle/>
        <a:p>
          <a:endParaRPr lang="en-US"/>
        </a:p>
      </dgm:t>
    </dgm:pt>
    <dgm:pt modelId="{C68A8658-94DB-479A-835F-BE62574031A8}">
      <dgm:prSet phldrT="[Text]"/>
      <dgm:spPr/>
      <dgm:t>
        <a:bodyPr/>
        <a:lstStyle/>
        <a:p>
          <a:r>
            <a:rPr lang="en-US" dirty="0" smtClean="0"/>
            <a:t> MAT 080 Algebra 2</a:t>
          </a:r>
          <a:endParaRPr lang="en-US" dirty="0"/>
        </a:p>
      </dgm:t>
    </dgm:pt>
    <dgm:pt modelId="{65182A1F-7180-4DE6-9382-94AD437BEFFB}" type="parTrans" cxnId="{422FFD05-BD47-48AC-8679-642D968E80F8}">
      <dgm:prSet/>
      <dgm:spPr/>
      <dgm:t>
        <a:bodyPr/>
        <a:lstStyle/>
        <a:p>
          <a:endParaRPr lang="en-US"/>
        </a:p>
      </dgm:t>
    </dgm:pt>
    <dgm:pt modelId="{A9EF3EB8-60A8-48E7-95F7-A13BFABD85CC}" type="sibTrans" cxnId="{422FFD05-BD47-48AC-8679-642D968E80F8}">
      <dgm:prSet/>
      <dgm:spPr/>
      <dgm:t>
        <a:bodyPr/>
        <a:lstStyle/>
        <a:p>
          <a:endParaRPr lang="en-US"/>
        </a:p>
      </dgm:t>
    </dgm:pt>
    <dgm:pt modelId="{7FEF2594-E06B-4304-B237-A3D576438E87}">
      <dgm:prSet phldrT="[Text]"/>
      <dgm:spPr/>
      <dgm:t>
        <a:bodyPr/>
        <a:lstStyle/>
        <a:p>
          <a:r>
            <a:rPr lang="en-US" dirty="0" smtClean="0"/>
            <a:t>MAT 100 Intermediate Algebra</a:t>
          </a:r>
          <a:endParaRPr lang="en-US" dirty="0"/>
        </a:p>
      </dgm:t>
    </dgm:pt>
    <dgm:pt modelId="{E7940C08-DEA6-4BCF-BE87-DD94F18C17CD}" type="parTrans" cxnId="{6B709A6B-EB54-4BA0-8FB5-4CB4D1D5C106}">
      <dgm:prSet/>
      <dgm:spPr/>
      <dgm:t>
        <a:bodyPr/>
        <a:lstStyle/>
        <a:p>
          <a:endParaRPr lang="en-US"/>
        </a:p>
      </dgm:t>
    </dgm:pt>
    <dgm:pt modelId="{D7C8DE22-F55B-495A-9DC6-953D8ABD108C}" type="sibTrans" cxnId="{6B709A6B-EB54-4BA0-8FB5-4CB4D1D5C106}">
      <dgm:prSet/>
      <dgm:spPr/>
      <dgm:t>
        <a:bodyPr/>
        <a:lstStyle/>
        <a:p>
          <a:endParaRPr lang="en-US"/>
        </a:p>
      </dgm:t>
    </dgm:pt>
    <dgm:pt modelId="{52E2EF01-E5C8-46AD-867C-29211F199E29}">
      <dgm:prSet phldrT="[Text]"/>
      <dgm:spPr/>
      <dgm:t>
        <a:bodyPr/>
        <a:lstStyle/>
        <a:p>
          <a:r>
            <a:rPr lang="en-US" dirty="0" smtClean="0"/>
            <a:t>College Level Math </a:t>
          </a:r>
          <a:endParaRPr lang="en-US" dirty="0"/>
        </a:p>
      </dgm:t>
    </dgm:pt>
    <dgm:pt modelId="{9235B762-9979-4E82-B6D6-83A367ACC76E}" type="parTrans" cxnId="{54E56FD2-7477-455E-96C8-9234060B320B}">
      <dgm:prSet/>
      <dgm:spPr/>
      <dgm:t>
        <a:bodyPr/>
        <a:lstStyle/>
        <a:p>
          <a:endParaRPr lang="en-US"/>
        </a:p>
      </dgm:t>
    </dgm:pt>
    <dgm:pt modelId="{CEA91890-AC89-412A-A5C0-4ACFBD4C788A}" type="sibTrans" cxnId="{54E56FD2-7477-455E-96C8-9234060B320B}">
      <dgm:prSet/>
      <dgm:spPr/>
      <dgm:t>
        <a:bodyPr/>
        <a:lstStyle/>
        <a:p>
          <a:endParaRPr lang="en-US"/>
        </a:p>
      </dgm:t>
    </dgm:pt>
    <dgm:pt modelId="{B76A39B6-4D03-4CF4-A0AE-AADDE31E0D73}" type="pres">
      <dgm:prSet presAssocID="{97489EC5-10B3-4C97-8CF4-7DCD3F50A364}" presName="Name0" presStyleCnt="0">
        <dgm:presLayoutVars>
          <dgm:dir/>
          <dgm:animLvl val="lvl"/>
          <dgm:resizeHandles val="exact"/>
        </dgm:presLayoutVars>
      </dgm:prSet>
      <dgm:spPr/>
    </dgm:pt>
    <dgm:pt modelId="{63C81109-EA35-4D15-A319-6F1A9674FDBA}" type="pres">
      <dgm:prSet presAssocID="{4041716A-0BB3-43EE-ADBF-45EF7F010D7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D0F2C-7441-4E76-9BDC-B85E48802719}" type="pres">
      <dgm:prSet presAssocID="{7328C6F0-1E6C-4ADF-98A3-24F19AB7D045}" presName="parTxOnlySpace" presStyleCnt="0"/>
      <dgm:spPr/>
    </dgm:pt>
    <dgm:pt modelId="{DD3C0145-4FD6-4838-A31E-11FE7D3E6B05}" type="pres">
      <dgm:prSet presAssocID="{C68A8658-94DB-479A-835F-BE62574031A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1D2E0-7792-473B-862A-C031157B4CDD}" type="pres">
      <dgm:prSet presAssocID="{A9EF3EB8-60A8-48E7-95F7-A13BFABD85CC}" presName="parTxOnlySpace" presStyleCnt="0"/>
      <dgm:spPr/>
    </dgm:pt>
    <dgm:pt modelId="{86E5298D-E6F4-4EE8-AE4E-0E7EC940BD9D}" type="pres">
      <dgm:prSet presAssocID="{7FEF2594-E06B-4304-B237-A3D576438E87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956AE-53CA-4C82-B19B-AF262838BF87}" type="pres">
      <dgm:prSet presAssocID="{D7C8DE22-F55B-495A-9DC6-953D8ABD108C}" presName="parTxOnlySpace" presStyleCnt="0"/>
      <dgm:spPr/>
    </dgm:pt>
    <dgm:pt modelId="{55852099-874C-44FE-A68B-A88D0B3776FB}" type="pres">
      <dgm:prSet presAssocID="{52E2EF01-E5C8-46AD-867C-29211F199E2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790F0E-39AC-4CBB-8BBA-53CF4EE99FE9}" type="presOf" srcId="{97489EC5-10B3-4C97-8CF4-7DCD3F50A364}" destId="{B76A39B6-4D03-4CF4-A0AE-AADDE31E0D73}" srcOrd="0" destOrd="0" presId="urn:microsoft.com/office/officeart/2005/8/layout/chevron1"/>
    <dgm:cxn modelId="{422FFD05-BD47-48AC-8679-642D968E80F8}" srcId="{97489EC5-10B3-4C97-8CF4-7DCD3F50A364}" destId="{C68A8658-94DB-479A-835F-BE62574031A8}" srcOrd="1" destOrd="0" parTransId="{65182A1F-7180-4DE6-9382-94AD437BEFFB}" sibTransId="{A9EF3EB8-60A8-48E7-95F7-A13BFABD85CC}"/>
    <dgm:cxn modelId="{6B709A6B-EB54-4BA0-8FB5-4CB4D1D5C106}" srcId="{97489EC5-10B3-4C97-8CF4-7DCD3F50A364}" destId="{7FEF2594-E06B-4304-B237-A3D576438E87}" srcOrd="2" destOrd="0" parTransId="{E7940C08-DEA6-4BCF-BE87-DD94F18C17CD}" sibTransId="{D7C8DE22-F55B-495A-9DC6-953D8ABD108C}"/>
    <dgm:cxn modelId="{C12799D8-A7BA-4DF7-A885-410178E9F558}" type="presOf" srcId="{C68A8658-94DB-479A-835F-BE62574031A8}" destId="{DD3C0145-4FD6-4838-A31E-11FE7D3E6B05}" srcOrd="0" destOrd="0" presId="urn:microsoft.com/office/officeart/2005/8/layout/chevron1"/>
    <dgm:cxn modelId="{0130DFD3-5E8F-4F66-ACC6-6ABF9457D8A0}" type="presOf" srcId="{4041716A-0BB3-43EE-ADBF-45EF7F010D7A}" destId="{63C81109-EA35-4D15-A319-6F1A9674FDBA}" srcOrd="0" destOrd="0" presId="urn:microsoft.com/office/officeart/2005/8/layout/chevron1"/>
    <dgm:cxn modelId="{CD419AA3-E733-4D9C-8F61-8825FC0AECAF}" srcId="{97489EC5-10B3-4C97-8CF4-7DCD3F50A364}" destId="{4041716A-0BB3-43EE-ADBF-45EF7F010D7A}" srcOrd="0" destOrd="0" parTransId="{19D3470E-D937-4A5A-90C9-DE420F939F95}" sibTransId="{7328C6F0-1E6C-4ADF-98A3-24F19AB7D045}"/>
    <dgm:cxn modelId="{29921960-096C-4819-9D77-B6D4446D0B82}" type="presOf" srcId="{52E2EF01-E5C8-46AD-867C-29211F199E29}" destId="{55852099-874C-44FE-A68B-A88D0B3776FB}" srcOrd="0" destOrd="0" presId="urn:microsoft.com/office/officeart/2005/8/layout/chevron1"/>
    <dgm:cxn modelId="{54E56FD2-7477-455E-96C8-9234060B320B}" srcId="{97489EC5-10B3-4C97-8CF4-7DCD3F50A364}" destId="{52E2EF01-E5C8-46AD-867C-29211F199E29}" srcOrd="3" destOrd="0" parTransId="{9235B762-9979-4E82-B6D6-83A367ACC76E}" sibTransId="{CEA91890-AC89-412A-A5C0-4ACFBD4C788A}"/>
    <dgm:cxn modelId="{FEF33527-F91E-45B5-9F77-F8AA0CEB760A}" type="presOf" srcId="{7FEF2594-E06B-4304-B237-A3D576438E87}" destId="{86E5298D-E6F4-4EE8-AE4E-0E7EC940BD9D}" srcOrd="0" destOrd="0" presId="urn:microsoft.com/office/officeart/2005/8/layout/chevron1"/>
    <dgm:cxn modelId="{4C9598C4-5540-4442-BCA1-71D046043CAD}" type="presParOf" srcId="{B76A39B6-4D03-4CF4-A0AE-AADDE31E0D73}" destId="{63C81109-EA35-4D15-A319-6F1A9674FDBA}" srcOrd="0" destOrd="0" presId="urn:microsoft.com/office/officeart/2005/8/layout/chevron1"/>
    <dgm:cxn modelId="{F5926283-7C91-46FE-9835-1F3DC5E74329}" type="presParOf" srcId="{B76A39B6-4D03-4CF4-A0AE-AADDE31E0D73}" destId="{DDFD0F2C-7441-4E76-9BDC-B85E48802719}" srcOrd="1" destOrd="0" presId="urn:microsoft.com/office/officeart/2005/8/layout/chevron1"/>
    <dgm:cxn modelId="{A90CD53C-D33F-4CFA-A14B-AAFCF0FEF6BE}" type="presParOf" srcId="{B76A39B6-4D03-4CF4-A0AE-AADDE31E0D73}" destId="{DD3C0145-4FD6-4838-A31E-11FE7D3E6B05}" srcOrd="2" destOrd="0" presId="urn:microsoft.com/office/officeart/2005/8/layout/chevron1"/>
    <dgm:cxn modelId="{D2B7B59D-90EB-4ACB-97EC-62E16073A93B}" type="presParOf" srcId="{B76A39B6-4D03-4CF4-A0AE-AADDE31E0D73}" destId="{DB31D2E0-7792-473B-862A-C031157B4CDD}" srcOrd="3" destOrd="0" presId="urn:microsoft.com/office/officeart/2005/8/layout/chevron1"/>
    <dgm:cxn modelId="{A49D25B6-F4C6-4D21-BEE4-C9518E0CBBEC}" type="presParOf" srcId="{B76A39B6-4D03-4CF4-A0AE-AADDE31E0D73}" destId="{86E5298D-E6F4-4EE8-AE4E-0E7EC940BD9D}" srcOrd="4" destOrd="0" presId="urn:microsoft.com/office/officeart/2005/8/layout/chevron1"/>
    <dgm:cxn modelId="{EE18E643-CE49-467E-A670-9920F82147A0}" type="presParOf" srcId="{B76A39B6-4D03-4CF4-A0AE-AADDE31E0D73}" destId="{1CA956AE-53CA-4C82-B19B-AF262838BF87}" srcOrd="5" destOrd="0" presId="urn:microsoft.com/office/officeart/2005/8/layout/chevron1"/>
    <dgm:cxn modelId="{C7688D87-F7AB-46DA-B63C-75CAE81096A1}" type="presParOf" srcId="{B76A39B6-4D03-4CF4-A0AE-AADDE31E0D73}" destId="{55852099-874C-44FE-A68B-A88D0B3776F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387AB4-8F02-4AAE-8659-6EB9EA6BCBDA}">
      <dsp:nvSpPr>
        <dsp:cNvPr id="0" name=""/>
        <dsp:cNvSpPr/>
      </dsp:nvSpPr>
      <dsp:spPr>
        <a:xfrm>
          <a:off x="0" y="226394"/>
          <a:ext cx="8229600" cy="3096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88FBC-2CBF-422A-880E-2649FC646025}">
      <dsp:nvSpPr>
        <dsp:cNvPr id="0" name=""/>
        <dsp:cNvSpPr/>
      </dsp:nvSpPr>
      <dsp:spPr>
        <a:xfrm>
          <a:off x="5423579" y="2703194"/>
          <a:ext cx="1983060" cy="1596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Projecting 884 eligible for pilot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Criteria: GPA 2.7 or above</a:t>
          </a:r>
          <a:endParaRPr lang="en-US" sz="1800" kern="1200" dirty="0"/>
        </a:p>
      </dsp:txBody>
      <dsp:txXfrm>
        <a:off x="5423579" y="2703194"/>
        <a:ext cx="1983060" cy="1596375"/>
      </dsp:txXfrm>
    </dsp:sp>
    <dsp:sp modelId="{63FC0208-6031-4F86-A55B-AF6001248E50}">
      <dsp:nvSpPr>
        <dsp:cNvPr id="0" name=""/>
        <dsp:cNvSpPr/>
      </dsp:nvSpPr>
      <dsp:spPr>
        <a:xfrm>
          <a:off x="5423579" y="1000394"/>
          <a:ext cx="1983060" cy="15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36880" rIns="0" bIns="43688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Fall 2016</a:t>
          </a:r>
          <a:endParaRPr lang="en-US" sz="4300" kern="1200" dirty="0"/>
        </a:p>
      </dsp:txBody>
      <dsp:txXfrm>
        <a:off x="5423579" y="1000394"/>
        <a:ext cx="1983060" cy="1548000"/>
      </dsp:txXfrm>
    </dsp:sp>
    <dsp:sp modelId="{FF5D61B0-35A5-49AA-92B2-1B96188ED736}">
      <dsp:nvSpPr>
        <dsp:cNvPr id="0" name=""/>
        <dsp:cNvSpPr/>
      </dsp:nvSpPr>
      <dsp:spPr>
        <a:xfrm>
          <a:off x="3043907" y="2703194"/>
          <a:ext cx="1983060" cy="1596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Pilot: 442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College Level Math: 181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Criteria: GPA 2.7 or above</a:t>
          </a:r>
          <a:endParaRPr lang="en-US" sz="1800" kern="1200" dirty="0"/>
        </a:p>
      </dsp:txBody>
      <dsp:txXfrm>
        <a:off x="3043907" y="2703194"/>
        <a:ext cx="1983060" cy="1596375"/>
      </dsp:txXfrm>
    </dsp:sp>
    <dsp:sp modelId="{D8A3B67F-B283-4BAC-9B00-F7536C5E7F68}">
      <dsp:nvSpPr>
        <dsp:cNvPr id="0" name=""/>
        <dsp:cNvSpPr/>
      </dsp:nvSpPr>
      <dsp:spPr>
        <a:xfrm>
          <a:off x="3043907" y="1000394"/>
          <a:ext cx="1983060" cy="15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36880" rIns="0" bIns="43688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Fall 2015</a:t>
          </a:r>
          <a:endParaRPr lang="en-US" sz="4300" kern="1200" dirty="0"/>
        </a:p>
      </dsp:txBody>
      <dsp:txXfrm>
        <a:off x="3043907" y="1000394"/>
        <a:ext cx="1983060" cy="1548000"/>
      </dsp:txXfrm>
    </dsp:sp>
    <dsp:sp modelId="{265107B0-D829-4763-B289-EFA55AB38F37}">
      <dsp:nvSpPr>
        <dsp:cNvPr id="0" name=""/>
        <dsp:cNvSpPr/>
      </dsp:nvSpPr>
      <dsp:spPr>
        <a:xfrm>
          <a:off x="664234" y="2703194"/>
          <a:ext cx="1983060" cy="1596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Pilot: 121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College Level Math: 85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Criteria: A GPA 2.7 or above, B GPA 2.4 -2.69  </a:t>
          </a:r>
          <a:endParaRPr lang="en-US" sz="1800" kern="1200" dirty="0"/>
        </a:p>
      </dsp:txBody>
      <dsp:txXfrm>
        <a:off x="664234" y="2703194"/>
        <a:ext cx="1983060" cy="1596375"/>
      </dsp:txXfrm>
    </dsp:sp>
    <dsp:sp modelId="{320B04B5-C9EE-4C2A-8B2B-E40304E33F9C}">
      <dsp:nvSpPr>
        <dsp:cNvPr id="0" name=""/>
        <dsp:cNvSpPr/>
      </dsp:nvSpPr>
      <dsp:spPr>
        <a:xfrm>
          <a:off x="664234" y="1000394"/>
          <a:ext cx="1983060" cy="15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65760" rIns="0" bIns="3657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Fall 2014</a:t>
          </a:r>
          <a:endParaRPr lang="en-US" sz="3600" kern="1200" dirty="0"/>
        </a:p>
      </dsp:txBody>
      <dsp:txXfrm>
        <a:off x="664234" y="1000394"/>
        <a:ext cx="1983060" cy="1548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C81109-EA35-4D15-A319-6F1A9674FDBA}">
      <dsp:nvSpPr>
        <dsp:cNvPr id="0" name=""/>
        <dsp:cNvSpPr/>
      </dsp:nvSpPr>
      <dsp:spPr>
        <a:xfrm>
          <a:off x="3996" y="0"/>
          <a:ext cx="2326361" cy="5849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Prep for College Math (12 Modules)</a:t>
          </a:r>
          <a:endParaRPr lang="en-US" sz="1500" kern="1200" dirty="0"/>
        </a:p>
      </dsp:txBody>
      <dsp:txXfrm>
        <a:off x="3996" y="0"/>
        <a:ext cx="2326361" cy="584953"/>
      </dsp:txXfrm>
    </dsp:sp>
    <dsp:sp modelId="{DD3C0145-4FD6-4838-A31E-11FE7D3E6B05}">
      <dsp:nvSpPr>
        <dsp:cNvPr id="0" name=""/>
        <dsp:cNvSpPr/>
      </dsp:nvSpPr>
      <dsp:spPr>
        <a:xfrm>
          <a:off x="2097721" y="0"/>
          <a:ext cx="2326361" cy="5849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 MAT 080 Algebra 2</a:t>
          </a:r>
          <a:endParaRPr lang="en-US" sz="1500" kern="1200" dirty="0"/>
        </a:p>
      </dsp:txBody>
      <dsp:txXfrm>
        <a:off x="2097721" y="0"/>
        <a:ext cx="2326361" cy="584953"/>
      </dsp:txXfrm>
    </dsp:sp>
    <dsp:sp modelId="{86E5298D-E6F4-4EE8-AE4E-0E7EC940BD9D}">
      <dsp:nvSpPr>
        <dsp:cNvPr id="0" name=""/>
        <dsp:cNvSpPr/>
      </dsp:nvSpPr>
      <dsp:spPr>
        <a:xfrm>
          <a:off x="4191446" y="0"/>
          <a:ext cx="2326361" cy="5849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MAT 100 Intermediate Algebra</a:t>
          </a:r>
          <a:endParaRPr lang="en-US" sz="1500" kern="1200" dirty="0"/>
        </a:p>
      </dsp:txBody>
      <dsp:txXfrm>
        <a:off x="4191446" y="0"/>
        <a:ext cx="2326361" cy="584953"/>
      </dsp:txXfrm>
    </dsp:sp>
    <dsp:sp modelId="{55852099-874C-44FE-A68B-A88D0B3776FB}">
      <dsp:nvSpPr>
        <dsp:cNvPr id="0" name=""/>
        <dsp:cNvSpPr/>
      </dsp:nvSpPr>
      <dsp:spPr>
        <a:xfrm>
          <a:off x="6285172" y="0"/>
          <a:ext cx="2326361" cy="5849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College Level Math </a:t>
          </a:r>
          <a:endParaRPr lang="en-US" sz="1500" kern="1200" dirty="0"/>
        </a:p>
      </dsp:txBody>
      <dsp:txXfrm>
        <a:off x="6285172" y="0"/>
        <a:ext cx="2326361" cy="584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367" cy="464503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456" y="0"/>
            <a:ext cx="3037366" cy="464503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>
              <a:defRPr sz="1200"/>
            </a:lvl1pPr>
          </a:lstStyle>
          <a:p>
            <a:fld id="{EBF1AAC7-9E25-4F25-A843-19A630F0FAD3}" type="datetimeFigureOut">
              <a:rPr lang="en-US" smtClean="0"/>
              <a:pPr/>
              <a:t>4/13/2016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367" cy="464503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456" y="8830312"/>
            <a:ext cx="3037366" cy="464503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/>
            </a:lvl1pPr>
          </a:lstStyle>
          <a:p>
            <a:fld id="{63044CD7-D5C3-4BAF-B0D2-92FF553385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9177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r">
              <a:defRPr sz="1200"/>
            </a:lvl1pPr>
          </a:lstStyle>
          <a:p>
            <a:fld id="{1E8E302E-D044-4418-88D3-26A70FB65460}" type="datetimeFigureOut">
              <a:rPr lang="en-US" smtClean="0"/>
              <a:pPr/>
              <a:t>4/13/2016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9" tIns="46590" rIns="93179" bIns="4659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9" tIns="46590" rIns="93179" bIns="4659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r">
              <a:defRPr sz="1200"/>
            </a:lvl1pPr>
          </a:lstStyle>
          <a:p>
            <a:fld id="{A691166D-8A1C-4CC2-99F3-CB32C39CD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4335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1166D-8A1C-4CC2-99F3-CB32C39CD69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7706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1166D-8A1C-4CC2-99F3-CB32C39CD69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5567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1166D-8A1C-4CC2-99F3-CB32C39CD69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8832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1166D-8A1C-4CC2-99F3-CB32C39CD69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0542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D6D7-3B3E-4F70-A154-40F389C72C00}" type="datetimeFigureOut">
              <a:rPr lang="en-US" smtClean="0"/>
              <a:pPr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632F-3253-453E-ACD7-0BF09E36EA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572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D6D7-3B3E-4F70-A154-40F389C72C00}" type="datetimeFigureOut">
              <a:rPr lang="en-US" smtClean="0"/>
              <a:pPr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632F-3253-453E-ACD7-0BF09E36EA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1135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D6D7-3B3E-4F70-A154-40F389C72C00}" type="datetimeFigureOut">
              <a:rPr lang="en-US" smtClean="0"/>
              <a:pPr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632F-3253-453E-ACD7-0BF09E36EA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9454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103E-82E2-B74C-8818-68F9957792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B018-7324-5D4B-9CAC-F9DC83BD67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9052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8528-5FC6-D148-AECB-2A71E34F8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398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103E-82E2-B74C-8818-68F9957792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B018-7324-5D4B-9CAC-F9DC83BD67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524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103E-82E2-B74C-8818-68F9957792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B018-7324-5D4B-9CAC-F9DC83BD67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476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103E-82E2-B74C-8818-68F9957792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B018-7324-5D4B-9CAC-F9DC83BD67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385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103E-82E2-B74C-8818-68F9957792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B018-7324-5D4B-9CAC-F9DC83BD67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05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103E-82E2-B74C-8818-68F9957792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B018-7324-5D4B-9CAC-F9DC83BD67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856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103E-82E2-B74C-8818-68F9957792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B018-7324-5D4B-9CAC-F9DC83BD67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277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D6D7-3B3E-4F70-A154-40F389C72C00}" type="datetimeFigureOut">
              <a:rPr lang="en-US" smtClean="0"/>
              <a:pPr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632F-3253-453E-ACD7-0BF09E36EA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0807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103E-82E2-B74C-8818-68F9957792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B018-7324-5D4B-9CAC-F9DC83BD67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1438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103E-82E2-B74C-8818-68F9957792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B018-7324-5D4B-9CAC-F9DC83BD67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70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103E-82E2-B74C-8818-68F9957792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B018-7324-5D4B-9CAC-F9DC83BD67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2468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dirty="0" smtClean="0"/>
              <a:t>Click icon to add picture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BF5F9"/>
                </a:solidFill>
              </a:rPr>
              <a:pPr/>
              <a:t>4/13/2016</a:t>
            </a:fld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0305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D6D7-3B3E-4F70-A154-40F389C72C00}" type="datetimeFigureOut">
              <a:rPr lang="en-US" smtClean="0"/>
              <a:pPr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632F-3253-453E-ACD7-0BF09E36EA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496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D6D7-3B3E-4F70-A154-40F389C72C00}" type="datetimeFigureOut">
              <a:rPr lang="en-US" smtClean="0"/>
              <a:pPr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632F-3253-453E-ACD7-0BF09E36EA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632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D6D7-3B3E-4F70-A154-40F389C72C00}" type="datetimeFigureOut">
              <a:rPr lang="en-US" smtClean="0"/>
              <a:pPr/>
              <a:t>4/13/2016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632F-3253-453E-ACD7-0BF09E36EA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9847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D6D7-3B3E-4F70-A154-40F389C72C00}" type="datetimeFigureOut">
              <a:rPr lang="en-US" smtClean="0"/>
              <a:pPr/>
              <a:t>4/13/2016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632F-3253-453E-ACD7-0BF09E36EA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1546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D6D7-3B3E-4F70-A154-40F389C72C00}" type="datetimeFigureOut">
              <a:rPr lang="en-US" smtClean="0"/>
              <a:pPr/>
              <a:t>4/13/2016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632F-3253-453E-ACD7-0BF09E36EA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376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38400"/>
            <a:ext cx="3008313" cy="3687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D6D7-3B3E-4F70-A154-40F389C72C00}" type="datetimeFigureOut">
              <a:rPr lang="en-US" smtClean="0"/>
              <a:pPr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632F-3253-453E-ACD7-0BF09E36EA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05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914400"/>
            <a:ext cx="54864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D6D7-3B3E-4F70-A154-40F389C72C00}" type="datetimeFigureOut">
              <a:rPr lang="en-US" smtClean="0"/>
              <a:pPr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632F-3253-453E-ACD7-0BF09E36EA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259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2632F-3253-453E-ACD7-0BF09E36EA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-12086" y="6758941"/>
            <a:ext cx="9156086" cy="198118"/>
          </a:xfrm>
          <a:prstGeom prst="rect">
            <a:avLst/>
          </a:prstGeom>
          <a:solidFill>
            <a:srgbClr val="595959"/>
          </a:solidFill>
          <a:ln>
            <a:noFill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6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0000"/>
              </a:solidFill>
            </a:endParaRPr>
          </a:p>
        </p:txBody>
      </p:sp>
      <p:pic>
        <p:nvPicPr>
          <p:cNvPr id="9" name="Picture 8" descr="Screen Shot 2012-09-09 at 6.36.19 AM.pn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52400"/>
            <a:ext cx="3001854" cy="5843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V="1">
            <a:off x="0" y="-76200"/>
            <a:ext cx="9144000" cy="19811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707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B6A57E4-EDA8-2E42-A4AC-0EADA4F7FB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C948528-5FC6-D148-AECB-2A71E34F8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flipV="1">
            <a:off x="-12086" y="6758941"/>
            <a:ext cx="9156086" cy="198118"/>
          </a:xfrm>
          <a:prstGeom prst="rect">
            <a:avLst/>
          </a:prstGeom>
          <a:solidFill>
            <a:srgbClr val="595959"/>
          </a:solidFill>
          <a:ln>
            <a:noFill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6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5B0000"/>
              </a:solidFill>
            </a:endParaRPr>
          </a:p>
        </p:txBody>
      </p:sp>
      <p:pic>
        <p:nvPicPr>
          <p:cNvPr id="9" name="Picture 8" descr="Screen Shot 2012-09-09 at 6.36.19 AM.png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52400"/>
            <a:ext cx="3001854" cy="58433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flipV="1">
            <a:off x="0" y="-76200"/>
            <a:ext cx="9144000" cy="19811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99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86200" y="5410200"/>
            <a:ext cx="5255394" cy="1314450"/>
          </a:xfrm>
        </p:spPr>
        <p:txBody>
          <a:bodyPr>
            <a:noAutofit/>
          </a:bodyPr>
          <a:lstStyle/>
          <a:p>
            <a:r>
              <a:rPr lang="en-US" sz="1800" b="1" dirty="0"/>
              <a:t>Linda </a:t>
            </a:r>
            <a:r>
              <a:rPr lang="en-US" sz="1800" b="1" dirty="0" smtClean="0"/>
              <a:t>Dart-</a:t>
            </a:r>
            <a:r>
              <a:rPr lang="en-US" sz="1800" b="1" dirty="0" err="1" smtClean="0"/>
              <a:t>Kathios</a:t>
            </a:r>
            <a:r>
              <a:rPr lang="en-US" sz="1800" b="1" dirty="0"/>
              <a:t>, Mathematics Department Chair</a:t>
            </a:r>
            <a:br>
              <a:rPr lang="en-US" sz="1800" b="1" dirty="0"/>
            </a:br>
            <a:r>
              <a:rPr lang="en-US" sz="1800" b="1" dirty="0"/>
              <a:t>Kathleen Jennings Sweeney, </a:t>
            </a:r>
            <a:r>
              <a:rPr lang="en-US" sz="1800" b="1" dirty="0" err="1"/>
              <a:t>EdD</a:t>
            </a:r>
            <a:r>
              <a:rPr lang="en-US" sz="1800" b="1" dirty="0"/>
              <a:t> Dean of STEM</a:t>
            </a:r>
            <a:br>
              <a:rPr lang="en-US" sz="1800" b="1" dirty="0"/>
            </a:br>
            <a:endParaRPr lang="en-US" sz="1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4800" y="4038600"/>
            <a:ext cx="8686800" cy="838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Middlesex GPA Pilot Placement</a:t>
            </a:r>
          </a:p>
        </p:txBody>
      </p:sp>
      <p:pic>
        <p:nvPicPr>
          <p:cNvPr id="5" name="Picture 4" descr="Screen Shot 2013-09-25 at 8.20.22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67" t="9459" r="2500" b="61111"/>
          <a:stretch/>
        </p:blipFill>
        <p:spPr>
          <a:xfrm>
            <a:off x="3581400" y="762000"/>
            <a:ext cx="5562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480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2880556" y="923063"/>
            <a:ext cx="3027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Aligning Math to Programs</a:t>
            </a: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2341632" y="1285991"/>
            <a:ext cx="407599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smtClean="0"/>
              <a:t>Modules 1- 8</a:t>
            </a:r>
            <a:endParaRPr lang="en-US" sz="1050" dirty="0"/>
          </a:p>
        </p:txBody>
      </p:sp>
      <p:sp>
        <p:nvSpPr>
          <p:cNvPr id="7" name="Rectangle 6"/>
          <p:cNvSpPr/>
          <p:nvPr/>
        </p:nvSpPr>
        <p:spPr>
          <a:xfrm>
            <a:off x="4904037" y="2097723"/>
            <a:ext cx="30893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/>
              <a:t>Modules 70 through 73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678631" y="2076263"/>
            <a:ext cx="290659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/>
              <a:t>Modules  80 through 85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56335" y="1323173"/>
            <a:ext cx="4046583" cy="1920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356335" y="1511263"/>
            <a:ext cx="1" cy="2591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400298" y="1511263"/>
            <a:ext cx="0" cy="24909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345875" y="1770402"/>
            <a:ext cx="3853959" cy="6117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55843" y="1849199"/>
            <a:ext cx="1774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Path B: Math Literacy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877161" y="4134470"/>
            <a:ext cx="1483239" cy="4561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945670" y="4162569"/>
            <a:ext cx="1336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MAT 177</a:t>
            </a:r>
          </a:p>
          <a:p>
            <a:pPr algn="ctr"/>
            <a:r>
              <a:rPr lang="en-US" sz="1000" dirty="0" smtClean="0"/>
              <a:t>Statistics</a:t>
            </a:r>
            <a:endParaRPr lang="en-US" sz="1000" dirty="0"/>
          </a:p>
        </p:txBody>
      </p:sp>
      <p:sp>
        <p:nvSpPr>
          <p:cNvPr id="27" name="Rectangle 26"/>
          <p:cNvSpPr/>
          <p:nvPr/>
        </p:nvSpPr>
        <p:spPr>
          <a:xfrm>
            <a:off x="5084914" y="4131387"/>
            <a:ext cx="1527412" cy="4624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111015" y="4234683"/>
            <a:ext cx="1475209" cy="415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MAT 120  </a:t>
            </a:r>
          </a:p>
          <a:p>
            <a:pPr algn="ctr"/>
            <a:r>
              <a:rPr lang="en-US" sz="1000" dirty="0" smtClean="0"/>
              <a:t>Math For Liberal Arts</a:t>
            </a:r>
            <a:endParaRPr lang="en-US" sz="1000" dirty="0"/>
          </a:p>
        </p:txBody>
      </p:sp>
      <p:sp>
        <p:nvSpPr>
          <p:cNvPr id="44" name="TextBox 43"/>
          <p:cNvSpPr txBox="1"/>
          <p:nvPr/>
        </p:nvSpPr>
        <p:spPr>
          <a:xfrm>
            <a:off x="2221" y="2670191"/>
            <a:ext cx="677108" cy="192044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b="1" i="1" dirty="0" smtClean="0"/>
              <a:t>Program requirements</a:t>
            </a:r>
            <a:endParaRPr lang="en-US" sz="1600" b="1" i="1" dirty="0"/>
          </a:p>
        </p:txBody>
      </p:sp>
      <p:sp>
        <p:nvSpPr>
          <p:cNvPr id="50" name="TextBox 49"/>
          <p:cNvSpPr txBox="1"/>
          <p:nvPr/>
        </p:nvSpPr>
        <p:spPr>
          <a:xfrm rot="16200000">
            <a:off x="764004" y="3276734"/>
            <a:ext cx="1133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Business Transfer</a:t>
            </a:r>
            <a:endParaRPr lang="en-US" sz="1400" b="1" i="1" dirty="0"/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-25268" y="2629534"/>
            <a:ext cx="8839200" cy="27801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 rot="16200000">
            <a:off x="1999879" y="3253763"/>
            <a:ext cx="1211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Education Transfer</a:t>
            </a:r>
            <a:endParaRPr lang="en-US" sz="1400" b="1" i="1" dirty="0"/>
          </a:p>
        </p:txBody>
      </p:sp>
      <p:sp>
        <p:nvSpPr>
          <p:cNvPr id="21" name="Right Brace 20"/>
          <p:cNvSpPr/>
          <p:nvPr/>
        </p:nvSpPr>
        <p:spPr>
          <a:xfrm>
            <a:off x="8199834" y="1323173"/>
            <a:ext cx="321131" cy="1020771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rot="5400000">
            <a:off x="7879214" y="1341452"/>
            <a:ext cx="1929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/>
              <a:t>Developmental</a:t>
            </a:r>
          </a:p>
          <a:p>
            <a:pPr algn="ctr"/>
            <a:r>
              <a:rPr lang="en-US" sz="1200" b="1" dirty="0" smtClean="0"/>
              <a:t>Prep for College Math </a:t>
            </a:r>
          </a:p>
          <a:p>
            <a:pPr algn="ctr"/>
            <a:r>
              <a:rPr lang="en-US" sz="1200" b="1" dirty="0" smtClean="0"/>
              <a:t>RAMP Up</a:t>
            </a:r>
            <a:endParaRPr lang="en-US" sz="1200" b="1" dirty="0"/>
          </a:p>
        </p:txBody>
      </p:sp>
      <p:sp>
        <p:nvSpPr>
          <p:cNvPr id="63" name="TextBox 62"/>
          <p:cNvSpPr txBox="1"/>
          <p:nvPr/>
        </p:nvSpPr>
        <p:spPr>
          <a:xfrm rot="5400000">
            <a:off x="8054909" y="3222986"/>
            <a:ext cx="1316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/>
              <a:t>College Level</a:t>
            </a:r>
          </a:p>
          <a:p>
            <a:pPr algn="ctr"/>
            <a:r>
              <a:rPr lang="en-US" sz="1600" dirty="0" smtClean="0"/>
              <a:t>Mathematics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340775" y="4121196"/>
            <a:ext cx="1293061" cy="659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933200" y="2709748"/>
            <a:ext cx="0" cy="13952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901616" y="5111452"/>
            <a:ext cx="1905020" cy="7198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235032" y="5184161"/>
            <a:ext cx="1273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MAT 290  </a:t>
            </a:r>
            <a:r>
              <a:rPr lang="en-US" sz="1000" dirty="0" smtClean="0"/>
              <a:t>Calculus I</a:t>
            </a:r>
          </a:p>
          <a:p>
            <a:r>
              <a:rPr lang="en-US" sz="1000" b="1" dirty="0" smtClean="0"/>
              <a:t>MAT 291  </a:t>
            </a:r>
            <a:r>
              <a:rPr lang="en-US" sz="1000" dirty="0" smtClean="0"/>
              <a:t>Calculus II</a:t>
            </a:r>
          </a:p>
          <a:p>
            <a:r>
              <a:rPr lang="en-US" sz="1000" b="1" dirty="0" smtClean="0"/>
              <a:t>MAT 292  </a:t>
            </a:r>
            <a:r>
              <a:rPr lang="en-US" sz="1000" dirty="0" smtClean="0"/>
              <a:t>Calculus III</a:t>
            </a:r>
          </a:p>
          <a:p>
            <a:r>
              <a:rPr lang="en-US" sz="1000" b="1" dirty="0" smtClean="0"/>
              <a:t>MAT 298  </a:t>
            </a:r>
            <a:r>
              <a:rPr lang="en-US" sz="1000" dirty="0" smtClean="0"/>
              <a:t>Diff. Eq.</a:t>
            </a:r>
          </a:p>
        </p:txBody>
      </p:sp>
      <p:sp>
        <p:nvSpPr>
          <p:cNvPr id="9" name="Rectangle 8"/>
          <p:cNvSpPr/>
          <p:nvPr/>
        </p:nvSpPr>
        <p:spPr>
          <a:xfrm>
            <a:off x="1766760" y="4112473"/>
            <a:ext cx="972147" cy="659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745188" y="4213442"/>
            <a:ext cx="971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MAT 130/131</a:t>
            </a:r>
          </a:p>
          <a:p>
            <a:r>
              <a:rPr lang="en-US" sz="1000" dirty="0" smtClean="0"/>
              <a:t>Elements of Math I/II</a:t>
            </a:r>
            <a:endParaRPr lang="en-US" sz="1000" dirty="0"/>
          </a:p>
        </p:txBody>
      </p:sp>
      <p:sp>
        <p:nvSpPr>
          <p:cNvPr id="61" name="Rectangle 60"/>
          <p:cNvSpPr/>
          <p:nvPr/>
        </p:nvSpPr>
        <p:spPr>
          <a:xfrm>
            <a:off x="502834" y="1760361"/>
            <a:ext cx="3707003" cy="6021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155720" y="1847283"/>
            <a:ext cx="2071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Path A: Algebraic Literacy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919075" y="4107523"/>
            <a:ext cx="1897201" cy="659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919075" y="4042751"/>
            <a:ext cx="1905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MAT 195  </a:t>
            </a:r>
            <a:r>
              <a:rPr lang="en-US" sz="1000" dirty="0" err="1" smtClean="0"/>
              <a:t>Precalc</a:t>
            </a:r>
            <a:r>
              <a:rPr lang="en-US" sz="1000" dirty="0" smtClean="0"/>
              <a:t> for Engineering &amp; Science</a:t>
            </a:r>
          </a:p>
          <a:p>
            <a:r>
              <a:rPr lang="en-US" sz="1000" b="1" dirty="0" smtClean="0"/>
              <a:t>MAT 165 </a:t>
            </a:r>
            <a:r>
              <a:rPr lang="en-US" sz="1000" dirty="0" smtClean="0"/>
              <a:t>Trig</a:t>
            </a:r>
          </a:p>
          <a:p>
            <a:r>
              <a:rPr lang="en-US" sz="1000" b="1" dirty="0" smtClean="0"/>
              <a:t>MAT 196 </a:t>
            </a:r>
            <a:r>
              <a:rPr lang="en-US" sz="1000" dirty="0" err="1" smtClean="0"/>
              <a:t>Accel</a:t>
            </a:r>
            <a:r>
              <a:rPr lang="en-US" sz="1000" dirty="0" smtClean="0"/>
              <a:t>. </a:t>
            </a:r>
            <a:r>
              <a:rPr lang="en-US" sz="1000" dirty="0" err="1" smtClean="0"/>
              <a:t>Precalc</a:t>
            </a:r>
            <a:r>
              <a:rPr lang="en-US" sz="1000" dirty="0" smtClean="0"/>
              <a:t> w/ Trig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867312" y="2629534"/>
            <a:ext cx="1929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STEM:</a:t>
            </a:r>
          </a:p>
          <a:p>
            <a:r>
              <a:rPr lang="en-US" sz="1100" i="1" dirty="0" smtClean="0"/>
              <a:t>   Computer Science</a:t>
            </a:r>
          </a:p>
          <a:p>
            <a:r>
              <a:rPr lang="en-US" sz="1100" i="1" dirty="0" smtClean="0"/>
              <a:t>   Engineering</a:t>
            </a:r>
          </a:p>
          <a:p>
            <a:r>
              <a:rPr lang="en-US" sz="1100" i="1" dirty="0" smtClean="0"/>
              <a:t>   </a:t>
            </a:r>
            <a:r>
              <a:rPr lang="en-US" sz="1100" i="1" dirty="0" err="1" smtClean="0"/>
              <a:t>Env</a:t>
            </a:r>
            <a:r>
              <a:rPr lang="en-US" sz="1100" i="1" dirty="0" smtClean="0"/>
              <a:t>. Health</a:t>
            </a:r>
          </a:p>
          <a:p>
            <a:r>
              <a:rPr lang="en-US" sz="1100" i="1" dirty="0" smtClean="0"/>
              <a:t>   Life Science</a:t>
            </a:r>
          </a:p>
          <a:p>
            <a:r>
              <a:rPr lang="en-US" sz="1100" i="1" dirty="0" smtClean="0"/>
              <a:t>   Mathematics</a:t>
            </a:r>
          </a:p>
          <a:p>
            <a:r>
              <a:rPr lang="en-US" sz="1100" i="1" dirty="0" smtClean="0"/>
              <a:t>   Physical Science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965" y="4202166"/>
            <a:ext cx="12570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MAT 177 </a:t>
            </a:r>
            <a:r>
              <a:rPr lang="en-US" sz="1000" dirty="0"/>
              <a:t>Statistics</a:t>
            </a:r>
          </a:p>
          <a:p>
            <a:r>
              <a:rPr lang="en-US" sz="1000" b="1" dirty="0"/>
              <a:t>MAT 182 </a:t>
            </a:r>
            <a:r>
              <a:rPr lang="en-US" sz="1000" dirty="0" err="1"/>
              <a:t>Precalc</a:t>
            </a:r>
            <a:r>
              <a:rPr lang="en-US" sz="1000" dirty="0"/>
              <a:t>  </a:t>
            </a:r>
            <a:r>
              <a:rPr lang="en-US" sz="1000" dirty="0" smtClean="0"/>
              <a:t>for Bus </a:t>
            </a:r>
            <a:r>
              <a:rPr lang="en-US" sz="1000" dirty="0"/>
              <a:t>&amp; </a:t>
            </a:r>
            <a:r>
              <a:rPr lang="en-US" sz="1000" dirty="0" smtClean="0"/>
              <a:t>SS</a:t>
            </a:r>
            <a:endParaRPr lang="en-US" sz="1000" dirty="0"/>
          </a:p>
        </p:txBody>
      </p:sp>
      <p:cxnSp>
        <p:nvCxnSpPr>
          <p:cNvPr id="56" name="Straight Arrow Connector 55"/>
          <p:cNvCxnSpPr>
            <a:endCxn id="9" idx="0"/>
          </p:cNvCxnSpPr>
          <p:nvPr/>
        </p:nvCxnSpPr>
        <p:spPr>
          <a:xfrm>
            <a:off x="2223118" y="2662865"/>
            <a:ext cx="29716" cy="14496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114800" y="2670191"/>
            <a:ext cx="0" cy="13044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27" idx="0"/>
          </p:cNvCxnSpPr>
          <p:nvPr/>
        </p:nvCxnSpPr>
        <p:spPr>
          <a:xfrm>
            <a:off x="5848619" y="2643434"/>
            <a:ext cx="1" cy="148795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8199834" y="2662865"/>
            <a:ext cx="0" cy="14496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946650" y="4781113"/>
            <a:ext cx="0" cy="3303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045440" y="2921922"/>
            <a:ext cx="1947969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/>
              <a:t>All other programs</a:t>
            </a:r>
          </a:p>
          <a:p>
            <a:pPr algn="ctr"/>
            <a:r>
              <a:rPr lang="en-US" sz="1050" i="1" dirty="0" smtClean="0"/>
              <a:t>including STEM:</a:t>
            </a:r>
          </a:p>
          <a:p>
            <a:pPr algn="ctr"/>
            <a:r>
              <a:rPr lang="en-US" sz="1050" i="1" dirty="0" smtClean="0"/>
              <a:t>IT, CAD, CF, Biotech</a:t>
            </a:r>
          </a:p>
          <a:p>
            <a:pPr algn="ctr"/>
            <a:endParaRPr lang="en-US" sz="500" i="1" dirty="0" smtClean="0"/>
          </a:p>
          <a:p>
            <a:pPr algn="ctr"/>
            <a:r>
              <a:rPr lang="en-US" sz="1050" i="1" dirty="0" smtClean="0"/>
              <a:t>see program requirements </a:t>
            </a:r>
          </a:p>
          <a:p>
            <a:pPr algn="ctr"/>
            <a:r>
              <a:rPr lang="en-US" sz="1050" i="1" dirty="0" smtClean="0"/>
              <a:t>for specific course requirements </a:t>
            </a:r>
            <a:endParaRPr lang="en-US" sz="1050" i="1" dirty="0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xmlns="" val="1422562920"/>
              </p:ext>
            </p:extLst>
          </p:nvPr>
        </p:nvGraphicFramePr>
        <p:xfrm>
          <a:off x="228600" y="6096000"/>
          <a:ext cx="8615530" cy="584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1472" y="5707381"/>
            <a:ext cx="257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Prior to alignment: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4336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Concerns/Further Research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Pilot offered an opportunity </a:t>
            </a:r>
            <a:r>
              <a:rPr lang="en-US" dirty="0"/>
              <a:t>to address concerns regarding accuplacer as a tool to predict success in College Level  </a:t>
            </a:r>
            <a:r>
              <a:rPr lang="en-US" dirty="0" smtClean="0"/>
              <a:t>math</a:t>
            </a:r>
          </a:p>
          <a:p>
            <a:r>
              <a:rPr lang="en-US" dirty="0" smtClean="0"/>
              <a:t>Need further research on the impact of multiple methods for placement</a:t>
            </a:r>
          </a:p>
          <a:p>
            <a:r>
              <a:rPr lang="en-US" dirty="0" smtClean="0"/>
              <a:t>Concern: infrastructure to support changes</a:t>
            </a:r>
          </a:p>
          <a:p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678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Interdisciplinary Planning Team.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/>
              <a:t>Phil Sisson, Provost &amp; Vice President of Academic Affairs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Kate Sweeney, Dean of STEM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Phyllis Gleason, Dean of Foundational Studies, First-Year Experience, and General Education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Donald Brady, Assistant Dean of STEM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Linda Dart-Kathios, Professor of Mathematics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Joseph Patuto, Senior Academic </a:t>
            </a:r>
            <a:r>
              <a:rPr lang="en-US" sz="1800" dirty="0"/>
              <a:t>Technology </a:t>
            </a:r>
            <a:r>
              <a:rPr lang="en-US" sz="1800" dirty="0" smtClean="0"/>
              <a:t>Officer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Noreen </a:t>
            </a:r>
            <a:r>
              <a:rPr lang="en-US" sz="1800" dirty="0"/>
              <a:t>McGuinness-Olson, Director of Academic Support </a:t>
            </a:r>
            <a:r>
              <a:rPr lang="en-US" sz="1800" dirty="0" smtClean="0"/>
              <a:t>Programs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Pat Bruno, Dean of Career transfer and academic advising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Paula </a:t>
            </a:r>
            <a:r>
              <a:rPr lang="en-US" sz="1800" dirty="0"/>
              <a:t>Pitcher, Vice President Enrollment Research and Planning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Audrey </a:t>
            </a:r>
            <a:r>
              <a:rPr lang="en-US" sz="1800" dirty="0"/>
              <a:t>Nahabedian, Dean Enrollment Management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Jennifer Luddy, Dean Research and Planning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Linda Heineman, Director of Institutional Research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Marilynn </a:t>
            </a:r>
            <a:r>
              <a:rPr lang="en-US" sz="1800" dirty="0"/>
              <a:t>Gallagan, Dean of Admissions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Jillian Freitas-Haley, Director of Admissions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Daniel Moynihan, Registrar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Lisa Gibson, Assistant </a:t>
            </a:r>
            <a:r>
              <a:rPr lang="en-US" sz="1800" dirty="0" smtClean="0"/>
              <a:t>Registrar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75151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Planning  for Fall 14 </a:t>
            </a:r>
            <a:endParaRPr lang="en-US" dirty="0" smtClean="0"/>
          </a:p>
          <a:p>
            <a:pPr lvl="1"/>
            <a:r>
              <a:rPr lang="en-US" dirty="0" smtClean="0"/>
              <a:t>Academic affairs and Enrollment</a:t>
            </a:r>
          </a:p>
          <a:p>
            <a:pPr lvl="2"/>
            <a:r>
              <a:rPr lang="en-US" dirty="0" smtClean="0"/>
              <a:t>Began with Admissions and Math chair in Spring 14</a:t>
            </a:r>
          </a:p>
          <a:p>
            <a:r>
              <a:rPr lang="en-US" dirty="0" smtClean="0"/>
              <a:t>Spring 15</a:t>
            </a:r>
          </a:p>
          <a:p>
            <a:pPr lvl="1"/>
            <a:r>
              <a:rPr lang="en-US" dirty="0" smtClean="0"/>
              <a:t>Formed Interdisciplinary  Leadership team for planning and coordination</a:t>
            </a:r>
          </a:p>
          <a:p>
            <a:pPr lvl="2"/>
            <a:r>
              <a:rPr lang="en-US" dirty="0" smtClean="0"/>
              <a:t>Reviewed data from initial pilot</a:t>
            </a:r>
          </a:p>
          <a:p>
            <a:r>
              <a:rPr lang="en-US" dirty="0" smtClean="0"/>
              <a:t>Fall 15 and Spring 16</a:t>
            </a:r>
          </a:p>
          <a:p>
            <a:pPr lvl="2"/>
            <a:r>
              <a:rPr lang="en-US" dirty="0"/>
              <a:t>Planned for increase in placement by GPA</a:t>
            </a:r>
          </a:p>
          <a:p>
            <a:pPr lvl="2"/>
            <a:r>
              <a:rPr lang="en-US" dirty="0"/>
              <a:t>Made projections</a:t>
            </a:r>
          </a:p>
          <a:p>
            <a:pPr lvl="3"/>
            <a:r>
              <a:rPr lang="en-US" dirty="0"/>
              <a:t>Where do we need to increase and decrease # of sections?</a:t>
            </a:r>
          </a:p>
          <a:p>
            <a:pPr lvl="3"/>
            <a:r>
              <a:rPr lang="en-US" dirty="0"/>
              <a:t>What interventions are needed to enhance student success?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350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503854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half" idx="4294967295"/>
          </p:nvPr>
        </p:nvSpPr>
        <p:spPr>
          <a:xfrm>
            <a:off x="1524000" y="6019800"/>
            <a:ext cx="5486400" cy="533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Used GPA and Accuplacer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457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Fall 2014 </a:t>
            </a:r>
            <a:r>
              <a:rPr lang="en-US" dirty="0" smtClean="0"/>
              <a:t>Pilot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400" dirty="0" smtClean="0"/>
          </a:p>
          <a:p>
            <a:endParaRPr lang="en-US" sz="4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1204353"/>
              </p:ext>
            </p:extLst>
          </p:nvPr>
        </p:nvGraphicFramePr>
        <p:xfrm>
          <a:off x="304800" y="1676402"/>
          <a:ext cx="8458200" cy="39819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05600"/>
                <a:gridCol w="1752600"/>
              </a:tblGrid>
              <a:tr h="674914"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Students </a:t>
                      </a:r>
                      <a:r>
                        <a:rPr lang="en-US" sz="1800" kern="1200" dirty="0" smtClean="0">
                          <a:effectLst/>
                        </a:rPr>
                        <a:t>in pilot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121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4914"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Students placed in College Level Math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85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70253"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Placement </a:t>
                      </a:r>
                      <a:endParaRPr lang="en-US" sz="1800" kern="1200" dirty="0" smtClean="0">
                        <a:effectLst/>
                      </a:endParaRPr>
                    </a:p>
                    <a:p>
                      <a:pPr marL="514350" marR="0" indent="-2857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DEVMTH-A with a high school GPA of 2.7 or above</a:t>
                      </a:r>
                    </a:p>
                    <a:p>
                      <a:pPr marL="514350" marR="0" indent="-2857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DEVMTH-B with a high school GPA between 2.4 and 2.69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 smtClean="0">
                        <a:effectLst/>
                      </a:endParaRP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73 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12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245"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Completion </a:t>
                      </a:r>
                      <a:r>
                        <a:rPr lang="en-US" sz="1800" kern="1200" dirty="0" smtClean="0">
                          <a:effectLst/>
                        </a:rPr>
                        <a:t>Rate</a:t>
                      </a:r>
                    </a:p>
                    <a:p>
                      <a:pPr marL="514350" marR="0" indent="-2857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DEVMTH-A cohort </a:t>
                      </a:r>
                    </a:p>
                    <a:p>
                      <a:pPr marL="514350" marR="0" indent="-2857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Comparison group (in course sections w/ cohort)</a:t>
                      </a:r>
                    </a:p>
                    <a:p>
                      <a:pPr marL="514350" marR="0" indent="-2857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DEVMTH-B cohort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 smtClean="0">
                        <a:effectLst/>
                      </a:endParaRP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76.71%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73.39%</a:t>
                      </a:r>
                    </a:p>
                    <a:p>
                      <a:pPr marL="22860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50.00%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5926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Fall 2015 Pilot: Placement by College Level Course 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72175458"/>
              </p:ext>
            </p:extLst>
          </p:nvPr>
        </p:nvGraphicFramePr>
        <p:xfrm>
          <a:off x="228600" y="1523998"/>
          <a:ext cx="8839200" cy="49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77000"/>
                <a:gridCol w="2362200"/>
              </a:tblGrid>
              <a:tr h="3033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College Level Math Courses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Number of Students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33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MAT </a:t>
                      </a:r>
                      <a:r>
                        <a:rPr lang="en-US" sz="1800" dirty="0" smtClean="0">
                          <a:effectLst/>
                        </a:rPr>
                        <a:t>100 Intermediate Algebra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33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MAT </a:t>
                      </a:r>
                      <a:r>
                        <a:rPr lang="en-US" sz="1800" dirty="0" smtClean="0">
                          <a:effectLst/>
                        </a:rPr>
                        <a:t>120 Math for Liberal Arts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56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33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MAT </a:t>
                      </a:r>
                      <a:r>
                        <a:rPr lang="en-US" sz="1800" dirty="0" smtClean="0">
                          <a:effectLst/>
                        </a:rPr>
                        <a:t>130 Elements of Mathematics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33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MAT </a:t>
                      </a:r>
                      <a:r>
                        <a:rPr lang="en-US" sz="1800" smtClean="0">
                          <a:effectLst/>
                        </a:rPr>
                        <a:t>165 Trigonemetry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1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MAT </a:t>
                      </a:r>
                      <a:r>
                        <a:rPr lang="en-US" sz="1800" dirty="0" smtClean="0">
                          <a:effectLst/>
                        </a:rPr>
                        <a:t>177 Statistics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79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33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MAT </a:t>
                      </a:r>
                      <a:r>
                        <a:rPr lang="en-US" sz="1800" smtClean="0">
                          <a:effectLst/>
                        </a:rPr>
                        <a:t>182 Pre calculus </a:t>
                      </a:r>
                      <a:r>
                        <a:rPr lang="en-US" sz="1800" dirty="0" smtClean="0">
                          <a:effectLst/>
                        </a:rPr>
                        <a:t>for Business and Social Science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33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MAT </a:t>
                      </a:r>
                      <a:r>
                        <a:rPr lang="en-US" sz="1800" dirty="0" smtClean="0">
                          <a:effectLst/>
                        </a:rPr>
                        <a:t>195 Pre calculus</a:t>
                      </a:r>
                      <a:r>
                        <a:rPr lang="en-US" sz="1800" baseline="0" dirty="0" smtClean="0">
                          <a:effectLst/>
                        </a:rPr>
                        <a:t> for Engineering and Social Science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33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MAT </a:t>
                      </a:r>
                      <a:r>
                        <a:rPr lang="en-US" sz="1800" dirty="0" smtClean="0">
                          <a:effectLst/>
                        </a:rPr>
                        <a:t>196 Accelerated</a:t>
                      </a:r>
                      <a:r>
                        <a:rPr lang="en-US" sz="1800" baseline="0" dirty="0" smtClean="0">
                          <a:effectLst/>
                        </a:rPr>
                        <a:t> Pre calculus and Trigonometry for Engineering and Science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33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MAT 290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33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181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013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5794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Fall 2015: </a:t>
            </a:r>
            <a:r>
              <a:rPr lang="en-US" sz="3200" b="1" dirty="0"/>
              <a:t>Course Completion </a:t>
            </a:r>
            <a:r>
              <a:rPr lang="en-US" sz="3200" b="1" dirty="0" smtClean="0"/>
              <a:t>Rates </a:t>
            </a:r>
            <a:endParaRPr lang="en-US" sz="5400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27636092"/>
              </p:ext>
            </p:extLst>
          </p:nvPr>
        </p:nvGraphicFramePr>
        <p:xfrm>
          <a:off x="381001" y="1600198"/>
          <a:ext cx="8305798" cy="46482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5495"/>
                <a:gridCol w="908747"/>
                <a:gridCol w="624421"/>
                <a:gridCol w="1267125"/>
                <a:gridCol w="1234213"/>
                <a:gridCol w="740528"/>
                <a:gridCol w="1398775"/>
                <a:gridCol w="1316494"/>
              </a:tblGrid>
              <a:tr h="3081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Cohort Study Group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Comparison Group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45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Subject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Course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Successful Completion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Successful Completion Rate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Successful Completion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Successful Completion Rate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81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MAT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82%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177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68%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81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MAT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56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43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77%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223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169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76%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81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MAT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80%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31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78%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81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MAT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165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67%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44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28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64%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81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MAT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177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79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61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77%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603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447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74%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81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MAT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182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67%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59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43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73%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81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MAT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195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63%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113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78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69%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81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MAT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196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0%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18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95%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81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MAT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290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0%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46%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8168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181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135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1291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940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3849"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Overall Successful Completion Rate: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74.59%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72.81%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5760" y="6292334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Results for whole pilot which includes those students testing into CL math and dev. math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203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762000"/>
            <a:ext cx="8229600" cy="579438"/>
          </a:xfrm>
        </p:spPr>
        <p:txBody>
          <a:bodyPr>
            <a:noAutofit/>
          </a:bodyPr>
          <a:lstStyle/>
          <a:p>
            <a:r>
              <a:rPr lang="en-US" sz="3200" dirty="0" smtClean="0"/>
              <a:t>Fall 2015: Course Completion Rates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54474303"/>
              </p:ext>
            </p:extLst>
          </p:nvPr>
        </p:nvGraphicFramePr>
        <p:xfrm>
          <a:off x="350520" y="1219199"/>
          <a:ext cx="8458200" cy="5257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7275"/>
                <a:gridCol w="786765"/>
                <a:gridCol w="914400"/>
                <a:gridCol w="1470660"/>
                <a:gridCol w="1057275"/>
                <a:gridCol w="748665"/>
                <a:gridCol w="1463040"/>
                <a:gridCol w="960120"/>
              </a:tblGrid>
              <a:tr h="347960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Cohort Study 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Group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Comparison 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Group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0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Subject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Course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Total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Succ.  Compl.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Rate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Total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Succ.  Compl.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Rate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3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MAT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100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4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50%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64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42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66%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53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MAT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120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36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28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78%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122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96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79%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53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MAT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130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3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67%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15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11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73%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53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MAT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165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0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0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na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0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0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na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53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MAT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177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49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33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67%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248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184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74%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53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MAT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182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3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33%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19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12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63%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53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MAT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195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5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40%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43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30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70%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53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MAT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196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0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0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na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0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0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na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53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MAT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290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0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0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na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0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0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na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532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Total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100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68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511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375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46348">
                <a:tc gridSpan="4"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Overall Successful Completion Rate: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68.00%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73.39%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5760" y="64770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Results for those students testing into dev. Math n=100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070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dirty="0" smtClean="0"/>
              <a:t>Important to involve faculty and staff across the institution in planning and implementation</a:t>
            </a:r>
          </a:p>
          <a:p>
            <a:pPr lvl="1"/>
            <a:r>
              <a:rPr lang="en-US" dirty="0" smtClean="0"/>
              <a:t>Allows for consistent message </a:t>
            </a:r>
          </a:p>
          <a:p>
            <a:pPr lvl="1"/>
            <a:r>
              <a:rPr lang="en-US" dirty="0" smtClean="0"/>
              <a:t>Provides for a  cohesive  and comprehensive planning approach</a:t>
            </a:r>
          </a:p>
          <a:p>
            <a:pPr lvl="0"/>
            <a:r>
              <a:rPr lang="en-US" dirty="0" smtClean="0"/>
              <a:t>Infrastructure is key to implementation</a:t>
            </a:r>
          </a:p>
          <a:p>
            <a:pPr lvl="1"/>
            <a:r>
              <a:rPr lang="en-US" dirty="0" smtClean="0"/>
              <a:t>Procedures </a:t>
            </a:r>
            <a:r>
              <a:rPr lang="en-US" dirty="0"/>
              <a:t>needed adjustment to support </a:t>
            </a:r>
            <a:r>
              <a:rPr lang="en-US" dirty="0" smtClean="0"/>
              <a:t>project</a:t>
            </a:r>
          </a:p>
          <a:p>
            <a:pPr lvl="2"/>
            <a:r>
              <a:rPr lang="en-US" dirty="0" smtClean="0"/>
              <a:t>Transcript input and review</a:t>
            </a:r>
            <a:endParaRPr lang="en-US" dirty="0"/>
          </a:p>
          <a:p>
            <a:pPr lvl="2"/>
            <a:r>
              <a:rPr lang="en-US" dirty="0" smtClean="0"/>
              <a:t>New </a:t>
            </a:r>
            <a:r>
              <a:rPr lang="en-US" dirty="0"/>
              <a:t>codes in Banner needed to identify students in </a:t>
            </a:r>
            <a:r>
              <a:rPr lang="en-US" dirty="0" smtClean="0"/>
              <a:t>cohort</a:t>
            </a:r>
          </a:p>
          <a:p>
            <a:pPr lvl="2"/>
            <a:r>
              <a:rPr lang="en-US" dirty="0" smtClean="0"/>
              <a:t>Revision of course schedule to shift courses  required (college level vs developmental)</a:t>
            </a:r>
            <a:endParaRPr lang="en-US" dirty="0"/>
          </a:p>
          <a:p>
            <a:r>
              <a:rPr lang="en-US" dirty="0" smtClean="0"/>
              <a:t>Student practices impact approach</a:t>
            </a:r>
          </a:p>
          <a:p>
            <a:pPr lvl="1"/>
            <a:r>
              <a:rPr lang="en-US" dirty="0" smtClean="0"/>
              <a:t>Late applications</a:t>
            </a:r>
          </a:p>
          <a:p>
            <a:pPr lvl="1"/>
            <a:r>
              <a:rPr lang="en-US" dirty="0" smtClean="0"/>
              <a:t>Transcript not required for application</a:t>
            </a:r>
          </a:p>
          <a:p>
            <a:r>
              <a:rPr lang="en-US" dirty="0" smtClean="0"/>
              <a:t>Importance of developmental coursework aligned to majors</a:t>
            </a:r>
          </a:p>
          <a:p>
            <a:r>
              <a:rPr lang="en-US" dirty="0" smtClean="0"/>
              <a:t>Provided an opportunity </a:t>
            </a:r>
          </a:p>
          <a:p>
            <a:pPr lvl="1"/>
            <a:r>
              <a:rPr lang="en-US" dirty="0" smtClean="0"/>
              <a:t>To determine a better way to place students</a:t>
            </a:r>
          </a:p>
          <a:p>
            <a:r>
              <a:rPr lang="en-US" dirty="0" smtClean="0"/>
              <a:t>In conjunction with CCA work, the GPA pilot highlighted the need for aligning Math to Programs</a:t>
            </a:r>
          </a:p>
        </p:txBody>
      </p:sp>
    </p:spTree>
    <p:extLst>
      <p:ext uri="{BB962C8B-B14F-4D97-AF65-F5344CB8AC3E}">
        <p14:creationId xmlns:p14="http://schemas.microsoft.com/office/powerpoint/2010/main" xmlns="" val="429162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CC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MCC2</Template>
  <TotalTime>4517</TotalTime>
  <Words>994</Words>
  <Application>Microsoft Office PowerPoint</Application>
  <PresentationFormat>On-screen Show (4:3)</PresentationFormat>
  <Paragraphs>345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MCC2</vt:lpstr>
      <vt:lpstr>2_Office Theme</vt:lpstr>
      <vt:lpstr>Linda Dart-Kathios, Mathematics Department Chair Kathleen Jennings Sweeney, EdD Dean of STEM </vt:lpstr>
      <vt:lpstr>Interdisciplinary Planning Team.</vt:lpstr>
      <vt:lpstr>Timeline</vt:lpstr>
      <vt:lpstr>Timeline</vt:lpstr>
      <vt:lpstr>Fall 2014 Pilot Results</vt:lpstr>
      <vt:lpstr>Fall 2015 Pilot: Placement by College Level Course </vt:lpstr>
      <vt:lpstr>Fall 2015: Course Completion Rates </vt:lpstr>
      <vt:lpstr>Fall 2015: Course Completion Rates</vt:lpstr>
      <vt:lpstr>Lessons Learned</vt:lpstr>
      <vt:lpstr>Slide 10</vt:lpstr>
      <vt:lpstr>Concerns/Further Research </vt:lpstr>
    </vt:vector>
  </TitlesOfParts>
  <Company>Middlesex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Overpowering the Achievement Gap: A Targeted Approach to Moving the Needle</dc:title>
  <dc:creator>Matthew Olson</dc:creator>
  <cp:lastModifiedBy>Elena Quiroz</cp:lastModifiedBy>
  <cp:revision>154</cp:revision>
  <cp:lastPrinted>2016-04-12T14:24:35Z</cp:lastPrinted>
  <dcterms:created xsi:type="dcterms:W3CDTF">2014-05-14T14:34:03Z</dcterms:created>
  <dcterms:modified xsi:type="dcterms:W3CDTF">2016-04-13T18:17:59Z</dcterms:modified>
</cp:coreProperties>
</file>