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9" r:id="rId5"/>
    <p:sldId id="261" r:id="rId6"/>
    <p:sldId id="262" r:id="rId7"/>
    <p:sldId id="270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1"/>
            <a:ext cx="12192000" cy="513556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12192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90600"/>
            <a:ext cx="10363200" cy="2819400"/>
          </a:xfrm>
        </p:spPr>
        <p:txBody>
          <a:bodyPr tIns="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lnSpc>
                <a:spcPct val="90000"/>
              </a:lnSpc>
              <a:defRPr sz="6000" b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47619" y="6248401"/>
            <a:ext cx="2539581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6048376"/>
            <a:ext cx="8026400" cy="733425"/>
          </a:xfrm>
        </p:spPr>
        <p:txBody>
          <a:bodyPr anchor="b"/>
          <a:lstStyle>
            <a:lvl1pPr marL="119062" indent="0">
              <a:buNone/>
              <a:defRPr lang="en-US" sz="16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Meeting Name — Month DD, YYYY</a:t>
            </a:r>
          </a:p>
        </p:txBody>
      </p:sp>
    </p:spTree>
    <p:extLst>
      <p:ext uri="{BB962C8B-B14F-4D97-AF65-F5344CB8AC3E}">
        <p14:creationId xmlns:p14="http://schemas.microsoft.com/office/powerpoint/2010/main" val="3611554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1"/>
            <a:ext cx="12192000" cy="513556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12192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6" name="Picture 11" descr="Logotype Stacked w Seal Top Transparen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32800" y="5867400"/>
            <a:ext cx="345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tIns="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700" b="1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dirty="0"/>
              <a:t>Meeting Name  |  Month DD, YYYY</a:t>
            </a:r>
          </a:p>
        </p:txBody>
      </p:sp>
    </p:spTree>
    <p:extLst>
      <p:ext uri="{BB962C8B-B14F-4D97-AF65-F5344CB8AC3E}">
        <p14:creationId xmlns:p14="http://schemas.microsoft.com/office/powerpoint/2010/main" val="3203167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73617" y="690563"/>
            <a:ext cx="9448800" cy="609600"/>
          </a:xfrm>
          <a:prstGeom prst="rect">
            <a:avLst/>
          </a:prstGeom>
        </p:spPr>
        <p:txBody>
          <a:bodyPr rIns="3429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3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10972802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A067F-84F0-4FCB-91BD-A4BAD644B6F1}" type="slidenum">
              <a:rPr lang="en-US" sz="9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600203"/>
            <a:ext cx="11176000" cy="4625975"/>
          </a:xfrm>
        </p:spPr>
        <p:txBody>
          <a:bodyPr/>
          <a:lstStyle>
            <a:lvl1pPr>
              <a:spcBef>
                <a:spcPts val="900"/>
              </a:spcBef>
              <a:defRPr sz="2400"/>
            </a:lvl1pPr>
            <a:lvl2pPr>
              <a:spcBef>
                <a:spcPts val="360"/>
              </a:spcBef>
              <a:defRPr sz="2100"/>
            </a:lvl2pPr>
            <a:lvl3pPr>
              <a:defRPr sz="18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06401" y="152400"/>
            <a:ext cx="11382963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15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533400"/>
            <a:ext cx="11176000" cy="83820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71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73617" y="690563"/>
            <a:ext cx="9448800" cy="609600"/>
          </a:xfrm>
          <a:prstGeom prst="rect">
            <a:avLst/>
          </a:prstGeom>
        </p:spPr>
        <p:txBody>
          <a:bodyPr rIns="4572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A067F-84F0-4FCB-91BD-A4BAD644B6F1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600201"/>
            <a:ext cx="11176000" cy="46259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06400" y="152400"/>
            <a:ext cx="11382963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533400"/>
            <a:ext cx="111760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1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12192000" cy="1905000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12192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89E3F3-A662-46B0-A7D1-E104A41C228F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11176000" cy="43211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1037" y="152400"/>
            <a:ext cx="11382963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406400" y="609600"/>
            <a:ext cx="111760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7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1"/>
            <a:ext cx="12192000" cy="260191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4"/>
            <a:ext cx="12192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18872"/>
            <a:ext cx="10972800" cy="1636776"/>
          </a:xfrm>
        </p:spPr>
        <p:txBody>
          <a:bodyPr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400" b="1" cap="none" baseline="0"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680" y="1828800"/>
            <a:ext cx="10985321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F930-4FD0-44EA-B6E9-27C19B13C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79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8E82DE-B153-45E1-940C-6CE8844F02A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773936"/>
            <a:ext cx="5588000" cy="4623816"/>
          </a:xfrm>
        </p:spPr>
        <p:txBody>
          <a:bodyPr lIns="9144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486400" cy="46238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04800" y="152400"/>
            <a:ext cx="11176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1"/>
          <p:cNvSpPr>
            <a:spLocks noGrp="1"/>
          </p:cNvSpPr>
          <p:nvPr>
            <p:ph type="title"/>
          </p:nvPr>
        </p:nvSpPr>
        <p:spPr>
          <a:xfrm>
            <a:off x="406400" y="533400"/>
            <a:ext cx="109728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2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95CEF2-63C7-41D1-AC3B-F11D0AEA6F1D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04800" y="152400"/>
            <a:ext cx="11176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406400" y="533400"/>
            <a:ext cx="109728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8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0A66E57-C0F8-4B8D-8854-D7A3DB0F0B4E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4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Hero Im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6248400"/>
            <a:ext cx="7315200" cy="457200"/>
          </a:xfrm>
        </p:spPr>
        <p:txBody>
          <a:bodyPr lIns="118872" tIns="0" rIns="45720" bIns="0" anchor="b"/>
          <a:lstStyle>
            <a:lvl1pPr marL="0" indent="0" algn="l">
              <a:buNone/>
              <a:defRPr sz="1600" b="0" baseline="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dirty="0"/>
              <a:t>Meeting Name — Month DD, YYYY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91440"/>
            <a:ext cx="12192000" cy="614476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Rectangle 6"/>
          <p:cNvSpPr/>
          <p:nvPr userDrawn="1"/>
        </p:nvSpPr>
        <p:spPr bwMode="invGray">
          <a:xfrm>
            <a:off x="0" y="6049962"/>
            <a:ext cx="12192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47619" y="6248401"/>
            <a:ext cx="2539581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74181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12192000" cy="1905000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12192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89E3F3-A662-46B0-A7D1-E104A41C228F}" type="slidenum">
              <a:rPr lang="en-US" sz="1200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12800" y="2057401"/>
            <a:ext cx="10972800" cy="43211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8000" y="152400"/>
            <a:ext cx="11176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5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12192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12192000" cy="1433513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06400" y="152400"/>
            <a:ext cx="11176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6400" y="1774825"/>
            <a:ext cx="111760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DB98637-2E44-408C-92DF-FBFBA33F1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5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964305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FY22: The Year in 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September 26, 2022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94" y="258763"/>
            <a:ext cx="27432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17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Effort was led by Jackie Kremer and Connie Strittmatter of Fitchburg State University</a:t>
            </a:r>
          </a:p>
          <a:p>
            <a:r>
              <a:rPr lang="en-US" sz="2800" dirty="0" smtClean="0"/>
              <a:t>After extensive review, an </a:t>
            </a:r>
            <a:r>
              <a:rPr lang="en-US" sz="2800" i="1" dirty="0" smtClean="0"/>
              <a:t>OER Key Performance Indicators Implementation Guide</a:t>
            </a:r>
            <a:r>
              <a:rPr lang="en-US" sz="2800" dirty="0" smtClean="0"/>
              <a:t> was developed</a:t>
            </a:r>
          </a:p>
          <a:p>
            <a:r>
              <a:rPr lang="en-US" sz="2800" dirty="0" smtClean="0"/>
              <a:t>We partnered with DHE Research &amp; Planning to collect and analyze the data</a:t>
            </a:r>
          </a:p>
          <a:p>
            <a:r>
              <a:rPr lang="en-US" sz="2800" dirty="0" smtClean="0"/>
              <a:t>A webinar was held for Institutional Research staff and OER Representatives on June 23</a:t>
            </a:r>
            <a:r>
              <a:rPr lang="en-US" sz="2800" baseline="30000" dirty="0" smtClean="0"/>
              <a:t>rd</a:t>
            </a:r>
            <a:endParaRPr lang="en-US" sz="2800" dirty="0" smtClean="0"/>
          </a:p>
          <a:p>
            <a:r>
              <a:rPr lang="en-US" sz="2800" dirty="0" smtClean="0"/>
              <a:t>Agreed we would only collect four of the seven Indicators in FY22. 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OER Key Performance Indicators</a:t>
            </a:r>
            <a:endParaRPr lang="en-US" dirty="0"/>
          </a:p>
        </p:txBody>
      </p:sp>
      <p:pic>
        <p:nvPicPr>
          <p:cNvPr id="5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200" y="152400"/>
            <a:ext cx="20574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47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Decided to sunset the Student Coordination &amp; Outreach Committee and redeploy its members because it was duplicative of the Student Advisory Council</a:t>
            </a:r>
          </a:p>
          <a:p>
            <a:r>
              <a:rPr lang="en-US" sz="2800" dirty="0" smtClean="0"/>
              <a:t>Decided to create a Steering Committee of Millie Gonzalez and Sue Tashjian, Marilyn Billings and Bob Awkward to handle unassigned and strategic matters (e.g., Inclusive Access Survey and Legislative Events)</a:t>
            </a:r>
          </a:p>
          <a:p>
            <a:r>
              <a:rPr lang="en-US" sz="2800" dirty="0" smtClean="0"/>
              <a:t>Afforded existing members the opportunity to redeploy and new members to be assigned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Operations</a:t>
            </a:r>
            <a:endParaRPr lang="en-US" dirty="0"/>
          </a:p>
        </p:txBody>
      </p:sp>
      <p:pic>
        <p:nvPicPr>
          <p:cNvPr id="5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282" y="180974"/>
            <a:ext cx="20574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70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SPARC</a:t>
            </a:r>
          </a:p>
          <a:p>
            <a:r>
              <a:rPr lang="en-US" sz="2800" dirty="0" smtClean="0"/>
              <a:t>Open Education Network</a:t>
            </a:r>
          </a:p>
          <a:p>
            <a:r>
              <a:rPr lang="en-US" sz="2800" dirty="0" smtClean="0"/>
              <a:t>OER Commons</a:t>
            </a:r>
          </a:p>
          <a:p>
            <a:r>
              <a:rPr lang="en-US" sz="2800" dirty="0" smtClean="0"/>
              <a:t>New England Board of Higher Education Open Education Advisory Committee – Bob Awkward &amp; Sue Tashjian</a:t>
            </a:r>
          </a:p>
          <a:p>
            <a:r>
              <a:rPr lang="en-US" sz="2800" dirty="0" smtClean="0"/>
              <a:t>CCCOER – Sue Tashjian</a:t>
            </a:r>
          </a:p>
          <a:p>
            <a:r>
              <a:rPr lang="en-US" sz="2800" dirty="0" smtClean="0"/>
              <a:t>DOERS3 – Bob Awkward, Equity Work Group</a:t>
            </a:r>
          </a:p>
          <a:p>
            <a:r>
              <a:rPr lang="en-US" sz="2800" dirty="0" smtClean="0"/>
              <a:t>Midwestern Higher Education Compact – Bob Awkward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Collaborations</a:t>
            </a:r>
            <a:endParaRPr lang="en-US" dirty="0"/>
          </a:p>
        </p:txBody>
      </p:sp>
      <p:pic>
        <p:nvPicPr>
          <p:cNvPr id="5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600" y="180974"/>
            <a:ext cx="20574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52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sz="2400" dirty="0" smtClean="0"/>
              <a:t>Millie Gonzalez and Sue Tashjian serve as Co-Chairs</a:t>
            </a:r>
          </a:p>
          <a:p>
            <a:pPr marL="119062" indent="0">
              <a:buNone/>
            </a:pPr>
            <a:r>
              <a:rPr lang="en-US" sz="2400" dirty="0" smtClean="0"/>
              <a:t>The Advisory Council met six out of ten scheduled meetings.</a:t>
            </a:r>
          </a:p>
          <a:p>
            <a:pPr marL="119062" indent="0">
              <a:buNone/>
            </a:pPr>
            <a:r>
              <a:rPr lang="en-US" sz="2400" dirty="0"/>
              <a:t>S</a:t>
            </a:r>
            <a:r>
              <a:rPr lang="en-US" sz="2400" dirty="0" smtClean="0"/>
              <a:t>everal meetings had guest speakers or an event including:</a:t>
            </a:r>
          </a:p>
          <a:p>
            <a:pPr>
              <a:buFontTx/>
              <a:buChar char="-"/>
            </a:pPr>
            <a:r>
              <a:rPr lang="en-US" sz="2400" dirty="0" smtClean="0"/>
              <a:t>Amanda Coolidge, BC Campus and Andrew McKinney, CUNY on Tenure &amp; Promotion for DOERS3, October 2021</a:t>
            </a:r>
          </a:p>
          <a:p>
            <a:pPr>
              <a:buFontTx/>
              <a:buChar char="-"/>
            </a:pPr>
            <a:r>
              <a:rPr lang="en-US" sz="2400" dirty="0" smtClean="0"/>
              <a:t>Nicole Allen, SPARC on Inclusive Access, January 2022</a:t>
            </a:r>
          </a:p>
          <a:p>
            <a:pPr>
              <a:buFontTx/>
              <a:buChar char="-"/>
            </a:pPr>
            <a:r>
              <a:rPr lang="en-US" sz="2400" dirty="0" smtClean="0"/>
              <a:t>OER Olympics Awards, May 2022 </a:t>
            </a:r>
          </a:p>
          <a:p>
            <a:pPr marL="119062" indent="0">
              <a:buNone/>
            </a:pPr>
            <a:endParaRPr lang="en-US" sz="24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OER Advisory Council</a:t>
            </a:r>
            <a:endParaRPr lang="en-US" dirty="0"/>
          </a:p>
        </p:txBody>
      </p:sp>
      <p:pic>
        <p:nvPicPr>
          <p:cNvPr id="5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919" y="57150"/>
            <a:ext cx="20574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66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Access Week: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Inclusive Teaching using OER</a:t>
            </a:r>
          </a:p>
          <a:p>
            <a:pPr lvl="1"/>
            <a:r>
              <a:rPr lang="en-US" dirty="0" smtClean="0"/>
              <a:t>DEI in OER with Adina Giannelli of Holyoke Community College</a:t>
            </a:r>
          </a:p>
          <a:p>
            <a:pPr lvl="1"/>
            <a:r>
              <a:rPr lang="en-US" dirty="0" smtClean="0"/>
              <a:t>DEI in OER with </a:t>
            </a:r>
            <a:r>
              <a:rPr lang="en-US" dirty="0" err="1" smtClean="0"/>
              <a:t>Roopika</a:t>
            </a:r>
            <a:r>
              <a:rPr lang="en-US" dirty="0" smtClean="0"/>
              <a:t> </a:t>
            </a:r>
            <a:r>
              <a:rPr lang="en-US" dirty="0" err="1" smtClean="0"/>
              <a:t>Risam</a:t>
            </a:r>
            <a:r>
              <a:rPr lang="en-US" dirty="0" smtClean="0"/>
              <a:t> of </a:t>
            </a:r>
            <a:r>
              <a:rPr lang="en-US" dirty="0"/>
              <a:t>S</a:t>
            </a:r>
            <a:r>
              <a:rPr lang="en-US" dirty="0" smtClean="0"/>
              <a:t>alem State University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119062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&amp; Education Committee: </a:t>
            </a:r>
            <a:br>
              <a:rPr lang="en-US" dirty="0" smtClean="0"/>
            </a:br>
            <a:r>
              <a:rPr lang="en-US" sz="2800" dirty="0" smtClean="0"/>
              <a:t>Carolyn Michaud and Jessica Egan, Co-Chairs</a:t>
            </a:r>
            <a:endParaRPr lang="en-US" sz="2800" dirty="0"/>
          </a:p>
        </p:txBody>
      </p:sp>
      <p:pic>
        <p:nvPicPr>
          <p:cNvPr id="5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137" y="152400"/>
            <a:ext cx="20574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74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OER Olympics Awards:</a:t>
            </a:r>
          </a:p>
          <a:p>
            <a:endParaRPr lang="en-US" sz="2400" dirty="0" smtClean="0"/>
          </a:p>
          <a:p>
            <a:pPr lvl="1"/>
            <a:r>
              <a:rPr lang="en-US" sz="2400" dirty="0" smtClean="0"/>
              <a:t>Gold Award: </a:t>
            </a:r>
            <a:r>
              <a:rPr lang="en-US" sz="2400" dirty="0" err="1" smtClean="0"/>
              <a:t>Nikolaus</a:t>
            </a:r>
            <a:r>
              <a:rPr lang="en-US" sz="2400" dirty="0" smtClean="0"/>
              <a:t> </a:t>
            </a:r>
            <a:r>
              <a:rPr lang="en-US" sz="2400" dirty="0" err="1" smtClean="0"/>
              <a:t>Sucher</a:t>
            </a:r>
            <a:r>
              <a:rPr lang="en-US" sz="2400" dirty="0" smtClean="0"/>
              <a:t> (deceased), Roxbury Community College ($1,000)</a:t>
            </a:r>
          </a:p>
          <a:p>
            <a:pPr lvl="1"/>
            <a:r>
              <a:rPr lang="en-US" sz="2400" dirty="0" smtClean="0"/>
              <a:t>Silver Award: Fayette Reynolds, Berkshire Community College ($750)</a:t>
            </a:r>
          </a:p>
          <a:p>
            <a:pPr lvl="1"/>
            <a:r>
              <a:rPr lang="en-US" sz="2400" dirty="0" smtClean="0"/>
              <a:t>Bronze Award: Brokk </a:t>
            </a:r>
            <a:r>
              <a:rPr lang="en-US" sz="2400" dirty="0"/>
              <a:t>Toggerson, UMass </a:t>
            </a:r>
            <a:r>
              <a:rPr lang="en-US" sz="2400" dirty="0" smtClean="0"/>
              <a:t>Amherst ($500)</a:t>
            </a:r>
          </a:p>
          <a:p>
            <a:pPr lvl="1"/>
            <a:r>
              <a:rPr lang="en-US" sz="2400" dirty="0" smtClean="0"/>
              <a:t>Honorable Mention: Sarah Gilleman, Holyoke Community College ($250)</a:t>
            </a:r>
          </a:p>
          <a:p>
            <a:pPr lvl="1"/>
            <a:r>
              <a:rPr lang="en-US" sz="2400" dirty="0" smtClean="0"/>
              <a:t>Honorable Mention: William Haynes, Mass. Maritime Academy ($250)</a:t>
            </a:r>
          </a:p>
          <a:p>
            <a:pPr lvl="1"/>
            <a:r>
              <a:rPr lang="en-US" sz="2400" dirty="0" smtClean="0"/>
              <a:t>Honorable Mention: Amanda Hyde, Greenfield Community College ($250)</a:t>
            </a: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119062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&amp; Education Committee: </a:t>
            </a:r>
            <a:br>
              <a:rPr lang="en-US" dirty="0" smtClean="0"/>
            </a:br>
            <a:r>
              <a:rPr lang="en-US" sz="2800" dirty="0" smtClean="0"/>
              <a:t>Carolyn Michaud and Jessica Egan, Co-Chairs</a:t>
            </a:r>
            <a:endParaRPr lang="en-US" sz="2800" dirty="0"/>
          </a:p>
        </p:txBody>
      </p:sp>
      <p:pic>
        <p:nvPicPr>
          <p:cNvPr id="5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200" y="180974"/>
            <a:ext cx="20574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47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Education Week: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Announced the Winners for the first OER Olympics Awards</a:t>
            </a:r>
          </a:p>
          <a:p>
            <a:pPr lvl="1"/>
            <a:r>
              <a:rPr lang="en-US" dirty="0" smtClean="0"/>
              <a:t>Overcoming Faculty Barriers to OER</a:t>
            </a:r>
          </a:p>
          <a:p>
            <a:pPr lvl="1"/>
            <a:r>
              <a:rPr lang="en-US" dirty="0" smtClean="0"/>
              <a:t>Building the Ideal Project Team for Collaborative OER Curation</a:t>
            </a:r>
          </a:p>
          <a:p>
            <a:pPr lvl="1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&amp; Education Committee:</a:t>
            </a:r>
            <a:br>
              <a:rPr lang="en-US" dirty="0" smtClean="0"/>
            </a:br>
            <a:r>
              <a:rPr lang="en-US" sz="2400" dirty="0" smtClean="0"/>
              <a:t>Carolyn Michaud and Jessica Egan, Co-Chairs</a:t>
            </a:r>
            <a:endParaRPr lang="en-US" sz="2400" dirty="0"/>
          </a:p>
        </p:txBody>
      </p:sp>
      <p:pic>
        <p:nvPicPr>
          <p:cNvPr id="5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200" y="152400"/>
            <a:ext cx="20574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50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 smtClean="0"/>
              <a:t>May 2021 OER Faculty Training Survey Results:</a:t>
            </a:r>
          </a:p>
          <a:p>
            <a:pPr marL="119062" indent="0">
              <a:buNone/>
            </a:pPr>
            <a:endParaRPr lang="en-US" dirty="0" smtClean="0"/>
          </a:p>
          <a:p>
            <a:r>
              <a:rPr lang="en-US" sz="2400" dirty="0" smtClean="0"/>
              <a:t>53.4% of attendees submitted reviews (May 2020)</a:t>
            </a:r>
          </a:p>
          <a:p>
            <a:r>
              <a:rPr lang="en-US" sz="2400" dirty="0" smtClean="0"/>
              <a:t>54.9% of attendees submitted reviews (May 2021)</a:t>
            </a:r>
          </a:p>
          <a:p>
            <a:r>
              <a:rPr lang="en-US" sz="2400" dirty="0" smtClean="0"/>
              <a:t>58.4% adopted OER in fall 2020 (May 2020)</a:t>
            </a:r>
          </a:p>
          <a:p>
            <a:r>
              <a:rPr lang="en-US" sz="2400" dirty="0" smtClean="0"/>
              <a:t>60.9% adopted OER in fall 2021 (May 2021)</a:t>
            </a:r>
          </a:p>
          <a:p>
            <a:r>
              <a:rPr lang="en-US" sz="2400" dirty="0" smtClean="0"/>
              <a:t>71.1% said the training influenced their decision to adopt (May 2020) </a:t>
            </a:r>
          </a:p>
          <a:p>
            <a:r>
              <a:rPr lang="en-US" sz="2400" dirty="0" smtClean="0"/>
              <a:t>65.7% said the training influenced their decision to adopt (May 2021) 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 Committee: </a:t>
            </a:r>
            <a:br>
              <a:rPr lang="en-US" dirty="0" smtClean="0"/>
            </a:br>
            <a:r>
              <a:rPr lang="en-US" sz="2800" dirty="0" smtClean="0"/>
              <a:t>Andrea Milligan and Jessica Birthisel, Co-Chairs</a:t>
            </a:r>
            <a:endParaRPr lang="en-US" sz="2800" dirty="0"/>
          </a:p>
        </p:txBody>
      </p:sp>
      <p:pic>
        <p:nvPicPr>
          <p:cNvPr id="5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564" y="152400"/>
            <a:ext cx="20574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23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webinar was developed and provided for CAOs, Deans and Department chairs, IT, Registrars and OER representatives on February 2022 to:</a:t>
            </a:r>
          </a:p>
          <a:p>
            <a:pPr lvl="1"/>
            <a:r>
              <a:rPr lang="en-US" dirty="0" smtClean="0"/>
              <a:t>ensure everyone understood the June 30, 2021 deadline</a:t>
            </a:r>
          </a:p>
          <a:p>
            <a:pPr lvl="1"/>
            <a:r>
              <a:rPr lang="en-US" dirty="0" smtClean="0"/>
              <a:t>conduct a detailed review of the </a:t>
            </a:r>
            <a:r>
              <a:rPr lang="en-US" i="1" dirty="0" smtClean="0"/>
              <a:t>Course Marking Implementation Guide</a:t>
            </a:r>
          </a:p>
          <a:p>
            <a:pPr lvl="1"/>
            <a:r>
              <a:rPr lang="en-US" dirty="0" smtClean="0"/>
              <a:t>answer questions or concerns.</a:t>
            </a:r>
          </a:p>
          <a:p>
            <a:r>
              <a:rPr lang="en-US" sz="2800" dirty="0" smtClean="0"/>
              <a:t>Subsequent SIS sessions were held for Banner, </a:t>
            </a:r>
            <a:r>
              <a:rPr lang="en-US" sz="2800" dirty="0" err="1" smtClean="0"/>
              <a:t>Jenzabar</a:t>
            </a:r>
            <a:r>
              <a:rPr lang="en-US" sz="2800" dirty="0" smtClean="0"/>
              <a:t> and Colleague institutions to encourage peer-to-peer learning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Flagging Committee: </a:t>
            </a:r>
            <a:br>
              <a:rPr lang="en-US" dirty="0" smtClean="0"/>
            </a:br>
            <a:r>
              <a:rPr lang="en-US" sz="2800" dirty="0" smtClean="0"/>
              <a:t>Donna Mellen, Chair</a:t>
            </a:r>
            <a:endParaRPr lang="en-US" sz="2800" dirty="0"/>
          </a:p>
        </p:txBody>
      </p:sp>
      <p:pic>
        <p:nvPicPr>
          <p:cNvPr id="5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282" y="152400"/>
            <a:ext cx="20574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5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 smtClean="0"/>
              <a:t>Results:</a:t>
            </a:r>
          </a:p>
          <a:p>
            <a:r>
              <a:rPr lang="en-US" sz="2400" dirty="0" smtClean="0"/>
              <a:t>Course marking was already/has been implemented at ten community colleges and one UMass campus (11/28).</a:t>
            </a:r>
          </a:p>
          <a:p>
            <a:r>
              <a:rPr lang="en-US" sz="2400" dirty="0" smtClean="0"/>
              <a:t>Course marking to be implemented within the next two years at one community college, three state universities, and three UMass campuses (18/28).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here remain two community colleges and five state universities who will need significant additional support.</a:t>
            </a:r>
          </a:p>
          <a:p>
            <a:r>
              <a:rPr lang="en-US" sz="2400" dirty="0" smtClean="0"/>
              <a:t>There was also two community colleges and one state university who never responded. It is impossible to determine their status.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Flagging Committee: </a:t>
            </a:r>
            <a:br>
              <a:rPr lang="en-US" dirty="0" smtClean="0"/>
            </a:br>
            <a:r>
              <a:rPr lang="en-US" sz="2800" dirty="0" smtClean="0"/>
              <a:t>Donna Mellen, Chair</a:t>
            </a:r>
            <a:endParaRPr lang="en-US" sz="2800" dirty="0"/>
          </a:p>
        </p:txBody>
      </p:sp>
      <p:pic>
        <p:nvPicPr>
          <p:cNvPr id="5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600" y="180974"/>
            <a:ext cx="20574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39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Hired a Hub Repository Coordinator: Emily Butler from Springfield Technical Community College</a:t>
            </a:r>
          </a:p>
          <a:p>
            <a:r>
              <a:rPr lang="en-US" dirty="0" smtClean="0"/>
              <a:t>Sue Tashjian served as her supervisor</a:t>
            </a:r>
          </a:p>
          <a:p>
            <a:r>
              <a:rPr lang="en-US" dirty="0" smtClean="0"/>
              <a:t>Performance Goals were established and completed:</a:t>
            </a:r>
          </a:p>
          <a:p>
            <a:pPr lvl="1"/>
            <a:r>
              <a:rPr lang="en-US" dirty="0" smtClean="0"/>
              <a:t>Cleaned up and organized the existing collection</a:t>
            </a:r>
          </a:p>
          <a:p>
            <a:pPr lvl="1"/>
            <a:r>
              <a:rPr lang="en-US" dirty="0" smtClean="0"/>
              <a:t>Established and published meta-data standards</a:t>
            </a:r>
          </a:p>
          <a:p>
            <a:pPr lvl="1"/>
            <a:r>
              <a:rPr lang="en-US" dirty="0" smtClean="0"/>
              <a:t>Created training materials for how to properly use the site </a:t>
            </a:r>
          </a:p>
          <a:p>
            <a:pPr lvl="1"/>
            <a:r>
              <a:rPr lang="en-US" dirty="0" smtClean="0"/>
              <a:t>Began to conduct training for individual campuses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Committee, </a:t>
            </a:r>
            <a:r>
              <a:rPr lang="en-US" sz="2800" dirty="0" smtClean="0"/>
              <a:t>Matt Bejune, Chair</a:t>
            </a:r>
            <a:endParaRPr lang="en-US" sz="2800" dirty="0"/>
          </a:p>
        </p:txBody>
      </p:sp>
      <p:pic>
        <p:nvPicPr>
          <p:cNvPr id="5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200" y="152400"/>
            <a:ext cx="20574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99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HE PowerPoint">
  <a:themeElements>
    <a:clrScheme name="Custom 2">
      <a:dk1>
        <a:sysClr val="windowText" lastClr="000000"/>
      </a:dk1>
      <a:lt1>
        <a:sysClr val="window" lastClr="FFFFFF"/>
      </a:lt1>
      <a:dk2>
        <a:srgbClr val="001F5B"/>
      </a:dk2>
      <a:lt2>
        <a:srgbClr val="EAECEE"/>
      </a:lt2>
      <a:accent1>
        <a:srgbClr val="CF0A2C"/>
      </a:accent1>
      <a:accent2>
        <a:srgbClr val="F37121"/>
      </a:accent2>
      <a:accent3>
        <a:srgbClr val="FFC627"/>
      </a:accent3>
      <a:accent4>
        <a:srgbClr val="00AF41"/>
      </a:accent4>
      <a:accent5>
        <a:srgbClr val="009BDE"/>
      </a:accent5>
      <a:accent6>
        <a:srgbClr val="8D734A"/>
      </a:accent6>
      <a:hlink>
        <a:srgbClr val="7030A0"/>
      </a:hlink>
      <a:folHlink>
        <a:srgbClr val="99A4AD"/>
      </a:folHlink>
    </a:clrScheme>
    <a:fontScheme name="DHE">
      <a:majorFont>
        <a:latin typeface="Segoe UI Bold"/>
        <a:ea typeface=""/>
        <a:cs typeface=""/>
      </a:majorFont>
      <a:minorFont>
        <a:latin typeface="Segoe UI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E PowerPoint 2017.potx" id="{E07B9D51-7A1B-445F-BE90-03D726D2647E}" vid="{A3B9CE9F-B01A-4D15-BC8D-DAC2DD449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751</Words>
  <Application>Microsoft Office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Corbel</vt:lpstr>
      <vt:lpstr>Franklin Gothic Demi</vt:lpstr>
      <vt:lpstr>Segoe UI</vt:lpstr>
      <vt:lpstr>Segoe UI Bold</vt:lpstr>
      <vt:lpstr>Wingdings</vt:lpstr>
      <vt:lpstr>Wingdings 2</vt:lpstr>
      <vt:lpstr>Wingdings 3</vt:lpstr>
      <vt:lpstr>DHE PowerPoint</vt:lpstr>
      <vt:lpstr>FY22: The Year in Review </vt:lpstr>
      <vt:lpstr>OER Advisory Council</vt:lpstr>
      <vt:lpstr>Marketing &amp; Education Committee:  Carolyn Michaud and Jessica Egan, Co-Chairs</vt:lpstr>
      <vt:lpstr>Marketing &amp; Education Committee:  Carolyn Michaud and Jessica Egan, Co-Chairs</vt:lpstr>
      <vt:lpstr>Marketing &amp; Education Committee: Carolyn Michaud and Jessica Egan, Co-Chairs</vt:lpstr>
      <vt:lpstr>Professional Development Committee:  Andrea Milligan and Jessica Birthisel, Co-Chairs</vt:lpstr>
      <vt:lpstr>Course Flagging Committee:  Donna Mellen, Chair</vt:lpstr>
      <vt:lpstr>Course Flagging Committee:  Donna Mellen, Chair</vt:lpstr>
      <vt:lpstr>Repository Committee, Matt Bejune, Chair</vt:lpstr>
      <vt:lpstr>OER Key Performance Indicators</vt:lpstr>
      <vt:lpstr>Internal Operations</vt:lpstr>
      <vt:lpstr>Collaborations</vt:lpstr>
    </vt:vector>
  </TitlesOfParts>
  <Company>Middlesex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FY22: The Year in Review</dc:title>
  <dc:creator>Awkward, Robert (DHE)</dc:creator>
  <cp:lastModifiedBy>Awkward, Robert (DHE)</cp:lastModifiedBy>
  <cp:revision>16</cp:revision>
  <dcterms:created xsi:type="dcterms:W3CDTF">2022-09-23T04:26:01Z</dcterms:created>
  <dcterms:modified xsi:type="dcterms:W3CDTF">2022-09-23T06:46:04Z</dcterms:modified>
</cp:coreProperties>
</file>