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65" r:id="rId3"/>
    <p:sldId id="272" r:id="rId4"/>
    <p:sldId id="273" r:id="rId5"/>
    <p:sldId id="262" r:id="rId6"/>
    <p:sldId id="263" r:id="rId7"/>
    <p:sldId id="266" r:id="rId8"/>
    <p:sldId id="267" r:id="rId9"/>
    <p:sldId id="257" r:id="rId10"/>
    <p:sldId id="264" r:id="rId11"/>
    <p:sldId id="274" r:id="rId12"/>
    <p:sldId id="268" r:id="rId13"/>
    <p:sldId id="269" r:id="rId14"/>
    <p:sldId id="270" r:id="rId15"/>
    <p:sldId id="27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0"/>
    <p:restoredTop sz="94688"/>
  </p:normalViewPr>
  <p:slideViewPr>
    <p:cSldViewPr snapToGrid="0" snapToObjects="1">
      <p:cViewPr varScale="1">
        <p:scale>
          <a:sx n="78" d="100"/>
          <a:sy n="78" d="100"/>
        </p:scale>
        <p:origin x="89" y="5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B4207-E64F-894B-8558-044C4375FA6C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2A3A3-6D86-CD4C-A765-B8DC01AE9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3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A3A3-6D86-CD4C-A765-B8DC01AE98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A3A3-6D86-CD4C-A765-B8DC01AE98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9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A3A3-6D86-CD4C-A765-B8DC01AE98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8FEB-454B-764E-8184-D01C01EE1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72B572-3736-F049-92FC-B5297359E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679F9-17E4-8447-AFAC-D3103077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E51E2-0FF4-2F49-BF62-A02DF0EC5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38F23-AFBD-594B-963B-0DB6C900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5B76-E9FF-8C48-834D-058E386F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6F6C0-9477-BE4B-A60B-9B263533D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6813A-50CB-4F49-AAB2-054E5813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67DBB-EB6A-D949-8AA7-6E5DE608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3A2B8-CF09-2C41-BEC8-F9A603E4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4201B-F158-5446-B419-ECEA76ADD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153BB-B309-F145-8E73-6117A3680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3A007-3E24-1A4C-953B-19FDD24B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77800-1D44-8E41-9577-BF53A8B1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1A977-5A03-C443-9EA7-186E663D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0856-57D4-0948-93B2-C3C4E931E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06B41-140B-6D46-AB4C-70D05D877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79E96-7A4F-F04B-BD64-B80F20AA0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7BF88-5B5B-2443-A498-48644C07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60E4D-3685-7C4B-90E8-68B944F8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3D64-CE95-0C43-AEAB-DD2A1AF0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1BFAD-D0BA-2447-9976-648020105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F305A-0F11-1C46-963C-5A500DA5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1BE13-21F0-184A-B91E-42F183A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C967-CECD-CB45-89B6-CC04838E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21BC-2C95-7440-8404-2AF3D9C4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1C6A7-075D-7341-8BBB-7745BEBFE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BE745-9660-EB4E-8304-9B304F131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8485C-3A7F-4B4D-849B-211521617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7E89D-4366-5E44-B4C1-121E59C4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48BB-3C14-F549-A088-3D9021CC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D3E38-2904-1D42-A728-0047505BC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A0B54-6B4A-2B45-83BA-DFFF1F7D0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C5561-317F-854A-B59D-9F3B3AC4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B7E21-B959-5B4A-8BDD-671251DC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8F540-A34A-7B46-AA13-9D9404C3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8B77-BABA-E448-AD9A-2E329DC4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0EE7E-E5C9-D943-81B1-58E174AB1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C72D9-C0C3-E143-8FAB-49B4DAC32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F7016D-75E2-AE4F-BFD6-29AEF5F99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5DFF-82B7-BF46-823B-63C697A73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863E-B1D8-1346-9756-D66CF01A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5E819-6CC6-0141-89D0-A93B0A61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CC75B-F06F-AB4D-A339-09469C9D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2014-6D4D-E44F-A4A1-627BA3B5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5D253-6BBF-9440-A318-164D9D68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849E9-A357-C142-970A-F5D59789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C66F8-260E-EB47-9384-117C740A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C0A8E-A0B4-5B46-9AE4-EAF5383C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6046B-B972-8845-AA19-ED2E7A9E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D22ED-021D-124E-9292-2B2F0007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0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68B7-39E1-9648-80E8-F92A68D8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FDF8E-15E2-4D48-B28C-E755FF013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3B1E6-2B27-D242-B992-D9739F0F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533B4-B00F-0B4C-837B-743E139F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2B9D4-A9F0-0A40-BD02-382A8BDF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C21A9-746A-5E4C-AB78-BBD78F57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7569-7C90-744B-BD1C-6769ACE75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407F8-7B77-284E-A3F8-A2C1074F0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95F43-02FD-0942-98F6-A3A46E7C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694DC-1B0C-8E45-84E8-5D9513ED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44442-F84D-A242-A27C-9B8825B8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F410-43F9-9C49-9E2A-7B1533E5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EEE6A-C606-2646-ABB0-4EE48992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97916-242D-B149-AA25-67F58A7C9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3F78D-E182-F944-8715-5E9FB409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55570-B602-EC4E-A272-CAE79B5A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C4C8E-A3F6-B04D-8A1A-A9164BB1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DE3E-17F7-9A4A-B32E-E34B38A1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5F5EF-303C-9448-8A02-86E3EF70A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FD8DF-B2B2-C440-BF29-608F71E2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2833-57E6-FC44-B5A9-098FB3E3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A9888-A70A-7C4C-8526-A94A014D4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64D78-1105-C048-B6B0-7F599D5908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95090-3558-8F4B-AC82-FE8A04D97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059B7-8D75-EF4C-A195-D6831EC7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7EE03-CD9D-1C46-A3C8-09BF40B97B9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EEEEA-ED24-5146-9028-EF3B372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9BCB1-F935-DD46-8CA5-0EC40E05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BC464-4227-4443-8E72-9105722E8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1984-7CED-0D4C-BF72-2782D538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1BC81-E647-2D45-9DDD-596513B01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1D459-84B8-6444-852C-20F18A95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8C776-CA55-F749-8D3A-74C497BA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F5AD6-C6B7-1944-9A90-80E709CE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526D-368C-854C-86F6-D354B830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C14CC-95A9-9246-BCC9-03832FD13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B93C3-4A62-DF43-9169-AAEC65398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D2F1F-4006-7A47-A867-AB7E33E9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6282F-0256-BB43-BAE7-C1EFD7B9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BE60E-F2EF-1B4D-87BB-6308C500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2CC1-BCE1-1946-9429-109C525B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AA1BA-0F64-1248-9FC1-0F899F607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9D0B1-F8D1-1448-9E47-5C70D6050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F1F10-0DEC-6E4E-9AFA-430E8DC43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FB5FF-83E3-DC40-A176-BE2E9F5B7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C4D90-F6F4-E542-8F8E-D08E9685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13985-387D-C04A-B607-033BD624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A5EC8-B4C9-4B4A-B3F9-5B1A0CC9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5B01-9516-0F4B-AAA1-A3CC94CB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020FD-EF86-2F4E-B1E5-FCB5AA00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CA5AF-6DC5-0C43-A8F7-85F2C357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D2513-B767-EC47-ABFD-84EC6A6E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553F8-6FEC-6F45-A528-74CDD15F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6196BF-4FB7-7044-B99E-212A0018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4661D-EAAB-914C-BE7C-37EB6DF8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8C91-68F8-C741-876C-DAEF765D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F59B4-AA89-A54A-BEE5-4AF5FF68A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B03F3-B1C9-D346-B004-6AFAB427E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CD177-F7B4-E04A-8A36-05D1D02B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E9A06-64BA-3D41-BC2A-30357A9E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41A05-610F-3343-AAF0-A4BC14C3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76BD-B071-C742-A9F7-8A2953B4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043D7-0019-CA4C-BB53-B82353FA5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347AB7-2303-7A4A-8C72-6EAF395DE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A8DE-F72B-EB42-A443-72FEDEE6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11907-CCC1-454B-90C9-2B74C614B43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0F761-4BD0-7047-8553-6F3BE3CD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6A231-0C0F-0E49-9C98-72AAB402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9620E5-6479-334C-8041-3828C9B2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48AE7-3784-5747-AB43-608033DE2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5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89898-BCD9-BD46-86AD-31A60288C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55616"/>
            <a:ext cx="10515600" cy="366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A4366-E754-2D4B-8334-B548EB0D01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791" y="-750"/>
            <a:ext cx="12244195" cy="14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6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BOARD OF HIGHER </a:t>
            </a:r>
            <a:r>
              <a:rPr lang="en-US" b="1" dirty="0"/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3803"/>
            <a:ext cx="12192000" cy="9752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dirty="0"/>
              <a:t>The Equity Agenda: Through a Campus Lens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CE063-D390-0D4E-8C60-1CDD504D3B87}"/>
              </a:ext>
            </a:extLst>
          </p:cNvPr>
          <p:cNvSpPr txBox="1"/>
          <p:nvPr/>
        </p:nvSpPr>
        <p:spPr>
          <a:xfrm>
            <a:off x="0" y="3822933"/>
            <a:ext cx="12192000" cy="265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A joint presentation by: </a:t>
            </a:r>
          </a:p>
          <a:p>
            <a:pPr algn="ctr"/>
            <a:r>
              <a:rPr lang="en-US" sz="2400" b="1" dirty="0"/>
              <a:t>Bristol Community College</a:t>
            </a:r>
          </a:p>
          <a:p>
            <a:pPr algn="ctr"/>
            <a:r>
              <a:rPr lang="en-US" sz="2400" b="1" dirty="0"/>
              <a:t>Massasoit Community College</a:t>
            </a:r>
          </a:p>
          <a:p>
            <a:pPr algn="ctr"/>
            <a:r>
              <a:rPr lang="en-US" sz="2400" b="1" dirty="0"/>
              <a:t>Bridgewater State University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March 12,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5" y="12799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CC2BSU Partnership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1074" y="2441982"/>
            <a:ext cx="6318326" cy="4248378"/>
          </a:xfrm>
        </p:spPr>
        <p:txBody>
          <a:bodyPr>
            <a:normAutofit/>
          </a:bodyPr>
          <a:lstStyle/>
          <a:p>
            <a:pPr lvl="0"/>
            <a:r>
              <a:rPr lang="en-US" altLang="en-US" sz="2000" b="1" dirty="0">
                <a:cs typeface="Calibri" panose="020F0502020204030204" pitchFamily="34" charset="0"/>
              </a:rPr>
              <a:t>Began fall 2018; Bristol &amp; Massasoit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187 students enrolled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2019 graduation: 31 Bristol &amp; 12 Massasoit </a:t>
            </a:r>
          </a:p>
          <a:p>
            <a:pPr marL="228600" lvl="1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Dedicated BSU advisor  </a:t>
            </a:r>
            <a:endParaRPr lang="en-US" altLang="en-US" sz="2000" b="1" dirty="0"/>
          </a:p>
          <a:p>
            <a:pPr marL="228600" lvl="1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Automatic acceptance to BSU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Savings of up to $</a:t>
            </a:r>
            <a:r>
              <a:rPr lang="en-US" dirty="0"/>
              <a:t>10,324</a:t>
            </a:r>
            <a:r>
              <a:rPr lang="en-US" sz="1800" dirty="0"/>
              <a:t> 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Access to facilities and events at BSU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Opportunities to participate in wider range of programs including summer residential </a:t>
            </a:r>
            <a:br>
              <a:rPr lang="en-US" sz="1800" dirty="0"/>
            </a:br>
            <a:r>
              <a:rPr lang="en-US" sz="1800" dirty="0"/>
              <a:t>program at BSU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309"/>
          <a:stretch/>
        </p:blipFill>
        <p:spPr>
          <a:xfrm>
            <a:off x="6815738" y="2457350"/>
            <a:ext cx="5376262" cy="44160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22412" y="1765653"/>
            <a:ext cx="5121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An innovative program providing a seamless transition from Bristol or Massasoit Community College to Bridgewater State University. 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60" y="145740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Leading for Change: </a:t>
            </a:r>
            <a:br>
              <a:rPr lang="en-US" sz="4000" b="1" dirty="0"/>
            </a:br>
            <a:r>
              <a:rPr lang="en-US" sz="4000" b="1" dirty="0"/>
              <a:t>Higher Education Diversity Consortium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21" y="2899054"/>
            <a:ext cx="6639949" cy="390238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b="1" dirty="0"/>
              <a:t>Consortium of 26 campuses </a:t>
            </a:r>
            <a:r>
              <a:rPr lang="en-US" sz="2900" dirty="0"/>
              <a:t>(public and private, 2-year and </a:t>
            </a:r>
            <a:br>
              <a:rPr lang="en-US" sz="2900" dirty="0"/>
            </a:br>
            <a:r>
              <a:rPr lang="en-US" sz="2900" dirty="0"/>
              <a:t>4-year) committed to “hopeful, data-driven strategies to eliminate achievement and opportunity gaps in higher education.”</a:t>
            </a:r>
          </a:p>
          <a:p>
            <a:pPr>
              <a:lnSpc>
                <a:spcPct val="120000"/>
              </a:lnSpc>
            </a:pPr>
            <a:r>
              <a:rPr lang="en-US" sz="2900" dirty="0"/>
              <a:t>Membership is free, but to join presidents have to agree to: </a:t>
            </a:r>
          </a:p>
          <a:p>
            <a:pPr lvl="1">
              <a:lnSpc>
                <a:spcPct val="120000"/>
              </a:lnSpc>
            </a:pPr>
            <a:r>
              <a:rPr lang="en-US" sz="2500" dirty="0"/>
              <a:t>transparently share their campus data </a:t>
            </a:r>
          </a:p>
          <a:p>
            <a:pPr lvl="1">
              <a:lnSpc>
                <a:spcPct val="120000"/>
              </a:lnSpc>
            </a:pPr>
            <a:r>
              <a:rPr lang="en-US" sz="2500" dirty="0"/>
              <a:t>convene and charge a campus team to meet monthly on identifying, implementing and assessing data-driven strategies to close gaps</a:t>
            </a:r>
          </a:p>
          <a:p>
            <a:pPr lvl="1">
              <a:lnSpc>
                <a:spcPct val="120000"/>
              </a:lnSpc>
            </a:pPr>
            <a:r>
              <a:rPr lang="en-US" sz="2500" dirty="0"/>
              <a:t>freely share their emerging equity practices</a:t>
            </a:r>
          </a:p>
          <a:p>
            <a:pPr lvl="1">
              <a:lnSpc>
                <a:spcPct val="120000"/>
              </a:lnSpc>
            </a:pPr>
            <a:r>
              <a:rPr lang="en-US" sz="2500" dirty="0"/>
              <a:t>attend 2-3 summits a year to deepen the consortium’s learning community </a:t>
            </a:r>
          </a:p>
          <a:p>
            <a:pPr>
              <a:lnSpc>
                <a:spcPct val="120000"/>
              </a:lnSpc>
            </a:pPr>
            <a:r>
              <a:rPr lang="en-US" sz="2900" dirty="0"/>
              <a:t>In AY 2018-2019, consortium is focused on Racial Equity and Justice. All campuses completing monthly scaffolded assignments to increase campus competencies focused on data-driven racial equity campus practices.  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7B4A0-D1C6-C040-8AD4-F65646CF2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7" r="18099"/>
          <a:stretch/>
        </p:blipFill>
        <p:spPr>
          <a:xfrm>
            <a:off x="7038574" y="2955616"/>
            <a:ext cx="5652171" cy="39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127" y="1641112"/>
            <a:ext cx="10515600" cy="895659"/>
          </a:xfrm>
        </p:spPr>
        <p:txBody>
          <a:bodyPr>
            <a:noAutofit/>
          </a:bodyPr>
          <a:lstStyle/>
          <a:p>
            <a:r>
              <a:rPr lang="en-US" sz="4000" b="1" dirty="0"/>
              <a:t>Equity &amp; Economic Insecurity: </a:t>
            </a:r>
            <a:br>
              <a:rPr lang="en-US" sz="4000" b="1" dirty="0"/>
            </a:br>
            <a:r>
              <a:rPr lang="en-US" sz="4000" b="1" dirty="0"/>
              <a:t>Food Insecurity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62" y="2786076"/>
            <a:ext cx="10515600" cy="408064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/>
              <a:t>Bristol Community College</a:t>
            </a:r>
            <a:endParaRPr lang="en-US" sz="8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Grab and Go Food Pantry non-perishable items on a daily basis. </a:t>
            </a:r>
            <a:br>
              <a:rPr lang="en-US" sz="7200" dirty="0"/>
            </a:br>
            <a:r>
              <a:rPr lang="en-US" sz="7200" dirty="0"/>
              <a:t>(2017-2018 academic year: 3,180 meal bags)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Monthly Mobile Market averages 208 community members and </a:t>
            </a:r>
            <a:br>
              <a:rPr lang="en-US" sz="7200" dirty="0"/>
            </a:br>
            <a:r>
              <a:rPr lang="en-US" sz="7200" dirty="0"/>
              <a:t>55 students and their families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/>
              <a:t>Massasoit Community College</a:t>
            </a:r>
            <a:endParaRPr lang="en-US" sz="8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During fall 2018 semester, food pantry provided 144 visitors with 399 bags of food or healthy snacks; over the 2018 calendar year, the pantry served 254 visitors with 586 bags of food and snacks.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/>
              <a:t>Bridgewater State University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Partnership with Greater Boston Food Bank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dirty="0"/>
              <a:t>900 student visits to food pantry since September 2018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54" y="15642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Equity &amp; Economic Insecurity: Homelessness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42" y="3032456"/>
            <a:ext cx="10907599" cy="3668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Governor’s MA Student Housing Security pilot program</a:t>
            </a:r>
          </a:p>
          <a:p>
            <a:r>
              <a:rPr lang="en-US" sz="1800" dirty="0"/>
              <a:t>Housing homeless students in participating university’s residence halls</a:t>
            </a:r>
          </a:p>
          <a:p>
            <a:r>
              <a:rPr lang="en-US" sz="1800" dirty="0"/>
              <a:t>Pairs State University or UMass campus with community college</a:t>
            </a:r>
          </a:p>
          <a:p>
            <a:r>
              <a:rPr lang="en-US" sz="1800" dirty="0"/>
              <a:t>Bridgewater State University – Massasoit</a:t>
            </a:r>
          </a:p>
          <a:p>
            <a:r>
              <a:rPr lang="en-US" sz="1800" dirty="0"/>
              <a:t>Currently 2 MCC and 3 BSU homeless students residing in BSU residence halls</a:t>
            </a:r>
          </a:p>
          <a:p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8434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955925"/>
            <a:ext cx="12192000" cy="3667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Welcome Bridgewater State University </a:t>
            </a:r>
          </a:p>
          <a:p>
            <a:pPr marL="0" indent="0" algn="ctr">
              <a:buNone/>
            </a:pPr>
            <a:r>
              <a:rPr lang="en-US" sz="4400" b="1" dirty="0"/>
              <a:t>Student Mariah Porter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713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5" y="12799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Step Up to College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1075" y="2390323"/>
            <a:ext cx="6716775" cy="4248378"/>
          </a:xfrm>
        </p:spPr>
        <p:txBody>
          <a:bodyPr>
            <a:normAutofit/>
          </a:bodyPr>
          <a:lstStyle/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Transition program for adult learners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A combination of instruction that builds a strong </a:t>
            </a:r>
            <a:br>
              <a:rPr lang="en-US" sz="1800" dirty="0"/>
            </a:br>
            <a:r>
              <a:rPr lang="en-US" sz="1800" dirty="0"/>
              <a:t>academic foundation 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Support for students in their transition into </a:t>
            </a:r>
            <a:br>
              <a:rPr lang="en-US" sz="1800" dirty="0"/>
            </a:br>
            <a:r>
              <a:rPr lang="en-US" sz="1800" dirty="0"/>
              <a:t>post-secondary education and first year of college</a:t>
            </a:r>
          </a:p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ABE/Dual Enrollment opportunities</a:t>
            </a:r>
          </a:p>
          <a:p>
            <a:pPr marL="685800" lvl="2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Since 2016, 87 adult education students matriculated </a:t>
            </a:r>
            <a:br>
              <a:rPr lang="en-US" sz="1800" dirty="0"/>
            </a:br>
            <a:r>
              <a:rPr lang="en-US" sz="1800" dirty="0"/>
              <a:t>into a degree or certificate program: 20% completed; </a:t>
            </a:r>
            <a:br>
              <a:rPr lang="en-US" sz="1800" dirty="0"/>
            </a:br>
            <a:r>
              <a:rPr lang="en-US" sz="1800" dirty="0"/>
              <a:t>84% remain enrolled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00631" y="2230422"/>
            <a:ext cx="5016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0" indent="793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Provides adult learners with a seamless transition from adult education into certificate and degree programs.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804"/>
          <a:stretch/>
        </p:blipFill>
        <p:spPr>
          <a:xfrm>
            <a:off x="7224712" y="2901763"/>
            <a:ext cx="5125375" cy="3956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9AF7B-D336-D346-97E2-8833D489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" y="0"/>
            <a:ext cx="12179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46" y="129180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Diversity Nursing Scholars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954918" y="2094147"/>
            <a:ext cx="4873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Ensuring scholar nurses reflect the diversity 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the populations we serve</a:t>
            </a:r>
            <a:endParaRPr lang="en-US" sz="140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1075" y="2654180"/>
            <a:ext cx="5922085" cy="424837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US" altLang="en-US" sz="2000" b="1" dirty="0"/>
              <a:t>Collaboration with Bristol &amp; </a:t>
            </a:r>
            <a:r>
              <a:rPr lang="en-US" altLang="en-US" sz="2000" b="1" dirty="0" err="1"/>
              <a:t>UMassD</a:t>
            </a:r>
            <a:endParaRPr lang="en-US" altLang="en-US" sz="2000" b="1" dirty="0"/>
          </a:p>
          <a:p>
            <a:pPr lvl="1" fontAlgn="base">
              <a:spcAft>
                <a:spcPct val="0"/>
              </a:spcAft>
            </a:pPr>
            <a:r>
              <a:rPr lang="en-US" altLang="en-US" sz="1800" dirty="0"/>
              <a:t>Underrepresented ethnic and cultural groups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800" dirty="0"/>
              <a:t>First generation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800" dirty="0"/>
              <a:t>From low socio-economic backgrounds </a:t>
            </a:r>
          </a:p>
          <a:p>
            <a:pPr lvl="0" fontAlgn="base">
              <a:spcAft>
                <a:spcPct val="0"/>
              </a:spcAft>
            </a:pPr>
            <a:r>
              <a:rPr lang="en-US" altLang="en-US" sz="2000" b="1" dirty="0"/>
              <a:t>New Bedford High School graduates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altLang="en-US" sz="1800" dirty="0"/>
              <a:t>Spring 2018: 16 students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altLang="en-US" sz="1800" dirty="0"/>
              <a:t>Summer 2018: 22 students 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67% persistence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2698739"/>
            <a:ext cx="5162549" cy="4159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19189D-E79C-DE4D-AC75-8D5453A6A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5" y="0"/>
            <a:ext cx="12179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46" y="1326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Easing Entry Pathways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3307" y="2441655"/>
            <a:ext cx="6818388" cy="4248378"/>
          </a:xfrm>
        </p:spPr>
        <p:txBody>
          <a:bodyPr>
            <a:normAutofit/>
          </a:bodyPr>
          <a:lstStyle/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Dual Enrollment &amp; Gateway to College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467 students enrolled for spring 2019</a:t>
            </a:r>
          </a:p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Boys &amp; Girls Club of Brockton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Series of visits by Brockton B&amp;GC members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Coding for Mobile Apps, Encryption Games, </a:t>
            </a:r>
            <a:br>
              <a:rPr lang="en-US" sz="1800" dirty="0"/>
            </a:br>
            <a:r>
              <a:rPr lang="en-US" sz="1800" dirty="0"/>
              <a:t>3D printing</a:t>
            </a:r>
          </a:p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Philanthropy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Brockton High School $100k scholarship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CF6A5-7250-564C-A858-F3E1BB26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10035" cy="1425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12148" b="22440"/>
          <a:stretch/>
        </p:blipFill>
        <p:spPr>
          <a:xfrm>
            <a:off x="7031695" y="1418164"/>
            <a:ext cx="5595961" cy="605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5" y="12799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Open Educational Resources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t="10593"/>
          <a:stretch/>
        </p:blipFill>
        <p:spPr>
          <a:xfrm>
            <a:off x="6621094" y="2418603"/>
            <a:ext cx="6881429" cy="472013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1075" y="2424419"/>
            <a:ext cx="6010518" cy="4248378"/>
          </a:xfrm>
        </p:spPr>
        <p:txBody>
          <a:bodyPr>
            <a:normAutofit/>
          </a:bodyPr>
          <a:lstStyle/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$1,117,008</a:t>
            </a:r>
            <a:r>
              <a:rPr lang="en-US" sz="2000" dirty="0"/>
              <a:t> saved</a:t>
            </a:r>
          </a:p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December 2017 PIF grant of $58,765</a:t>
            </a:r>
          </a:p>
          <a:p>
            <a:pPr marL="228600" lvl="1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2000" b="1" dirty="0"/>
              <a:t>For fall 2018 semester: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105 sections using OER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Increased number of students enrolled in OER sections from 1,027 to 2,159 (110% increase </a:t>
            </a:r>
            <a:br>
              <a:rPr lang="en-US" sz="1800" dirty="0"/>
            </a:br>
            <a:r>
              <a:rPr lang="en-US" sz="1800" dirty="0"/>
              <a:t>over fall 2017)</a:t>
            </a:r>
          </a:p>
          <a:p>
            <a:pPr marL="685800" lvl="2" fontAlgn="base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r>
              <a:rPr lang="en-US" sz="1800" dirty="0"/>
              <a:t>Increased savings for students from</a:t>
            </a:r>
            <a:br>
              <a:rPr lang="en-US" sz="1800" dirty="0"/>
            </a:br>
            <a:r>
              <a:rPr lang="en-US" sz="1800" dirty="0"/>
              <a:t>$136,464 to $309,792</a:t>
            </a:r>
          </a:p>
          <a:p>
            <a:pPr marL="685800" lvl="2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SzPct val="100000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B0E244-E6FF-0046-B4A6-F320E390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10035" cy="14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18" y="12723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BSU Retention Grants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4929" y="2294912"/>
            <a:ext cx="5977538" cy="4266144"/>
          </a:xfrm>
        </p:spPr>
        <p:txBody>
          <a:bodyPr>
            <a:normAutofit fontScale="62500" lnSpcReduction="20000"/>
          </a:bodyPr>
          <a:lstStyle/>
          <a:p>
            <a:pPr lvl="1">
              <a:lnSpc>
                <a:spcPct val="120000"/>
              </a:lnSpc>
            </a:pPr>
            <a:r>
              <a:rPr lang="en-US" sz="2800" dirty="0"/>
              <a:t>Modelled on Georgia State University program; supports retention, persistence and graduation of low-income students at BSU.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Students identified with genuine financial need with nonpayment holds preventing them from registering for next semester of classes. 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Students offered grant of up to $3,000 to pay outstanding tuition and fees. </a:t>
            </a:r>
            <a:r>
              <a:rPr lang="en-US" sz="2800" b="1" dirty="0">
                <a:solidFill>
                  <a:srgbClr val="C00000"/>
                </a:solidFill>
              </a:rPr>
              <a:t>Average grant is $1,932.54.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Students meet with staff for individualized conversations focused on student success strategies and financial literacy.</a:t>
            </a:r>
          </a:p>
          <a:p>
            <a:pPr lvl="1">
              <a:lnSpc>
                <a:spcPct val="12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264 grants awarded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since spring 2016; retention/persistence/graduation rates of 85%.  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4927B-F8F0-8340-9322-9420A3B72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97D50A-44BF-9E4C-BCD2-54EB8633F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6" t="14158" r="14639"/>
          <a:stretch/>
        </p:blipFill>
        <p:spPr>
          <a:xfrm>
            <a:off x="7384330" y="2154099"/>
            <a:ext cx="4807670" cy="47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90" y="1379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BSU Bears Summer Scholars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91" y="2573517"/>
            <a:ext cx="6765983" cy="453421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Students with high school GPAs of 2.0-3.0 recruited into summer bridge program; high percentage of students of color and low-income students in the recruitment and participant pools.</a:t>
            </a:r>
          </a:p>
          <a:p>
            <a:pPr>
              <a:lnSpc>
                <a:spcPct val="120000"/>
              </a:lnSpc>
            </a:pPr>
            <a:r>
              <a:rPr lang="en-US" sz="4000" dirty="0"/>
              <a:t>Students given free 3-credit course, text, parking and student success lunches.</a:t>
            </a:r>
          </a:p>
          <a:p>
            <a:pPr>
              <a:lnSpc>
                <a:spcPct val="120000"/>
              </a:lnSpc>
            </a:pPr>
            <a:r>
              <a:rPr lang="en-US" sz="4000" dirty="0"/>
              <a:t>Lunches focus on key student success competencies and resources including time management, effective study skills, BSU’s high-impact practices, navigating the campus, and student involvement.</a:t>
            </a:r>
          </a:p>
          <a:p>
            <a:pPr>
              <a:lnSpc>
                <a:spcPct val="120000"/>
              </a:lnSpc>
            </a:pPr>
            <a:r>
              <a:rPr lang="en-US" sz="4000" dirty="0"/>
              <a:t>Summer 2017 BSU Bears Summer Scholars</a:t>
            </a:r>
            <a:r>
              <a:rPr lang="en-US" sz="4000" b="1" dirty="0"/>
              <a:t>:</a:t>
            </a:r>
            <a:r>
              <a:rPr lang="en-US" sz="4000" b="1" dirty="0">
                <a:solidFill>
                  <a:srgbClr val="C00000"/>
                </a:solidFill>
              </a:rPr>
              <a:t> First to second year retention rate: 84.6%. </a:t>
            </a:r>
            <a:r>
              <a:rPr lang="en-US" sz="4000" dirty="0"/>
              <a:t>(FTFT retention rate overall: 78%).  </a:t>
            </a:r>
          </a:p>
          <a:p>
            <a:pPr>
              <a:lnSpc>
                <a:spcPct val="120000"/>
              </a:lnSpc>
            </a:pPr>
            <a:r>
              <a:rPr lang="en-US" sz="4000" dirty="0"/>
              <a:t>Summer 2018 BSU Bears Summer Scholars: </a:t>
            </a:r>
            <a:r>
              <a:rPr lang="en-US" sz="4000" b="1" dirty="0">
                <a:solidFill>
                  <a:srgbClr val="C00000"/>
                </a:solidFill>
              </a:rPr>
              <a:t>Fall to spring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retention rate: 94.7%. </a:t>
            </a:r>
            <a:r>
              <a:rPr lang="en-US" sz="4000" dirty="0"/>
              <a:t>(Fall to spring retention rates overall: 90.3%).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3D91B-FD17-C142-996A-D43CEFB02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93930D-6683-7E45-9507-3C2C23C33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0"/>
          <a:stretch/>
        </p:blipFill>
        <p:spPr>
          <a:xfrm>
            <a:off x="7218500" y="2573518"/>
            <a:ext cx="4967150" cy="42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5" y="12799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100 Males to College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130258" y="2049390"/>
            <a:ext cx="537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Increase access, enrollment, retention &amp; success</a:t>
            </a:r>
          </a:p>
          <a:p>
            <a:r>
              <a:rPr lang="en-US" sz="14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for low-income males and males of color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857"/>
          <a:stretch/>
        </p:blipFill>
        <p:spPr>
          <a:xfrm>
            <a:off x="6175513" y="2699099"/>
            <a:ext cx="6241996" cy="415890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1075" y="2441982"/>
            <a:ext cx="5627146" cy="4125559"/>
          </a:xfrm>
        </p:spPr>
        <p:txBody>
          <a:bodyPr>
            <a:normAutofit/>
          </a:bodyPr>
          <a:lstStyle/>
          <a:p>
            <a:pPr marL="45720" defTabSz="365760"/>
            <a:r>
              <a:rPr lang="en-US" sz="2000" b="1" dirty="0"/>
              <a:t>Brockton Program:</a:t>
            </a:r>
            <a:br>
              <a:rPr lang="en-US" sz="2000" b="1" dirty="0"/>
            </a:br>
            <a:r>
              <a:rPr lang="en-US" sz="2000" b="1" dirty="0"/>
              <a:t>	</a:t>
            </a:r>
            <a:r>
              <a:rPr lang="en-US" sz="1800" dirty="0"/>
              <a:t>Massasoit Community College</a:t>
            </a:r>
            <a:br>
              <a:rPr lang="en-US" sz="1800" dirty="0"/>
            </a:br>
            <a:r>
              <a:rPr lang="en-US" sz="1800" dirty="0"/>
              <a:t>	Bridgewater State University</a:t>
            </a:r>
            <a:br>
              <a:rPr lang="en-US" sz="1800" dirty="0"/>
            </a:br>
            <a:r>
              <a:rPr lang="en-US" sz="1800" dirty="0"/>
              <a:t>	Brockton Public Schools</a:t>
            </a:r>
            <a:br>
              <a:rPr lang="en-US" sz="1800" dirty="0"/>
            </a:br>
            <a:r>
              <a:rPr lang="en-US" sz="1800" dirty="0"/>
              <a:t>	Southeastern Regional</a:t>
            </a:r>
            <a:br>
              <a:rPr lang="en-US" sz="1800" dirty="0"/>
            </a:br>
            <a:r>
              <a:rPr lang="en-US" sz="1800" dirty="0"/>
              <a:t>		Vocational Technical High School</a:t>
            </a:r>
            <a:endParaRPr lang="en-US" sz="2000" dirty="0"/>
          </a:p>
          <a:p>
            <a:r>
              <a:rPr lang="en-US" sz="1800" dirty="0"/>
              <a:t>Mentoring</a:t>
            </a:r>
          </a:p>
          <a:p>
            <a:r>
              <a:rPr lang="en-US" sz="1800" dirty="0"/>
              <a:t>Dual Enrollment Courses</a:t>
            </a:r>
          </a:p>
          <a:p>
            <a:r>
              <a:rPr lang="en-US" sz="1800" dirty="0"/>
              <a:t>Structured college visits and cultural</a:t>
            </a:r>
            <a:br>
              <a:rPr lang="en-US" sz="1800" dirty="0"/>
            </a:br>
            <a:r>
              <a:rPr lang="en-US" sz="1800" dirty="0"/>
              <a:t>and community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CDCC8-AF65-0845-97E9-999444814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" y="0"/>
            <a:ext cx="12179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121C-6554-7540-8E05-CD8C8A8B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5" y="127995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100 Males to College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054461" y="1737275"/>
            <a:ext cx="537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Increase access, enrollment, retention &amp; success</a:t>
            </a:r>
          </a:p>
          <a:p>
            <a:r>
              <a:rPr lang="en-US" sz="1400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for low-income males and males of color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1120" y="2575371"/>
            <a:ext cx="9799499" cy="405520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As of January 2019: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/>
          <a:stretch/>
        </p:blipFill>
        <p:spPr>
          <a:xfrm>
            <a:off x="6054461" y="2373726"/>
            <a:ext cx="6358122" cy="49916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8828" y="3299313"/>
            <a:ext cx="3867029" cy="1261842"/>
            <a:chOff x="828828" y="2888500"/>
            <a:chExt cx="3867029" cy="1261842"/>
          </a:xfrm>
        </p:grpSpPr>
        <p:sp>
          <p:nvSpPr>
            <p:cNvPr id="11" name="Rectangle 10"/>
            <p:cNvSpPr/>
            <p:nvPr/>
          </p:nvSpPr>
          <p:spPr>
            <a:xfrm>
              <a:off x="828828" y="2888500"/>
              <a:ext cx="260293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00A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  <a:endParaRPr lang="en-US" sz="4400" dirty="0">
                <a:solidFill>
                  <a:srgbClr val="00A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69168" y="3504011"/>
              <a:ext cx="38266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of eligible program participants</a:t>
              </a:r>
              <a:br>
                <a:rPr lang="en-US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have graduated from high school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828" y="4792696"/>
            <a:ext cx="3174531" cy="1254158"/>
            <a:chOff x="781120" y="4381883"/>
            <a:chExt cx="3174531" cy="1254158"/>
          </a:xfrm>
        </p:grpSpPr>
        <p:sp>
          <p:nvSpPr>
            <p:cNvPr id="14" name="Rectangle 13"/>
            <p:cNvSpPr/>
            <p:nvPr/>
          </p:nvSpPr>
          <p:spPr>
            <a:xfrm>
              <a:off x="781120" y="4381883"/>
              <a:ext cx="260293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00A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87.5%</a:t>
              </a:r>
              <a:endParaRPr lang="en-US" sz="4400" dirty="0">
                <a:solidFill>
                  <a:srgbClr val="00A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1460" y="4989710"/>
              <a:ext cx="31341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of graduating seniors were</a:t>
              </a:r>
              <a:br>
                <a:rPr lang="en-US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</a:br>
              <a:r>
                <a:rPr lang="en-US" b="1" dirty="0">
                  <a:latin typeface="Arial" panose="020B0604020202020204" pitchFamily="34" charset="0"/>
                  <a:ea typeface="Calibri" charset="0"/>
                  <a:cs typeface="Arial" panose="020B0604020202020204" pitchFamily="34" charset="0"/>
                </a:rPr>
                <a:t>accepted to college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13D9AEE-A33D-A74C-B492-DF3AD019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" y="0"/>
            <a:ext cx="12179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574</Words>
  <Application>Microsoft Office PowerPoint</Application>
  <PresentationFormat>Widescreen</PresentationFormat>
  <Paragraphs>106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Custom Design</vt:lpstr>
      <vt:lpstr>BOARD OF HIGHER EDUCATION</vt:lpstr>
      <vt:lpstr>Step Up to College</vt:lpstr>
      <vt:lpstr>Diversity Nursing Scholars</vt:lpstr>
      <vt:lpstr>Easing Entry Pathways</vt:lpstr>
      <vt:lpstr>Open Educational Resources</vt:lpstr>
      <vt:lpstr>BSU Retention Grants</vt:lpstr>
      <vt:lpstr>BSU Bears Summer Scholars Program</vt:lpstr>
      <vt:lpstr>100 Males to College</vt:lpstr>
      <vt:lpstr>100 Males to College</vt:lpstr>
      <vt:lpstr>CC2BSU Partnership</vt:lpstr>
      <vt:lpstr>Leading for Change:  Higher Education Diversity Consortium</vt:lpstr>
      <vt:lpstr>Equity &amp; Economic Insecurity:  Food Insecurity</vt:lpstr>
      <vt:lpstr>Equity &amp; Economic Insecurity: Homelessness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Chadha, Suchita (DHE)</cp:lastModifiedBy>
  <cp:revision>56</cp:revision>
  <cp:lastPrinted>2019-03-11T15:27:54Z</cp:lastPrinted>
  <dcterms:created xsi:type="dcterms:W3CDTF">2019-03-07T16:02:03Z</dcterms:created>
  <dcterms:modified xsi:type="dcterms:W3CDTF">2019-04-03T15:31:27Z</dcterms:modified>
</cp:coreProperties>
</file>