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3"/>
  </p:notesMasterIdLst>
  <p:handoutMasterIdLst>
    <p:handoutMasterId r:id="rId14"/>
  </p:handoutMasterIdLst>
  <p:sldIdLst>
    <p:sldId id="325" r:id="rId2"/>
    <p:sldId id="304" r:id="rId3"/>
    <p:sldId id="314" r:id="rId4"/>
    <p:sldId id="311" r:id="rId5"/>
    <p:sldId id="318" r:id="rId6"/>
    <p:sldId id="321" r:id="rId7"/>
    <p:sldId id="322" r:id="rId8"/>
    <p:sldId id="320" r:id="rId9"/>
    <p:sldId id="319" r:id="rId10"/>
    <p:sldId id="323" r:id="rId11"/>
    <p:sldId id="324" r:id="rId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aley, Sarah (RGT)" initials="MS(" lastIdx="1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C7302"/>
    <a:srgbClr val="FEAF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8" autoAdjust="0"/>
    <p:restoredTop sz="60460" autoAdjust="0"/>
  </p:normalViewPr>
  <p:slideViewPr>
    <p:cSldViewPr>
      <p:cViewPr varScale="1">
        <p:scale>
          <a:sx n="66" d="100"/>
          <a:sy n="66" d="100"/>
        </p:scale>
        <p:origin x="274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61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F4E2125-7391-499B-BD3F-3283162A49BA}" type="datetimeFigureOut">
              <a:rPr lang="en-US"/>
              <a:pPr>
                <a:defRPr/>
              </a:pPr>
              <a:t>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C776792-8DAF-40E4-8BFE-F572A877A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59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0194B77-A949-4472-AF28-F82182E888D2}" type="datetimeFigureOut">
              <a:rPr lang="en-US"/>
              <a:pPr>
                <a:defRPr/>
              </a:pPr>
              <a:t>2/5/2018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8C4DBFA0-E153-4FAE-87CE-1E856C41A7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652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125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188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328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20"/>
            <a:ext cx="9144000" cy="5135563"/>
          </a:xfrm>
          <a:prstGeom prst="rect">
            <a:avLst/>
          </a:prstGeom>
          <a:solidFill>
            <a:schemeClr val="bg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2819400"/>
          </a:xfrm>
        </p:spPr>
        <p:txBody>
          <a:bodyPr tIns="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lnSpc>
                <a:spcPct val="90000"/>
              </a:lnSpc>
              <a:defRPr sz="6000" b="0">
                <a:solidFill>
                  <a:schemeClr val="tx1"/>
                </a:solidFill>
                <a:latin typeface="Franklin Gothic Demi" panose="020B0703020102020204" pitchFamily="34" charset="0"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7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10715" y="6248420"/>
            <a:ext cx="1904686" cy="50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" y="6048395"/>
            <a:ext cx="6019800" cy="733425"/>
          </a:xfrm>
        </p:spPr>
        <p:txBody>
          <a:bodyPr anchor="b"/>
          <a:lstStyle>
            <a:lvl1pPr marL="119062" indent="0">
              <a:buNone/>
              <a:defRPr lang="en-US" sz="1600" kern="1200" baseline="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Meeting Name — Month DD, YYYY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30213" y="690563"/>
            <a:ext cx="7086600" cy="609600"/>
          </a:xfrm>
          <a:prstGeom prst="rect">
            <a:avLst/>
          </a:prstGeom>
        </p:spPr>
        <p:txBody>
          <a:bodyPr rIns="45720" anchor="ctr"/>
          <a:lstStyle>
            <a:lvl1pPr>
              <a:defRPr sz="2400"/>
            </a:lvl1pPr>
            <a:extLst/>
          </a:lstStyle>
          <a:p>
            <a:pPr fontAlgn="auto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229602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26A067F-84F0-4FCB-91BD-A4BAD644B6F1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4"/>
            <a:ext cx="8382000" cy="4625975"/>
          </a:xfrm>
        </p:spPr>
        <p:txBody>
          <a:bodyPr/>
          <a:lstStyle>
            <a:lvl1pPr>
              <a:spcBef>
                <a:spcPts val="1200"/>
              </a:spcBef>
              <a:defRPr sz="3200"/>
            </a:lvl1pPr>
            <a:lvl2pPr>
              <a:spcBef>
                <a:spcPts val="480"/>
              </a:spcBef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04801" y="152400"/>
            <a:ext cx="8537222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ltGray">
          <a:xfrm>
            <a:off x="0" y="0"/>
            <a:ext cx="9144000" cy="1905000"/>
          </a:xfrm>
          <a:prstGeom prst="rect">
            <a:avLst/>
          </a:prstGeom>
          <a:solidFill>
            <a:schemeClr val="tx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0" y="1860550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8229602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089E3F3-A662-46B0-A7D1-E104A41C228F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2057420"/>
            <a:ext cx="8382000" cy="4321175"/>
          </a:xfrm>
        </p:spPr>
        <p:txBody>
          <a:bodyPr/>
          <a:lstStyle>
            <a:lvl1pPr>
              <a:spcBef>
                <a:spcPts val="1200"/>
              </a:spcBef>
              <a:defRPr sz="3200"/>
            </a:lvl1pPr>
            <a:lvl2pPr>
              <a:spcBef>
                <a:spcPts val="480"/>
              </a:spcBef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5778" y="152400"/>
            <a:ext cx="8537222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382000" cy="1219200"/>
          </a:xfrm>
        </p:spPr>
        <p:txBody>
          <a:bodyPr/>
          <a:lstStyle>
            <a:lvl1pPr>
              <a:lnSpc>
                <a:spcPts val="42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20"/>
            <a:ext cx="9144000" cy="2601913"/>
          </a:xfrm>
          <a:prstGeom prst="rect">
            <a:avLst/>
          </a:prstGeom>
          <a:solidFill>
            <a:schemeClr val="bg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3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18872"/>
            <a:ext cx="8229600" cy="1636776"/>
          </a:xfrm>
        </p:spPr>
        <p:txBody>
          <a:bodyPr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defRPr sz="4400" b="1" cap="none" baseline="0">
                <a:solidFill>
                  <a:schemeClr val="tx2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019" y="1828800"/>
            <a:ext cx="8238991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6F930-4FD0-44EA-B6E9-27C19B13C7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 txBox="1">
            <a:spLocks/>
          </p:cNvSpPr>
          <p:nvPr/>
        </p:nvSpPr>
        <p:spPr>
          <a:xfrm>
            <a:off x="8229602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C8E82DE-B153-45E1-940C-6CE8844F02AA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73936"/>
            <a:ext cx="4191000" cy="4623816"/>
          </a:xfrm>
        </p:spPr>
        <p:txBody>
          <a:bodyPr lIns="9144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114800" cy="462381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2286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/>
          </p:cNvSpPr>
          <p:nvPr/>
        </p:nvSpPr>
        <p:spPr>
          <a:xfrm>
            <a:off x="8229602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E95CEF2-63C7-41D1-AC3B-F11D0AEA6F1D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2286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 txBox="1">
            <a:spLocks/>
          </p:cNvSpPr>
          <p:nvPr/>
        </p:nvSpPr>
        <p:spPr>
          <a:xfrm>
            <a:off x="8229602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0A66E57-C0F8-4B8D-8854-D7A3DB0F0B4E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Hero Imag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28600" y="6248400"/>
            <a:ext cx="5486400" cy="457200"/>
          </a:xfrm>
        </p:spPr>
        <p:txBody>
          <a:bodyPr lIns="118872" tIns="0" rIns="45720" bIns="0" anchor="b"/>
          <a:lstStyle>
            <a:lvl1pPr marL="0" indent="0" algn="l">
              <a:buNone/>
              <a:defRPr sz="1600" b="0" baseline="0">
                <a:solidFill>
                  <a:schemeClr val="bg2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dirty="0" smtClean="0"/>
              <a:t>Meeting Name — Month DD, YYYY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-91440"/>
            <a:ext cx="9144000" cy="6144768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7" name="Rectangle 6"/>
          <p:cNvSpPr/>
          <p:nvPr userDrawn="1"/>
        </p:nvSpPr>
        <p:spPr bwMode="invGray">
          <a:xfrm>
            <a:off x="0" y="6049962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10715" y="6248420"/>
            <a:ext cx="1904686" cy="50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932771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20"/>
            <a:ext cx="9144000" cy="1433513"/>
          </a:xfrm>
          <a:prstGeom prst="rect">
            <a:avLst/>
          </a:prstGeom>
          <a:solidFill>
            <a:schemeClr val="tx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304800" y="152400"/>
            <a:ext cx="83820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4800" y="1774825"/>
            <a:ext cx="83820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2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1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DB98637-2E44-408C-92DF-FBFBA33F1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1" r:id="rId1"/>
    <p:sldLayoutId id="2147484232" r:id="rId2"/>
    <p:sldLayoutId id="2147484233" r:id="rId3"/>
    <p:sldLayoutId id="2147484234" r:id="rId4"/>
    <p:sldLayoutId id="2147484235" r:id="rId5"/>
    <p:sldLayoutId id="2147484237" r:id="rId6"/>
    <p:sldLayoutId id="2147484238" r:id="rId7"/>
    <p:sldLayoutId id="2147484239" r:id="rId8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5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9pPr>
      <a:extLst/>
    </p:titleStyle>
    <p:bodyStyle>
      <a:lvl1pPr marL="438150" indent="-319088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1" fontAlgn="base" hangingPunct="1">
        <a:spcBef>
          <a:spcPct val="20000"/>
        </a:spcBef>
        <a:spcAft>
          <a:spcPct val="0"/>
        </a:spcAft>
        <a:buClr>
          <a:srgbClr val="C32D2E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1" fontAlgn="base" hangingPunct="1">
        <a:spcBef>
          <a:spcPct val="20000"/>
        </a:spcBef>
        <a:spcAft>
          <a:spcPct val="0"/>
        </a:spcAft>
        <a:buClr>
          <a:srgbClr val="84AA33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1" fontAlgn="base" hangingPunct="1">
        <a:spcBef>
          <a:spcPct val="20000"/>
        </a:spcBef>
        <a:spcAft>
          <a:spcPct val="0"/>
        </a:spcAft>
        <a:buClr>
          <a:srgbClr val="964305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Joint Meeting of </a:t>
            </a:r>
            <a:r>
              <a:rPr lang="en-US" dirty="0" smtClean="0"/>
              <a:t>BHE &amp; BESE – January </a:t>
            </a:r>
            <a:r>
              <a:rPr lang="en-US" dirty="0"/>
              <a:t>23, </a:t>
            </a:r>
            <a:r>
              <a:rPr lang="en-US" dirty="0" smtClean="0"/>
              <a:t>2018</a:t>
            </a:r>
            <a:endParaRPr lang="en-US" dirty="0"/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" r="13"/>
          <a:stretch>
            <a:fillRect/>
          </a:stretch>
        </p:blipFill>
        <p:spPr/>
      </p:pic>
      <p:sp>
        <p:nvSpPr>
          <p:cNvPr id="8" name="TextBox 7"/>
          <p:cNvSpPr txBox="1"/>
          <p:nvPr/>
        </p:nvSpPr>
        <p:spPr>
          <a:xfrm rot="21151207">
            <a:off x="5002958" y="3138357"/>
            <a:ext cx="3795990" cy="1015663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latin typeface="+mn-lt"/>
              </a:rPr>
              <a:t>UPDATE</a:t>
            </a:r>
            <a:endParaRPr lang="en-US" sz="6000" b="1" dirty="0">
              <a:latin typeface="+mn-lt"/>
            </a:endParaRPr>
          </a:p>
        </p:txBody>
      </p:sp>
      <p:pic>
        <p:nvPicPr>
          <p:cNvPr id="9" name="Picture 2" descr="F:\Logos\Master-Logo_205x100_color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1" y="6045220"/>
            <a:ext cx="1701800" cy="830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67312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774825"/>
            <a:ext cx="8382000" cy="4625975"/>
          </a:xfrm>
        </p:spPr>
        <p:txBody>
          <a:bodyPr/>
          <a:lstStyle/>
          <a:p>
            <a:pPr>
              <a:buClr>
                <a:schemeClr val="accent5"/>
              </a:buClr>
              <a:buFont typeface="Wingdings" panose="05000000000000000000" pitchFamily="2" charset="2"/>
              <a:buChar char="q"/>
            </a:pPr>
            <a:r>
              <a:rPr lang="en-US" sz="2400" b="1" dirty="0" smtClean="0"/>
              <a:t>Building community of practice </a:t>
            </a:r>
            <a:r>
              <a:rPr lang="en-US" sz="2400" dirty="0" smtClean="0"/>
              <a:t>among Designated Early College programs </a:t>
            </a:r>
          </a:p>
          <a:p>
            <a:pPr>
              <a:buClr>
                <a:schemeClr val="accent5"/>
              </a:buClr>
              <a:buFont typeface="Wingdings" panose="05000000000000000000" pitchFamily="2" charset="2"/>
              <a:buChar char="q"/>
            </a:pPr>
            <a:r>
              <a:rPr lang="en-US" sz="2400" b="1" dirty="0" smtClean="0"/>
              <a:t>Technical support </a:t>
            </a:r>
            <a:r>
              <a:rPr lang="en-US" sz="2400" dirty="0" smtClean="0"/>
              <a:t>to programs in development </a:t>
            </a:r>
          </a:p>
          <a:p>
            <a:pPr>
              <a:buClr>
                <a:schemeClr val="accent5"/>
              </a:buClr>
              <a:buFont typeface="Wingdings" panose="05000000000000000000" pitchFamily="2" charset="2"/>
              <a:buChar char="q"/>
            </a:pPr>
            <a:r>
              <a:rPr lang="en-US" sz="2400" b="1" dirty="0" smtClean="0"/>
              <a:t>Evaluation and refinement </a:t>
            </a:r>
            <a:r>
              <a:rPr lang="en-US" sz="2400" dirty="0" smtClean="0"/>
              <a:t>of process and feedback</a:t>
            </a:r>
          </a:p>
          <a:p>
            <a:pPr>
              <a:buClr>
                <a:schemeClr val="accent5"/>
              </a:buClr>
              <a:buFont typeface="Wingdings" panose="05000000000000000000" pitchFamily="2" charset="2"/>
              <a:buChar char="q"/>
            </a:pPr>
            <a:r>
              <a:rPr lang="en-US" sz="2400" b="1" dirty="0" smtClean="0"/>
              <a:t>Analysis </a:t>
            </a:r>
            <a:r>
              <a:rPr lang="en-US" sz="2400" dirty="0" smtClean="0"/>
              <a:t>of funding needs and opportunities</a:t>
            </a:r>
          </a:p>
          <a:p>
            <a:pPr>
              <a:buClr>
                <a:schemeClr val="accent5"/>
              </a:buClr>
              <a:buFont typeface="Wingdings" panose="05000000000000000000" pitchFamily="2" charset="2"/>
              <a:buChar char="q"/>
            </a:pPr>
            <a:r>
              <a:rPr lang="en-US" sz="2400" b="1" dirty="0" smtClean="0"/>
              <a:t>Development and refinement </a:t>
            </a:r>
            <a:r>
              <a:rPr lang="en-US" sz="2400" dirty="0" smtClean="0"/>
              <a:t>of performance measures and data collection</a:t>
            </a:r>
          </a:p>
          <a:p>
            <a:pPr>
              <a:buClr>
                <a:schemeClr val="accent5"/>
              </a:buClr>
              <a:buFont typeface="Wingdings" panose="05000000000000000000" pitchFamily="2" charset="2"/>
              <a:buChar char="q"/>
            </a:pPr>
            <a:r>
              <a:rPr lang="en-US" sz="2400" b="1" dirty="0" smtClean="0"/>
              <a:t>Sharpening expertise </a:t>
            </a:r>
            <a:r>
              <a:rPr lang="en-US" sz="2400" dirty="0" smtClean="0"/>
              <a:t>and incorporation of learning and success in Massachusetts and nationally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Massachusetts Early College Initiative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 Work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096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454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4038600"/>
            <a:ext cx="8458200" cy="2362200"/>
          </a:xfrm>
        </p:spPr>
        <p:txBody>
          <a:bodyPr/>
          <a:lstStyle/>
          <a:p>
            <a:pPr>
              <a:buClr>
                <a:schemeClr val="accent5"/>
              </a:buClr>
            </a:pPr>
            <a:r>
              <a:rPr lang="en-US" sz="2400" b="1" dirty="0" smtClean="0">
                <a:latin typeface="Segoe UI"/>
                <a:cs typeface="Segoe UI"/>
              </a:rPr>
              <a:t>Energy and engagement across campuses and districts</a:t>
            </a:r>
          </a:p>
          <a:p>
            <a:pPr lvl="1"/>
            <a:r>
              <a:rPr lang="en-US" sz="1800" dirty="0" smtClean="0">
                <a:latin typeface="Segoe UI"/>
                <a:cs typeface="Segoe UI"/>
              </a:rPr>
              <a:t>Applicants represent most community colleges, several state universities, K-12 districts across the state</a:t>
            </a:r>
          </a:p>
          <a:p>
            <a:pPr lvl="1"/>
            <a:r>
              <a:rPr lang="en-US" sz="1800" dirty="0" smtClean="0">
                <a:latin typeface="Segoe UI"/>
                <a:cs typeface="Segoe UI"/>
              </a:rPr>
              <a:t>33 applicants in preliminary phase</a:t>
            </a:r>
          </a:p>
          <a:p>
            <a:pPr>
              <a:buClr>
                <a:schemeClr val="accent5"/>
              </a:buClr>
            </a:pPr>
            <a:r>
              <a:rPr lang="en-US" sz="2400" b="1" dirty="0" smtClean="0">
                <a:latin typeface="Segoe UI"/>
                <a:cs typeface="Segoe UI"/>
              </a:rPr>
              <a:t>Rigorous criteria &amp; application development process </a:t>
            </a:r>
          </a:p>
          <a:p>
            <a:pPr>
              <a:buClr>
                <a:schemeClr val="accent5"/>
              </a:buClr>
            </a:pPr>
            <a:r>
              <a:rPr lang="en-US" sz="2400" b="1" dirty="0" smtClean="0">
                <a:latin typeface="Segoe UI"/>
                <a:cs typeface="Segoe UI"/>
              </a:rPr>
              <a:t>Robust application review &amp; analysis</a:t>
            </a:r>
            <a:endParaRPr lang="en-US" sz="2400" b="1" dirty="0" smtClean="0">
              <a:latin typeface="Franklin Gothic Book"/>
              <a:cs typeface="Franklin Gothic Book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Massachusetts Early College Initiative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College One Year Later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" t="20112" r="10000"/>
          <a:stretch/>
        </p:blipFill>
        <p:spPr>
          <a:xfrm>
            <a:off x="-8466" y="1490153"/>
            <a:ext cx="9152466" cy="2423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16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5"/>
              </a:buClr>
            </a:pPr>
            <a:r>
              <a:rPr lang="en-US" sz="2000" b="1" dirty="0" smtClean="0">
                <a:latin typeface="Segoe UI"/>
                <a:cs typeface="Segoe UI"/>
              </a:rPr>
              <a:t>Designs, develops and coordinates </a:t>
            </a:r>
            <a:r>
              <a:rPr lang="en-US" sz="2000" dirty="0" smtClean="0">
                <a:latin typeface="Segoe UI"/>
                <a:cs typeface="Segoe UI"/>
              </a:rPr>
              <a:t>the administration of a Massachusetts Early College initiative and designation process</a:t>
            </a:r>
          </a:p>
          <a:p>
            <a:pPr>
              <a:buClr>
                <a:schemeClr val="accent5"/>
              </a:buClr>
            </a:pPr>
            <a:r>
              <a:rPr lang="en-US" sz="2000" b="1" dirty="0" smtClean="0">
                <a:latin typeface="Segoe UI"/>
                <a:cs typeface="Segoe UI"/>
              </a:rPr>
              <a:t>Includes five voting &amp; two non-voting members</a:t>
            </a:r>
            <a:endParaRPr lang="en-US" sz="2000" dirty="0" smtClean="0">
              <a:latin typeface="Segoe UI"/>
              <a:cs typeface="Segoe UI"/>
            </a:endParaRPr>
          </a:p>
          <a:p>
            <a:pPr lvl="1"/>
            <a:r>
              <a:rPr lang="en-US" sz="1800" dirty="0" smtClean="0">
                <a:latin typeface="Segoe UI"/>
                <a:cs typeface="Segoe UI"/>
              </a:rPr>
              <a:t>Chair of BESE, Paul Sagan</a:t>
            </a:r>
          </a:p>
          <a:p>
            <a:pPr lvl="1"/>
            <a:r>
              <a:rPr lang="en-US" sz="1800" dirty="0" smtClean="0">
                <a:latin typeface="Segoe UI"/>
                <a:cs typeface="Segoe UI"/>
              </a:rPr>
              <a:t>Chair of BHE, Chris </a:t>
            </a:r>
            <a:r>
              <a:rPr lang="en-US" sz="1800" dirty="0" err="1" smtClean="0">
                <a:latin typeface="Segoe UI"/>
                <a:cs typeface="Segoe UI"/>
              </a:rPr>
              <a:t>Gabrieli</a:t>
            </a:r>
            <a:endParaRPr lang="en-US" sz="1800" dirty="0" smtClean="0">
              <a:latin typeface="Segoe UI"/>
              <a:cs typeface="Segoe UI"/>
            </a:endParaRPr>
          </a:p>
          <a:p>
            <a:pPr lvl="1"/>
            <a:r>
              <a:rPr lang="en-US" sz="1800" dirty="0" smtClean="0">
                <a:latin typeface="Segoe UI"/>
                <a:cs typeface="Segoe UI"/>
              </a:rPr>
              <a:t>Member of BESE appointed by Chair, Margaret McKenna</a:t>
            </a:r>
          </a:p>
          <a:p>
            <a:pPr lvl="1"/>
            <a:r>
              <a:rPr lang="en-US" sz="1800" dirty="0" smtClean="0">
                <a:latin typeface="Segoe UI"/>
                <a:cs typeface="Segoe UI"/>
              </a:rPr>
              <a:t>Member of BHE appointed by Chair, Paul Toner</a:t>
            </a:r>
          </a:p>
          <a:p>
            <a:pPr lvl="1"/>
            <a:r>
              <a:rPr lang="en-US" sz="1800" dirty="0" smtClean="0">
                <a:latin typeface="Segoe UI"/>
                <a:cs typeface="Segoe UI"/>
              </a:rPr>
              <a:t>Secretary of Education, Jim </a:t>
            </a:r>
            <a:r>
              <a:rPr lang="en-US" sz="1800" dirty="0" err="1" smtClean="0">
                <a:latin typeface="Segoe UI"/>
                <a:cs typeface="Segoe UI"/>
              </a:rPr>
              <a:t>Peyser</a:t>
            </a:r>
            <a:endParaRPr lang="en-US" sz="1800" dirty="0" smtClean="0">
              <a:latin typeface="Segoe UI"/>
              <a:cs typeface="Segoe UI"/>
            </a:endParaRPr>
          </a:p>
          <a:p>
            <a:pPr lvl="1"/>
            <a:r>
              <a:rPr lang="en-US" sz="1800" i="1" dirty="0" smtClean="0">
                <a:latin typeface="Segoe UI"/>
                <a:cs typeface="Segoe UI"/>
              </a:rPr>
              <a:t>Interim Commissioner of DESE, Jeff Wulfson (non-voting)</a:t>
            </a:r>
          </a:p>
          <a:p>
            <a:pPr lvl="1"/>
            <a:r>
              <a:rPr lang="en-US" sz="1800" i="1" dirty="0" smtClean="0">
                <a:latin typeface="Segoe UI"/>
                <a:cs typeface="Segoe UI"/>
              </a:rPr>
              <a:t>Commissioner of DHE, Carlos Santiago (non-voting)</a:t>
            </a:r>
          </a:p>
          <a:p>
            <a:pPr>
              <a:buClr>
                <a:schemeClr val="accent5"/>
              </a:buClr>
            </a:pPr>
            <a:r>
              <a:rPr lang="en-US" sz="2000" b="1" dirty="0" smtClean="0">
                <a:latin typeface="Segoe UI"/>
                <a:cs typeface="Segoe UI"/>
              </a:rPr>
              <a:t>Staffed by agencies </a:t>
            </a:r>
          </a:p>
          <a:p>
            <a:pPr lvl="1"/>
            <a:r>
              <a:rPr lang="en-US" sz="1800" dirty="0" smtClean="0">
                <a:latin typeface="Segoe UI"/>
                <a:cs typeface="Segoe UI"/>
              </a:rPr>
              <a:t>Working group comprised of staff across EOE, DHE and DESE</a:t>
            </a:r>
          </a:p>
          <a:p>
            <a:pPr lvl="1"/>
            <a:r>
              <a:rPr lang="en-US" sz="1800" dirty="0" smtClean="0">
                <a:latin typeface="Segoe UI"/>
                <a:cs typeface="Segoe UI"/>
              </a:rPr>
              <a:t>Early College work is integrated with broader initiative to support </a:t>
            </a:r>
            <a:br>
              <a:rPr lang="en-US" sz="1800" dirty="0" smtClean="0">
                <a:latin typeface="Segoe UI"/>
                <a:cs typeface="Segoe UI"/>
              </a:rPr>
            </a:br>
            <a:r>
              <a:rPr lang="en-US" sz="1800" dirty="0" smtClean="0">
                <a:latin typeface="Segoe UI"/>
                <a:cs typeface="Segoe UI"/>
              </a:rPr>
              <a:t>High Quality College and Career Pathways 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Massachusetts Early College Initiative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College </a:t>
            </a:r>
            <a:r>
              <a:rPr lang="en-US" dirty="0" smtClean="0"/>
              <a:t>Joint Committee</a:t>
            </a:r>
            <a:endParaRPr lang="en-US" dirty="0">
              <a:latin typeface="Segoe UI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1952586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524007"/>
            <a:ext cx="8382000" cy="4625975"/>
          </a:xfrm>
        </p:spPr>
        <p:txBody>
          <a:bodyPr/>
          <a:lstStyle/>
          <a:p>
            <a:pPr>
              <a:buClr>
                <a:schemeClr val="accent5"/>
              </a:buClr>
            </a:pPr>
            <a:r>
              <a:rPr lang="en-US" sz="2400" b="1" dirty="0" smtClean="0">
                <a:latin typeface="Segoe UI"/>
                <a:cs typeface="Segoe UI"/>
              </a:rPr>
              <a:t>Criteria Framework—Guiding Principles</a:t>
            </a:r>
          </a:p>
          <a:p>
            <a:pPr lvl="2"/>
            <a:r>
              <a:rPr lang="en-US" dirty="0" smtClean="0">
                <a:latin typeface="Segoe UI"/>
                <a:cs typeface="Segoe UI"/>
              </a:rPr>
              <a:t>Equitable Access</a:t>
            </a:r>
          </a:p>
          <a:p>
            <a:pPr lvl="2"/>
            <a:r>
              <a:rPr lang="en-US" dirty="0" smtClean="0">
                <a:latin typeface="Segoe UI"/>
                <a:cs typeface="Segoe UI"/>
              </a:rPr>
              <a:t>Guided Academic Pathways</a:t>
            </a:r>
          </a:p>
          <a:p>
            <a:pPr lvl="2"/>
            <a:r>
              <a:rPr lang="en-US" dirty="0" smtClean="0">
                <a:latin typeface="Segoe UI"/>
                <a:cs typeface="Segoe UI"/>
              </a:rPr>
              <a:t>Enhanced Student Support</a:t>
            </a:r>
          </a:p>
          <a:p>
            <a:pPr lvl="2"/>
            <a:r>
              <a:rPr lang="en-US" dirty="0" smtClean="0">
                <a:latin typeface="Segoe UI"/>
                <a:cs typeface="Segoe UI"/>
              </a:rPr>
              <a:t>Connection to Career</a:t>
            </a:r>
          </a:p>
          <a:p>
            <a:pPr lvl="2"/>
            <a:r>
              <a:rPr lang="en-US" dirty="0" smtClean="0">
                <a:latin typeface="Segoe UI"/>
                <a:cs typeface="Segoe UI"/>
              </a:rPr>
              <a:t>Effective Partnerships</a:t>
            </a:r>
          </a:p>
          <a:p>
            <a:pPr>
              <a:buClr>
                <a:schemeClr val="accent5"/>
              </a:buClr>
            </a:pPr>
            <a:r>
              <a:rPr lang="en-US" sz="2400" b="1" dirty="0" smtClean="0">
                <a:latin typeface="Segoe UI"/>
                <a:cs typeface="Segoe UI"/>
              </a:rPr>
              <a:t>ECJC approval in May, BHE/BESE approval in June</a:t>
            </a:r>
          </a:p>
          <a:p>
            <a:pPr>
              <a:buClr>
                <a:schemeClr val="accent5"/>
              </a:buClr>
            </a:pPr>
            <a:r>
              <a:rPr lang="en-US" sz="2400" b="1" dirty="0" smtClean="0">
                <a:latin typeface="Segoe UI"/>
                <a:cs typeface="Segoe UI"/>
              </a:rPr>
              <a:t>Application process in two phases</a:t>
            </a:r>
          </a:p>
          <a:p>
            <a:pPr lvl="1"/>
            <a:r>
              <a:rPr lang="en-US" sz="2400" dirty="0" smtClean="0">
                <a:latin typeface="Segoe UI"/>
                <a:cs typeface="Segoe UI"/>
              </a:rPr>
              <a:t>Preliminary phase—applications due September 27, 2017, applicants notified in November 2017</a:t>
            </a:r>
          </a:p>
          <a:p>
            <a:pPr lvl="1"/>
            <a:r>
              <a:rPr lang="en-US" sz="2400" dirty="0" smtClean="0">
                <a:latin typeface="Segoe UI"/>
                <a:cs typeface="Segoe UI"/>
              </a:rPr>
              <a:t>Final phase—applications due February 9, 2018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Massachusetts Early College Initiative</a:t>
            </a:r>
          </a:p>
          <a:p>
            <a:endParaRPr lang="en-US" dirty="0">
              <a:latin typeface="Franklin Gothic Medium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 and Application Process</a:t>
            </a:r>
            <a:endParaRPr lang="en-US" dirty="0"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96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546225"/>
            <a:ext cx="8382000" cy="4625975"/>
          </a:xfrm>
        </p:spPr>
        <p:txBody>
          <a:bodyPr/>
          <a:lstStyle/>
          <a:p>
            <a:pPr>
              <a:buClr>
                <a:schemeClr val="accent5"/>
              </a:buClr>
            </a:pPr>
            <a:r>
              <a:rPr lang="en-US" sz="2400" b="1" dirty="0" smtClean="0"/>
              <a:t>33 applications</a:t>
            </a:r>
          </a:p>
          <a:p>
            <a:pPr>
              <a:buClr>
                <a:schemeClr val="accent5"/>
              </a:buClr>
            </a:pPr>
            <a:r>
              <a:rPr lang="en-US" sz="2400" b="1" dirty="0" smtClean="0"/>
              <a:t>Team-based application review </a:t>
            </a:r>
          </a:p>
          <a:p>
            <a:pPr lvl="1"/>
            <a:r>
              <a:rPr lang="en-US" sz="2000" dirty="0" smtClean="0"/>
              <a:t>Five 3-member teams (DHE, DESE, EOE) </a:t>
            </a:r>
          </a:p>
          <a:p>
            <a:pPr lvl="1"/>
            <a:r>
              <a:rPr lang="en-US" sz="2000" dirty="0" smtClean="0"/>
              <a:t>Review of 6-7 applications by each team</a:t>
            </a:r>
          </a:p>
          <a:p>
            <a:pPr lvl="1"/>
            <a:r>
              <a:rPr lang="en-US" sz="2000" dirty="0" smtClean="0"/>
              <a:t>Consensus scoring for each team based on uniform rubric</a:t>
            </a:r>
          </a:p>
          <a:p>
            <a:pPr>
              <a:buClr>
                <a:schemeClr val="accent5"/>
              </a:buClr>
            </a:pPr>
            <a:r>
              <a:rPr lang="en-US" sz="2400" b="1" dirty="0" smtClean="0"/>
              <a:t>Full group </a:t>
            </a:r>
            <a:r>
              <a:rPr lang="en-US" sz="2400" b="1" dirty="0"/>
              <a:t>review and </a:t>
            </a:r>
            <a:r>
              <a:rPr lang="en-US" sz="2400" b="1" dirty="0" smtClean="0"/>
              <a:t>calibration</a:t>
            </a:r>
          </a:p>
          <a:p>
            <a:pPr>
              <a:buClr>
                <a:schemeClr val="accent5"/>
              </a:buClr>
            </a:pPr>
            <a:r>
              <a:rPr lang="en-US" sz="2400" b="1" dirty="0" smtClean="0"/>
              <a:t>Interagency leadership team review</a:t>
            </a:r>
            <a:endParaRPr lang="en-US" sz="2400" b="1" dirty="0"/>
          </a:p>
          <a:p>
            <a:pPr>
              <a:buClr>
                <a:schemeClr val="accent5"/>
              </a:buClr>
            </a:pPr>
            <a:r>
              <a:rPr lang="en-US" sz="2400" b="1" dirty="0" smtClean="0"/>
              <a:t>21 successful applicants </a:t>
            </a:r>
            <a:r>
              <a:rPr lang="en-US" sz="2400" dirty="0" smtClean="0"/>
              <a:t>invited to submit an application for final phase of designation process</a:t>
            </a:r>
          </a:p>
          <a:p>
            <a:pPr>
              <a:buClr>
                <a:schemeClr val="accent5"/>
              </a:buClr>
            </a:pPr>
            <a:r>
              <a:rPr lang="en-US" sz="2400" b="1" dirty="0" smtClean="0"/>
              <a:t>9 grantees </a:t>
            </a:r>
            <a:r>
              <a:rPr lang="en-US" sz="2400" dirty="0" smtClean="0"/>
              <a:t>receiving $10,000 planning grants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Massachusetts Early College Initiative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Phase Applications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849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Massachusetts Early College Initiative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Applicants Moving Forward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72706"/>
              </p:ext>
            </p:extLst>
          </p:nvPr>
        </p:nvGraphicFramePr>
        <p:xfrm>
          <a:off x="152400" y="1524000"/>
          <a:ext cx="8915400" cy="524862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4457700"/>
                <a:gridCol w="4457700"/>
              </a:tblGrid>
              <a:tr h="3393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Higher Education</a:t>
                      </a:r>
                      <a:r>
                        <a:rPr lang="en-US" sz="1400" baseline="0" dirty="0" smtClean="0"/>
                        <a:t> Partner(s)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K-12 Partner(s)</a:t>
                      </a:r>
                      <a:endParaRPr lang="en-US" sz="1400" dirty="0"/>
                    </a:p>
                  </a:txBody>
                  <a:tcPr/>
                </a:tc>
              </a:tr>
              <a:tr h="3393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Bristol Community College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Fall River Public Schools</a:t>
                      </a:r>
                    </a:p>
                  </a:txBody>
                  <a:tcPr anchor="ctr"/>
                </a:tc>
              </a:tr>
              <a:tr h="3393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Bunker Hill Community</a:t>
                      </a:r>
                      <a:r>
                        <a:rPr lang="en-US" sz="1400" baseline="0" dirty="0" smtClean="0"/>
                        <a:t> College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 smtClean="0">
                          <a:effectLst/>
                        </a:rPr>
                        <a:t>Charlestown High School (Boston Public Schools)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dirty="0" smtClean="0"/>
                    </a:p>
                  </a:txBody>
                  <a:tcPr anchor="ctr"/>
                </a:tc>
              </a:tr>
              <a:tr h="3393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Bunker Hill</a:t>
                      </a:r>
                      <a:r>
                        <a:rPr lang="en-US" sz="1400" baseline="0" dirty="0" smtClean="0"/>
                        <a:t> Community College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Chelsea High School</a:t>
                      </a:r>
                    </a:p>
                  </a:txBody>
                  <a:tcPr anchor="ctr"/>
                </a:tc>
              </a:tr>
              <a:tr h="73152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Fitchburg State University</a:t>
                      </a:r>
                    </a:p>
                    <a:p>
                      <a:pPr algn="r"/>
                      <a:r>
                        <a:rPr lang="en-US" sz="1400" dirty="0" smtClean="0"/>
                        <a:t>Mount </a:t>
                      </a:r>
                      <a:r>
                        <a:rPr lang="en-US" sz="1400" dirty="0" err="1" smtClean="0"/>
                        <a:t>Wachusett</a:t>
                      </a:r>
                      <a:r>
                        <a:rPr lang="en-US" sz="1400" dirty="0" smtClean="0"/>
                        <a:t> Community College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 smtClean="0">
                          <a:effectLst/>
                        </a:rPr>
                        <a:t>Fitchburg High School, Gardner High School, Leominster High School, </a:t>
                      </a:r>
                      <a:r>
                        <a:rPr kumimoji="0" lang="en-US" sz="1400" kern="1200" dirty="0" err="1" smtClean="0">
                          <a:effectLst/>
                        </a:rPr>
                        <a:t>Sizer</a:t>
                      </a:r>
                      <a:r>
                        <a:rPr kumimoji="0" lang="en-US" sz="1400" kern="1200" dirty="0" smtClean="0">
                          <a:effectLst/>
                        </a:rPr>
                        <a:t> School (North Central Charter Essential School)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dirty="0" smtClean="0"/>
                    </a:p>
                  </a:txBody>
                  <a:tcPr anchor="ctr"/>
                </a:tc>
              </a:tr>
              <a:tr h="518160">
                <a:tc>
                  <a:txBody>
                    <a:bodyPr/>
                    <a:lstStyle/>
                    <a:p>
                      <a:pPr algn="r"/>
                      <a:r>
                        <a:rPr kumimoji="0" lang="en-US" sz="1400" kern="1200" dirty="0" smtClean="0">
                          <a:effectLst/>
                        </a:rPr>
                        <a:t>Framingham State University</a:t>
                      </a:r>
                      <a:br>
                        <a:rPr kumimoji="0" lang="en-US" sz="1400" kern="1200" dirty="0" smtClean="0">
                          <a:effectLst/>
                        </a:rPr>
                      </a:br>
                      <a:r>
                        <a:rPr kumimoji="0" lang="en-US" sz="1400" kern="1200" dirty="0" smtClean="0">
                          <a:effectLst/>
                        </a:rPr>
                        <a:t>Massachusetts Bay Community College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 smtClean="0">
                          <a:effectLst/>
                        </a:rPr>
                        <a:t>Framingham Public Schools </a:t>
                      </a:r>
                    </a:p>
                    <a:p>
                      <a:r>
                        <a:rPr kumimoji="0" lang="en-US" sz="1400" kern="1200" dirty="0" smtClean="0">
                          <a:effectLst/>
                        </a:rPr>
                        <a:t>Milford Public Schools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dirty="0" smtClean="0"/>
                    </a:p>
                  </a:txBody>
                  <a:tcPr anchor="ctr"/>
                </a:tc>
              </a:tr>
              <a:tr h="3393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Holyoke Community</a:t>
                      </a:r>
                      <a:r>
                        <a:rPr lang="en-US" sz="1400" baseline="0" dirty="0" smtClean="0"/>
                        <a:t> College</a:t>
                      </a:r>
                      <a:endParaRPr 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Holyoke Public Schools</a:t>
                      </a:r>
                    </a:p>
                  </a:txBody>
                  <a:tcPr anchor="ctr"/>
                </a:tc>
              </a:tr>
              <a:tr h="94488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Massasoit Community College</a:t>
                      </a:r>
                      <a:endParaRPr 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 smtClean="0">
                          <a:effectLst/>
                        </a:rPr>
                        <a:t>Oliver Ames High School, Hanover High School, Middleborough High School, Norton High School, Randolph High School, Whitman-Hanson Regional High School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dirty="0" smtClean="0"/>
                    </a:p>
                  </a:txBody>
                  <a:tcPr anchor="ctr"/>
                </a:tc>
              </a:tr>
              <a:tr h="3393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Massasoit Community College</a:t>
                      </a:r>
                      <a:endParaRPr 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New Heights</a:t>
                      </a:r>
                      <a:r>
                        <a:rPr lang="en-US" sz="1400" baseline="0" dirty="0" smtClean="0"/>
                        <a:t> Charter School of Brockton</a:t>
                      </a:r>
                      <a:endParaRPr lang="en-US" sz="1400" dirty="0" smtClean="0"/>
                    </a:p>
                  </a:txBody>
                  <a:tcPr anchor="ctr"/>
                </a:tc>
              </a:tr>
              <a:tr h="3393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Merrimack College </a:t>
                      </a:r>
                      <a:endParaRPr 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Lawrence</a:t>
                      </a:r>
                      <a:r>
                        <a:rPr lang="en-US" sz="1400" baseline="0" dirty="0" smtClean="0"/>
                        <a:t> Public Schools</a:t>
                      </a:r>
                      <a:endParaRPr lang="en-US" sz="1400" dirty="0" smtClean="0"/>
                    </a:p>
                  </a:txBody>
                  <a:tcPr anchor="ctr"/>
                </a:tc>
              </a:tr>
              <a:tr h="3393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Middlesex Community</a:t>
                      </a:r>
                      <a:r>
                        <a:rPr lang="en-US" sz="1400" baseline="0" dirty="0" smtClean="0"/>
                        <a:t> College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Lowell High School (Lowell PS)</a:t>
                      </a:r>
                    </a:p>
                  </a:txBody>
                  <a:tcPr anchor="ctr"/>
                </a:tc>
              </a:tr>
              <a:tr h="3393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Middlesex Community</a:t>
                      </a:r>
                      <a:r>
                        <a:rPr lang="en-US" sz="1400" baseline="0" dirty="0" smtClean="0"/>
                        <a:t> College</a:t>
                      </a:r>
                      <a:endParaRPr 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Nashoba</a:t>
                      </a:r>
                      <a:r>
                        <a:rPr lang="en-US" sz="1400" dirty="0" smtClean="0"/>
                        <a:t> Valley Technical School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1983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Massachusetts Early College Initiative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Applicants Moving Forward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6759145"/>
              </p:ext>
            </p:extLst>
          </p:nvPr>
        </p:nvGraphicFramePr>
        <p:xfrm>
          <a:off x="152400" y="1524000"/>
          <a:ext cx="8915400" cy="509398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4457700"/>
                <a:gridCol w="4457700"/>
              </a:tblGrid>
              <a:tr h="34018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Higher Education Partner(s)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K-12 Partner(s)</a:t>
                      </a:r>
                    </a:p>
                  </a:txBody>
                  <a:tcPr/>
                </a:tc>
              </a:tr>
              <a:tr h="34018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Mount </a:t>
                      </a:r>
                      <a:r>
                        <a:rPr lang="en-US" sz="1400" dirty="0" err="1" smtClean="0"/>
                        <a:t>Wachusett</a:t>
                      </a:r>
                      <a:r>
                        <a:rPr lang="en-US" sz="1400" dirty="0" smtClean="0"/>
                        <a:t> Community College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Murdock High School</a:t>
                      </a:r>
                    </a:p>
                  </a:txBody>
                  <a:tcPr anchor="ctr"/>
                </a:tc>
              </a:tr>
              <a:tr h="34018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North Shore Community College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Lynn Public Schools</a:t>
                      </a:r>
                    </a:p>
                  </a:txBody>
                  <a:tcPr anchor="ctr"/>
                </a:tc>
              </a:tr>
              <a:tr h="1124074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Northern Essex Community College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 smtClean="0">
                          <a:effectLst/>
                        </a:rPr>
                        <a:t>Amesbury High School, Haverhill High School, Lawrence High School, Methuen High School, </a:t>
                      </a:r>
                      <a:r>
                        <a:rPr kumimoji="0" lang="en-US" sz="1400" kern="1200" dirty="0" err="1" smtClean="0">
                          <a:effectLst/>
                        </a:rPr>
                        <a:t>Pentucket</a:t>
                      </a:r>
                      <a:r>
                        <a:rPr kumimoji="0" lang="en-US" sz="1400" kern="1200" dirty="0" smtClean="0">
                          <a:effectLst/>
                        </a:rPr>
                        <a:t> Regional High School, Greater Lawrence Technical School, Whittier Regional Vocational Technical High School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dirty="0" smtClean="0"/>
                    </a:p>
                  </a:txBody>
                  <a:tcPr anchor="ctr"/>
                </a:tc>
              </a:tr>
              <a:tr h="34018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Quincy</a:t>
                      </a:r>
                      <a:r>
                        <a:rPr lang="en-US" sz="1400" baseline="0" dirty="0" smtClean="0"/>
                        <a:t> College</a:t>
                      </a:r>
                      <a:endParaRPr 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West Roxbury Academy (Boston PS)</a:t>
                      </a:r>
                    </a:p>
                  </a:txBody>
                  <a:tcPr anchor="ctr"/>
                </a:tc>
              </a:tr>
              <a:tr h="502875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smtClean="0">
                          <a:effectLst/>
                        </a:rPr>
                        <a:t>Quincy College, Bunker Hill Community College, Urban College, Holyoke Community College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Collaborative for Educational</a:t>
                      </a:r>
                      <a:r>
                        <a:rPr lang="en-US" sz="1400" baseline="0" dirty="0" smtClean="0"/>
                        <a:t> Services</a:t>
                      </a:r>
                      <a:endParaRPr lang="en-US" sz="1400" dirty="0" smtClean="0"/>
                    </a:p>
                  </a:txBody>
                  <a:tcPr anchor="ctr"/>
                </a:tc>
              </a:tr>
              <a:tr h="34018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err="1" smtClean="0">
                          <a:effectLst/>
                        </a:rPr>
                        <a:t>Quinsigamond</a:t>
                      </a:r>
                      <a:r>
                        <a:rPr kumimoji="0" lang="en-US" sz="1400" kern="1200" dirty="0" smtClean="0">
                          <a:effectLst/>
                        </a:rPr>
                        <a:t> Community College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Marlborough Public</a:t>
                      </a:r>
                      <a:r>
                        <a:rPr lang="en-US" sz="1400" baseline="0" dirty="0" smtClean="0"/>
                        <a:t> Schools</a:t>
                      </a:r>
                      <a:endParaRPr lang="en-US" sz="1400" dirty="0" smtClean="0"/>
                    </a:p>
                  </a:txBody>
                  <a:tcPr anchor="ctr"/>
                </a:tc>
              </a:tr>
              <a:tr h="502875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Quinsigamond</a:t>
                      </a:r>
                      <a:r>
                        <a:rPr lang="en-US" sz="1400" dirty="0" smtClean="0"/>
                        <a:t> Community College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Worcester State University</a:t>
                      </a:r>
                      <a:endParaRPr lang="en-US" sz="14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Worcester Public Schools</a:t>
                      </a:r>
                    </a:p>
                  </a:txBody>
                  <a:tcPr anchor="ctr"/>
                </a:tc>
              </a:tr>
              <a:tr h="502875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smtClean="0">
                          <a:effectLst/>
                        </a:rPr>
                        <a:t>Roxbury Community College</a:t>
                      </a:r>
                      <a:br>
                        <a:rPr kumimoji="0" lang="en-US" sz="1400" kern="1200" dirty="0" smtClean="0">
                          <a:effectLst/>
                        </a:rPr>
                      </a:br>
                      <a:r>
                        <a:rPr kumimoji="0" lang="en-US" sz="1400" kern="1200" dirty="0" smtClean="0">
                          <a:effectLst/>
                        </a:rPr>
                        <a:t>Bunker Hill Community College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Madison Park Technical Vocational High Schoo</a:t>
                      </a:r>
                      <a:r>
                        <a:rPr lang="en-US" sz="1400" baseline="0" dirty="0" smtClean="0"/>
                        <a:t>l (Boston Public Schools)</a:t>
                      </a:r>
                      <a:endParaRPr lang="en-US" sz="1400" dirty="0" smtClean="0"/>
                    </a:p>
                  </a:txBody>
                  <a:tcPr anchor="ctr"/>
                </a:tc>
              </a:tr>
              <a:tr h="34018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Salem State University</a:t>
                      </a:r>
                      <a:endParaRPr lang="en-US" sz="14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Salem Public</a:t>
                      </a:r>
                      <a:r>
                        <a:rPr lang="en-US" sz="1400" baseline="0" dirty="0" smtClean="0"/>
                        <a:t> Schools</a:t>
                      </a:r>
                      <a:endParaRPr lang="en-US" sz="1400" dirty="0" smtClean="0"/>
                    </a:p>
                  </a:txBody>
                  <a:tcPr anchor="ctr"/>
                </a:tc>
              </a:tr>
              <a:tr h="34018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Westfield State University </a:t>
                      </a:r>
                      <a:endParaRPr lang="en-US" sz="14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Holyoke PS, Springfield</a:t>
                      </a:r>
                      <a:r>
                        <a:rPr lang="en-US" sz="1400" baseline="0" dirty="0" smtClean="0"/>
                        <a:t> PS, Westfield PS</a:t>
                      </a:r>
                      <a:endParaRPr lang="en-US" sz="1400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880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524007"/>
            <a:ext cx="8382000" cy="4625975"/>
          </a:xfrm>
        </p:spPr>
        <p:txBody>
          <a:bodyPr/>
          <a:lstStyle/>
          <a:p>
            <a:pPr>
              <a:buClr>
                <a:schemeClr val="accent5"/>
              </a:buClr>
            </a:pPr>
            <a:r>
              <a:rPr lang="en-US" sz="2800" b="1" dirty="0" smtClean="0"/>
              <a:t>2 webinars </a:t>
            </a:r>
            <a:r>
              <a:rPr lang="en-US" sz="2800" dirty="0" smtClean="0"/>
              <a:t>offered prior to preliminary application deadline </a:t>
            </a:r>
          </a:p>
          <a:p>
            <a:pPr>
              <a:buClr>
                <a:schemeClr val="accent5"/>
              </a:buClr>
            </a:pPr>
            <a:r>
              <a:rPr lang="en-US" sz="2800" b="1" dirty="0" smtClean="0"/>
              <a:t>Direct email and phone support </a:t>
            </a:r>
            <a:r>
              <a:rPr lang="en-US" sz="2800" dirty="0" smtClean="0"/>
              <a:t>to applicants through process</a:t>
            </a:r>
          </a:p>
          <a:p>
            <a:pPr>
              <a:buClr>
                <a:schemeClr val="accent5"/>
              </a:buClr>
            </a:pPr>
            <a:r>
              <a:rPr lang="en-US" sz="2800" b="1" dirty="0" smtClean="0"/>
              <a:t>January calls </a:t>
            </a:r>
            <a:r>
              <a:rPr lang="en-US" sz="2800" dirty="0" smtClean="0"/>
              <a:t>with each applicant reviewing feedback from preliminary phase </a:t>
            </a:r>
          </a:p>
          <a:p>
            <a:pPr>
              <a:buClr>
                <a:schemeClr val="accent5"/>
              </a:buClr>
            </a:pPr>
            <a:r>
              <a:rPr lang="en-US" sz="2800" b="1" dirty="0" smtClean="0"/>
              <a:t>2 webinar calls</a:t>
            </a:r>
            <a:r>
              <a:rPr lang="en-US" sz="2800" dirty="0" smtClean="0"/>
              <a:t> for open Q&amp;A</a:t>
            </a:r>
          </a:p>
          <a:p>
            <a:pPr>
              <a:buClr>
                <a:schemeClr val="accent5"/>
              </a:buClr>
            </a:pPr>
            <a:r>
              <a:rPr lang="en-US" sz="2800" b="1" dirty="0" smtClean="0"/>
              <a:t>Continued communication </a:t>
            </a:r>
            <a:r>
              <a:rPr lang="en-US" sz="2800" dirty="0" smtClean="0"/>
              <a:t>with applicants</a:t>
            </a:r>
          </a:p>
          <a:p>
            <a:pPr lvl="1"/>
            <a:r>
              <a:rPr lang="en-US" sz="2400" dirty="0" smtClean="0"/>
              <a:t>Follow-up with applicants declined in preliminary phase  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Massachusetts Early College Initiative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Applicant Technical 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581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5"/>
              </a:buClr>
            </a:pPr>
            <a:r>
              <a:rPr lang="en-US" sz="2400" b="1" dirty="0" smtClean="0"/>
              <a:t>Successful applicants convened </a:t>
            </a:r>
            <a:r>
              <a:rPr lang="en-US" sz="2400" dirty="0" smtClean="0"/>
              <a:t>December 13, </a:t>
            </a:r>
            <a:br>
              <a:rPr lang="en-US" sz="2400" dirty="0" smtClean="0"/>
            </a:br>
            <a:r>
              <a:rPr lang="en-US" sz="2400" dirty="0" smtClean="0"/>
              <a:t>final application distributed</a:t>
            </a:r>
          </a:p>
          <a:p>
            <a:pPr>
              <a:buClr>
                <a:schemeClr val="accent5"/>
              </a:buClr>
            </a:pPr>
            <a:r>
              <a:rPr lang="en-US" sz="2400" b="1" dirty="0" smtClean="0"/>
              <a:t>Final phase applications due February 9 </a:t>
            </a:r>
          </a:p>
          <a:p>
            <a:pPr marL="804863" lvl="1" indent="-347663">
              <a:buClr>
                <a:schemeClr val="accent5"/>
              </a:buClr>
              <a:buFont typeface="Wingdings" panose="05000000000000000000" pitchFamily="2" charset="2"/>
              <a:buChar char="q"/>
            </a:pPr>
            <a:r>
              <a:rPr lang="en-US" sz="2000" dirty="0" smtClean="0"/>
              <a:t>Competitive grant application appended to designation application, implementation funds from New Skills for Youth grant, at least 5 grants of up to $140,000 each</a:t>
            </a:r>
          </a:p>
          <a:p>
            <a:pPr marL="804863" lvl="1" indent="-347663">
              <a:buClr>
                <a:schemeClr val="accent5"/>
              </a:buClr>
              <a:buFont typeface="Wingdings" panose="05000000000000000000" pitchFamily="2" charset="2"/>
              <a:buChar char="q"/>
            </a:pPr>
            <a:r>
              <a:rPr lang="en-US" sz="2000" dirty="0" smtClean="0"/>
              <a:t>Similar interagency review team across expertise</a:t>
            </a:r>
          </a:p>
          <a:p>
            <a:pPr marL="804863" lvl="1" indent="-347663">
              <a:buClr>
                <a:schemeClr val="accent5"/>
              </a:buClr>
              <a:buFont typeface="Wingdings" panose="05000000000000000000" pitchFamily="2" charset="2"/>
              <a:buChar char="q"/>
            </a:pPr>
            <a:r>
              <a:rPr lang="en-US" sz="2000" dirty="0" smtClean="0"/>
              <a:t>Review by agency leadership </a:t>
            </a:r>
          </a:p>
          <a:p>
            <a:pPr marL="804863" lvl="1" indent="-347663">
              <a:buClr>
                <a:schemeClr val="accent5"/>
              </a:buClr>
              <a:buFont typeface="Wingdings" panose="05000000000000000000" pitchFamily="2" charset="2"/>
              <a:buChar char="q"/>
            </a:pPr>
            <a:r>
              <a:rPr lang="en-US" sz="2000" dirty="0" smtClean="0"/>
              <a:t>Interviews with applicants for follow-up as needed</a:t>
            </a:r>
          </a:p>
          <a:p>
            <a:pPr marL="804863" lvl="1" indent="-347663">
              <a:buClr>
                <a:schemeClr val="accent5"/>
              </a:buClr>
              <a:buFont typeface="Wingdings" panose="05000000000000000000" pitchFamily="2" charset="2"/>
              <a:buChar char="q"/>
            </a:pPr>
            <a:r>
              <a:rPr lang="en-US" sz="2000" dirty="0" smtClean="0"/>
              <a:t>Final review and approvals by ECJC, notifications of first designations by mid-April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Massachusetts Early College Initiative	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0247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HE PowerPoint 2017">
  <a:themeElements>
    <a:clrScheme name="Custom 2">
      <a:dk1>
        <a:sysClr val="windowText" lastClr="000000"/>
      </a:dk1>
      <a:lt1>
        <a:sysClr val="window" lastClr="FFFFFF"/>
      </a:lt1>
      <a:dk2>
        <a:srgbClr val="001F5B"/>
      </a:dk2>
      <a:lt2>
        <a:srgbClr val="EAECEE"/>
      </a:lt2>
      <a:accent1>
        <a:srgbClr val="CF0A2C"/>
      </a:accent1>
      <a:accent2>
        <a:srgbClr val="F37121"/>
      </a:accent2>
      <a:accent3>
        <a:srgbClr val="FFC627"/>
      </a:accent3>
      <a:accent4>
        <a:srgbClr val="00AF41"/>
      </a:accent4>
      <a:accent5>
        <a:srgbClr val="009BDE"/>
      </a:accent5>
      <a:accent6>
        <a:srgbClr val="8D734A"/>
      </a:accent6>
      <a:hlink>
        <a:srgbClr val="7030A0"/>
      </a:hlink>
      <a:folHlink>
        <a:srgbClr val="99A4AD"/>
      </a:folHlink>
    </a:clrScheme>
    <a:fontScheme name="DHE">
      <a:majorFont>
        <a:latin typeface="Segoe UI Bold"/>
        <a:ea typeface=""/>
        <a:cs typeface=""/>
      </a:majorFont>
      <a:minorFont>
        <a:latin typeface="Segoe UI"/>
        <a:ea typeface=""/>
        <a:cs typeface="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HE PowerPoint 2017" id="{61764B8D-ACA6-46BF-A320-9B50340F977B}" vid="{6F0F49BA-8067-4930-9955-AE8362479C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DHE PowerPoint 2017</Template>
  <TotalTime>1301</TotalTime>
  <Words>696</Words>
  <Application>Microsoft Office PowerPoint</Application>
  <PresentationFormat>On-screen Show (4:3)</PresentationFormat>
  <Paragraphs>128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Arial</vt:lpstr>
      <vt:lpstr>Calibri</vt:lpstr>
      <vt:lpstr>Corbel</vt:lpstr>
      <vt:lpstr>Franklin Gothic Book</vt:lpstr>
      <vt:lpstr>Franklin Gothic Demi</vt:lpstr>
      <vt:lpstr>Franklin Gothic Medium</vt:lpstr>
      <vt:lpstr>Segoe UI</vt:lpstr>
      <vt:lpstr>Segoe UI Bold</vt:lpstr>
      <vt:lpstr>Wingdings</vt:lpstr>
      <vt:lpstr>Wingdings 2</vt:lpstr>
      <vt:lpstr>Wingdings 3</vt:lpstr>
      <vt:lpstr>DHE PowerPoint 2017</vt:lpstr>
      <vt:lpstr>PowerPoint Presentation</vt:lpstr>
      <vt:lpstr>Early College One Year Later</vt:lpstr>
      <vt:lpstr>Early College Joint Committee</vt:lpstr>
      <vt:lpstr>Criteria and Application Process</vt:lpstr>
      <vt:lpstr>Preliminary Phase Applications</vt:lpstr>
      <vt:lpstr>Applicants Moving Forward</vt:lpstr>
      <vt:lpstr>Applicants Moving Forward</vt:lpstr>
      <vt:lpstr>Applicant Technical Support</vt:lpstr>
      <vt:lpstr>Next Steps</vt:lpstr>
      <vt:lpstr>Continued Work </vt:lpstr>
      <vt:lpstr>Discussion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cwilliams</dc:creator>
  <cp:lastModifiedBy>Mealey, Sarah (RGT)</cp:lastModifiedBy>
  <cp:revision>50</cp:revision>
  <cp:lastPrinted>2017-01-23T15:41:30Z</cp:lastPrinted>
  <dcterms:created xsi:type="dcterms:W3CDTF">2018-01-19T19:47:07Z</dcterms:created>
  <dcterms:modified xsi:type="dcterms:W3CDTF">2018-02-05T23:20:02Z</dcterms:modified>
</cp:coreProperties>
</file>