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handoutMasterIdLst>
    <p:handoutMasterId r:id="rId14"/>
  </p:handoutMasterIdLst>
  <p:sldIdLst>
    <p:sldId id="325" r:id="rId2"/>
    <p:sldId id="304" r:id="rId3"/>
    <p:sldId id="314" r:id="rId4"/>
    <p:sldId id="311" r:id="rId5"/>
    <p:sldId id="318" r:id="rId6"/>
    <p:sldId id="321" r:id="rId7"/>
    <p:sldId id="322" r:id="rId8"/>
    <p:sldId id="320" r:id="rId9"/>
    <p:sldId id="319" r:id="rId10"/>
    <p:sldId id="323" r:id="rId11"/>
    <p:sldId id="32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8" autoAdjust="0"/>
    <p:restoredTop sz="60460" autoAdjust="0"/>
  </p:normalViewPr>
  <p:slideViewPr>
    <p:cSldViewPr>
      <p:cViewPr varScale="1">
        <p:scale>
          <a:sx n="66" d="100"/>
          <a:sy n="66" d="100"/>
        </p:scale>
        <p:origin x="27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8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2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4842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9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Meeting Name — Month DD, YYYY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4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1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2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2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3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1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 smtClean="0"/>
              <a:t>Meeting Name — Month DD, YYYY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4842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3277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2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2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1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39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Joint Meeting of </a:t>
            </a:r>
            <a:r>
              <a:rPr lang="en-US" dirty="0" smtClean="0"/>
              <a:t>BHE &amp; BESE – January </a:t>
            </a:r>
            <a:r>
              <a:rPr lang="en-US" dirty="0"/>
              <a:t>23, </a:t>
            </a: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" r="13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 rot="21151207">
            <a:off x="5002958" y="3138357"/>
            <a:ext cx="379599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UPDATE</a:t>
            </a:r>
            <a:endParaRPr lang="en-US" sz="6000" b="1" dirty="0">
              <a:latin typeface="+mn-lt"/>
            </a:endParaRPr>
          </a:p>
        </p:txBody>
      </p:sp>
      <p:pic>
        <p:nvPicPr>
          <p:cNvPr id="9" name="Picture 2" descr="F:\Logos\Master-Logo_205x100_color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1" y="6045220"/>
            <a:ext cx="1701800" cy="83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31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74825"/>
            <a:ext cx="8382000" cy="4625975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Building community of practice </a:t>
            </a:r>
            <a:r>
              <a:rPr lang="en-US" sz="2400" dirty="0" smtClean="0"/>
              <a:t>among Designated Early College programs 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Technical support </a:t>
            </a:r>
            <a:r>
              <a:rPr lang="en-US" sz="2400" dirty="0" smtClean="0"/>
              <a:t>to programs in development 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Evaluation and refinement </a:t>
            </a:r>
            <a:r>
              <a:rPr lang="en-US" sz="2400" dirty="0" smtClean="0"/>
              <a:t>of process and feedback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Analysis </a:t>
            </a:r>
            <a:r>
              <a:rPr lang="en-US" sz="2400" dirty="0" smtClean="0"/>
              <a:t>of funding needs and opportunities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Development and refinement </a:t>
            </a:r>
            <a:r>
              <a:rPr lang="en-US" sz="2400" dirty="0" smtClean="0"/>
              <a:t>of performance measures and data collection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400" b="1" dirty="0" smtClean="0"/>
              <a:t>Sharpening expertise </a:t>
            </a:r>
            <a:r>
              <a:rPr lang="en-US" sz="2400" dirty="0" smtClean="0"/>
              <a:t>and incorporation of learning and success in Massachusetts and nationally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9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038600"/>
            <a:ext cx="8458200" cy="2362200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Energy and engagement across campuses and districts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Applicants represent most community colleges, several state universities, K-12 districts across the state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33 applicants in preliminary phase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Rigorous criteria &amp; application development process 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Robust application review &amp; analysis</a:t>
            </a:r>
            <a:endParaRPr lang="en-US" sz="2400" b="1" dirty="0" smtClean="0">
              <a:latin typeface="Franklin Gothic Book"/>
              <a:cs typeface="Franklin Gothic Book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College One Year Later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20112" r="10000"/>
          <a:stretch/>
        </p:blipFill>
        <p:spPr>
          <a:xfrm>
            <a:off x="-8466" y="1490153"/>
            <a:ext cx="9152466" cy="24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en-US" sz="2000" b="1" dirty="0" smtClean="0">
                <a:latin typeface="Segoe UI"/>
                <a:cs typeface="Segoe UI"/>
              </a:rPr>
              <a:t>Designs, develops and coordinates </a:t>
            </a:r>
            <a:r>
              <a:rPr lang="en-US" sz="2000" dirty="0" smtClean="0">
                <a:latin typeface="Segoe UI"/>
                <a:cs typeface="Segoe UI"/>
              </a:rPr>
              <a:t>the administration of a Massachusetts Early College initiative and designation process</a:t>
            </a:r>
          </a:p>
          <a:p>
            <a:pPr>
              <a:buClr>
                <a:schemeClr val="accent5"/>
              </a:buClr>
            </a:pPr>
            <a:r>
              <a:rPr lang="en-US" sz="2000" b="1" dirty="0" smtClean="0">
                <a:latin typeface="Segoe UI"/>
                <a:cs typeface="Segoe UI"/>
              </a:rPr>
              <a:t>Includes five voting &amp; two non-voting members</a:t>
            </a:r>
            <a:endParaRPr lang="en-US" sz="2000" dirty="0" smtClean="0">
              <a:latin typeface="Segoe UI"/>
              <a:cs typeface="Segoe UI"/>
            </a:endParaRP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Chair of BESE, Paul Sagan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Chair of BHE, Chris </a:t>
            </a:r>
            <a:r>
              <a:rPr lang="en-US" sz="1800" dirty="0" err="1" smtClean="0">
                <a:latin typeface="Segoe UI"/>
                <a:cs typeface="Segoe UI"/>
              </a:rPr>
              <a:t>Gabrieli</a:t>
            </a:r>
            <a:endParaRPr lang="en-US" sz="1800" dirty="0" smtClean="0">
              <a:latin typeface="Segoe UI"/>
              <a:cs typeface="Segoe UI"/>
            </a:endParaRP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Member of BESE appointed by Chair, Margaret McKenna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Member of BHE appointed by Chair, Paul Toner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Secretary of Education, Jim </a:t>
            </a:r>
            <a:r>
              <a:rPr lang="en-US" sz="1800" dirty="0" err="1" smtClean="0">
                <a:latin typeface="Segoe UI"/>
                <a:cs typeface="Segoe UI"/>
              </a:rPr>
              <a:t>Peyser</a:t>
            </a:r>
            <a:endParaRPr lang="en-US" sz="1800" dirty="0" smtClean="0">
              <a:latin typeface="Segoe UI"/>
              <a:cs typeface="Segoe UI"/>
            </a:endParaRPr>
          </a:p>
          <a:p>
            <a:pPr lvl="1"/>
            <a:r>
              <a:rPr lang="en-US" sz="1800" i="1" dirty="0" smtClean="0">
                <a:latin typeface="Segoe UI"/>
                <a:cs typeface="Segoe UI"/>
              </a:rPr>
              <a:t>Interim Commissioner of DESE, Jeff Wulfson (non-voting)</a:t>
            </a:r>
          </a:p>
          <a:p>
            <a:pPr lvl="1"/>
            <a:r>
              <a:rPr lang="en-US" sz="1800" i="1" dirty="0" smtClean="0">
                <a:latin typeface="Segoe UI"/>
                <a:cs typeface="Segoe UI"/>
              </a:rPr>
              <a:t>Commissioner of DHE, Carlos Santiago (non-voting)</a:t>
            </a:r>
          </a:p>
          <a:p>
            <a:pPr>
              <a:buClr>
                <a:schemeClr val="accent5"/>
              </a:buClr>
            </a:pPr>
            <a:r>
              <a:rPr lang="en-US" sz="2000" b="1" dirty="0" smtClean="0">
                <a:latin typeface="Segoe UI"/>
                <a:cs typeface="Segoe UI"/>
              </a:rPr>
              <a:t>Staffed by agencies 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Working group comprised of staff across EOE, DHE and DESE</a:t>
            </a:r>
          </a:p>
          <a:p>
            <a:pPr lvl="1"/>
            <a:r>
              <a:rPr lang="en-US" sz="1800" dirty="0" smtClean="0">
                <a:latin typeface="Segoe UI"/>
                <a:cs typeface="Segoe UI"/>
              </a:rPr>
              <a:t>Early College work is integrated with broader initiative to support </a:t>
            </a:r>
            <a:br>
              <a:rPr lang="en-US" sz="1800" dirty="0" smtClean="0">
                <a:latin typeface="Segoe UI"/>
                <a:cs typeface="Segoe UI"/>
              </a:rPr>
            </a:br>
            <a:r>
              <a:rPr lang="en-US" sz="1800" dirty="0" smtClean="0">
                <a:latin typeface="Segoe UI"/>
                <a:cs typeface="Segoe UI"/>
              </a:rPr>
              <a:t>High Quality College and Career Pathways 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College </a:t>
            </a:r>
            <a:r>
              <a:rPr lang="en-US" dirty="0" smtClean="0"/>
              <a:t>Joint Committee</a:t>
            </a:r>
            <a:endParaRPr lang="en-US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95258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7"/>
            <a:ext cx="8382000" cy="4625975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Criteria Framework—Guiding Principles</a:t>
            </a:r>
          </a:p>
          <a:p>
            <a:pPr lvl="2"/>
            <a:r>
              <a:rPr lang="en-US" dirty="0" smtClean="0">
                <a:latin typeface="Segoe UI"/>
                <a:cs typeface="Segoe UI"/>
              </a:rPr>
              <a:t>Equitable Access</a:t>
            </a:r>
          </a:p>
          <a:p>
            <a:pPr lvl="2"/>
            <a:r>
              <a:rPr lang="en-US" dirty="0" smtClean="0">
                <a:latin typeface="Segoe UI"/>
                <a:cs typeface="Segoe UI"/>
              </a:rPr>
              <a:t>Guided Academic Pathways</a:t>
            </a:r>
          </a:p>
          <a:p>
            <a:pPr lvl="2"/>
            <a:r>
              <a:rPr lang="en-US" dirty="0" smtClean="0">
                <a:latin typeface="Segoe UI"/>
                <a:cs typeface="Segoe UI"/>
              </a:rPr>
              <a:t>Enhanced Student Support</a:t>
            </a:r>
          </a:p>
          <a:p>
            <a:pPr lvl="2"/>
            <a:r>
              <a:rPr lang="en-US" dirty="0" smtClean="0">
                <a:latin typeface="Segoe UI"/>
                <a:cs typeface="Segoe UI"/>
              </a:rPr>
              <a:t>Connection to Career</a:t>
            </a:r>
          </a:p>
          <a:p>
            <a:pPr lvl="2"/>
            <a:r>
              <a:rPr lang="en-US" dirty="0" smtClean="0">
                <a:latin typeface="Segoe UI"/>
                <a:cs typeface="Segoe UI"/>
              </a:rPr>
              <a:t>Effective Partnerships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ECJC approval in May, BHE/BESE approval in June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>
                <a:latin typeface="Segoe UI"/>
                <a:cs typeface="Segoe UI"/>
              </a:rPr>
              <a:t>Application process in two phases</a:t>
            </a:r>
          </a:p>
          <a:p>
            <a:pPr lvl="1"/>
            <a:r>
              <a:rPr lang="en-US" sz="2400" dirty="0" smtClean="0">
                <a:latin typeface="Segoe UI"/>
                <a:cs typeface="Segoe UI"/>
              </a:rPr>
              <a:t>Preliminary phase—applications due September 27, 2017, applicants notified in November 2017</a:t>
            </a:r>
          </a:p>
          <a:p>
            <a:pPr lvl="1"/>
            <a:r>
              <a:rPr lang="en-US" sz="2400" dirty="0" smtClean="0">
                <a:latin typeface="Segoe UI"/>
                <a:cs typeface="Segoe UI"/>
              </a:rPr>
              <a:t>Final phase—applications due February 9, 2018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Massachusetts Early College Initiative</a:t>
            </a:r>
          </a:p>
          <a:p>
            <a:endParaRPr lang="en-US" dirty="0">
              <a:latin typeface="Franklin Gothic Medium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and Application Process</a:t>
            </a:r>
            <a:endParaRPr lang="en-US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46225"/>
            <a:ext cx="8382000" cy="4625975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n-US" sz="2400" b="1" dirty="0" smtClean="0"/>
              <a:t>33 applications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Team-based application review </a:t>
            </a:r>
          </a:p>
          <a:p>
            <a:pPr lvl="1"/>
            <a:r>
              <a:rPr lang="en-US" sz="2000" dirty="0" smtClean="0"/>
              <a:t>Five 3-member teams (DHE, DESE, EOE) </a:t>
            </a:r>
          </a:p>
          <a:p>
            <a:pPr lvl="1"/>
            <a:r>
              <a:rPr lang="en-US" sz="2000" dirty="0" smtClean="0"/>
              <a:t>Review of 6-7 applications by each team</a:t>
            </a:r>
          </a:p>
          <a:p>
            <a:pPr lvl="1"/>
            <a:r>
              <a:rPr lang="en-US" sz="2000" dirty="0" smtClean="0"/>
              <a:t>Consensus scoring for each team based on uniform rubric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Full group </a:t>
            </a:r>
            <a:r>
              <a:rPr lang="en-US" sz="2400" b="1" dirty="0"/>
              <a:t>review and </a:t>
            </a:r>
            <a:r>
              <a:rPr lang="en-US" sz="2400" b="1" dirty="0" smtClean="0"/>
              <a:t>calibration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Interagency leadership team review</a:t>
            </a:r>
            <a:endParaRPr lang="en-US" sz="2400" b="1" dirty="0"/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21 successful applicants </a:t>
            </a:r>
            <a:r>
              <a:rPr lang="en-US" sz="2400" dirty="0" smtClean="0"/>
              <a:t>invited to submit an application for final phase of designation process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9 grantees </a:t>
            </a:r>
            <a:r>
              <a:rPr lang="en-US" sz="2400" dirty="0" smtClean="0"/>
              <a:t>receiving $10,000 planning grants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Phase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4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Applicants Moving Forward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2706"/>
              </p:ext>
            </p:extLst>
          </p:nvPr>
        </p:nvGraphicFramePr>
        <p:xfrm>
          <a:off x="152400" y="1524000"/>
          <a:ext cx="8915400" cy="52486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457700"/>
                <a:gridCol w="4457700"/>
              </a:tblGrid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Higher Education</a:t>
                      </a:r>
                      <a:r>
                        <a:rPr lang="en-US" sz="1400" baseline="0" dirty="0" smtClean="0"/>
                        <a:t> Partner(s)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K-12 Partner(s)</a:t>
                      </a:r>
                      <a:endParaRPr lang="en-US" sz="1400" dirty="0"/>
                    </a:p>
                  </a:txBody>
                  <a:tcPr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Bristol Community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River Public Schools</a:t>
                      </a:r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Bunker Hill Community</a:t>
                      </a:r>
                      <a:r>
                        <a:rPr lang="en-US" sz="1400" baseline="0" dirty="0" smtClean="0"/>
                        <a:t>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Charlestown High School (Boston Public Schools)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Bunker Hill</a:t>
                      </a:r>
                      <a:r>
                        <a:rPr lang="en-US" sz="1400" baseline="0" dirty="0" smtClean="0"/>
                        <a:t> Community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Chelsea High School</a:t>
                      </a: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Fitchburg State University</a:t>
                      </a:r>
                    </a:p>
                    <a:p>
                      <a:pPr algn="r"/>
                      <a:r>
                        <a:rPr lang="en-US" sz="1400" dirty="0" smtClean="0"/>
                        <a:t>Mount </a:t>
                      </a:r>
                      <a:r>
                        <a:rPr lang="en-US" sz="1400" dirty="0" err="1" smtClean="0"/>
                        <a:t>Wachusett</a:t>
                      </a:r>
                      <a:r>
                        <a:rPr lang="en-US" sz="1400" dirty="0" smtClean="0"/>
                        <a:t> Community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Fitchburg High School, Gardner High School, Leominster High School, </a:t>
                      </a:r>
                      <a:r>
                        <a:rPr kumimoji="0" lang="en-US" sz="1400" kern="1200" dirty="0" err="1" smtClean="0">
                          <a:effectLst/>
                        </a:rPr>
                        <a:t>Sizer</a:t>
                      </a:r>
                      <a:r>
                        <a:rPr kumimoji="0" lang="en-US" sz="1400" kern="1200" dirty="0" smtClean="0">
                          <a:effectLst/>
                        </a:rPr>
                        <a:t> School (North Central Charter Essential School)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kern="1200" dirty="0" smtClean="0">
                          <a:effectLst/>
                        </a:rPr>
                        <a:t>Framingham State University</a:t>
                      </a:r>
                      <a:br>
                        <a:rPr kumimoji="0" lang="en-US" sz="1400" kern="1200" dirty="0" smtClean="0">
                          <a:effectLst/>
                        </a:rPr>
                      </a:br>
                      <a:r>
                        <a:rPr kumimoji="0" lang="en-US" sz="1400" kern="1200" dirty="0" smtClean="0">
                          <a:effectLst/>
                        </a:rPr>
                        <a:t>Massachusetts Bay Community College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Framingham Public Schools </a:t>
                      </a:r>
                    </a:p>
                    <a:p>
                      <a:r>
                        <a:rPr kumimoji="0" lang="en-US" sz="1400" kern="1200" dirty="0" smtClean="0">
                          <a:effectLst/>
                        </a:rPr>
                        <a:t>Milford Public Schools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Holyoke Community</a:t>
                      </a:r>
                      <a:r>
                        <a:rPr lang="en-US" sz="1400" baseline="0" dirty="0" smtClean="0"/>
                        <a:t> College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Holyoke Public Schools</a:t>
                      </a:r>
                    </a:p>
                  </a:txBody>
                  <a:tcPr anchor="ctr"/>
                </a:tc>
              </a:tr>
              <a:tr h="9448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Massasoit Community College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Oliver Ames High School, Hanover High School, Middleborough High School, Norton High School, Randolph High School, Whitman-Hanson Regional High School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Massasoit Community College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Heights</a:t>
                      </a:r>
                      <a:r>
                        <a:rPr lang="en-US" sz="1400" baseline="0" dirty="0" smtClean="0"/>
                        <a:t> Charter School of Brockton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Merrimack College 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Lawrence</a:t>
                      </a:r>
                      <a:r>
                        <a:rPr lang="en-US" sz="1400" baseline="0" dirty="0" smtClean="0"/>
                        <a:t> Public Schools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Middlesex Community</a:t>
                      </a:r>
                      <a:r>
                        <a:rPr lang="en-US" sz="1400" baseline="0" dirty="0" smtClean="0"/>
                        <a:t>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Lowell High School (Lowell PS)</a:t>
                      </a:r>
                    </a:p>
                  </a:txBody>
                  <a:tcPr anchor="ctr"/>
                </a:tc>
              </a:tr>
              <a:tr h="3393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Middlesex Community</a:t>
                      </a:r>
                      <a:r>
                        <a:rPr lang="en-US" sz="1400" baseline="0" dirty="0" smtClean="0"/>
                        <a:t> College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Nashoba</a:t>
                      </a:r>
                      <a:r>
                        <a:rPr lang="en-US" sz="1400" dirty="0" smtClean="0"/>
                        <a:t> Valley Technical School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98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Applicants Moving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759145"/>
              </p:ext>
            </p:extLst>
          </p:nvPr>
        </p:nvGraphicFramePr>
        <p:xfrm>
          <a:off x="152400" y="1524000"/>
          <a:ext cx="8915400" cy="50939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457700"/>
                <a:gridCol w="4457700"/>
              </a:tblGrid>
              <a:tr h="3401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Higher Education Partner(s)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K-12 Partner(s)</a:t>
                      </a:r>
                    </a:p>
                  </a:txBody>
                  <a:tcPr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 </a:t>
                      </a:r>
                      <a:r>
                        <a:rPr lang="en-US" sz="1400" dirty="0" err="1" smtClean="0"/>
                        <a:t>Wachusett</a:t>
                      </a:r>
                      <a:r>
                        <a:rPr lang="en-US" sz="1400" dirty="0" smtClean="0"/>
                        <a:t> Community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Murdock High School</a:t>
                      </a:r>
                    </a:p>
                  </a:txBody>
                  <a:tcPr anchor="ctr"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North Shore Community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Lynn Public Schools</a:t>
                      </a:r>
                    </a:p>
                  </a:txBody>
                  <a:tcPr anchor="ctr"/>
                </a:tc>
              </a:tr>
              <a:tr h="112407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Northern Essex Community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Amesbury High School, Haverhill High School, Lawrence High School, Methuen High School, </a:t>
                      </a:r>
                      <a:r>
                        <a:rPr kumimoji="0" lang="en-US" sz="1400" kern="1200" dirty="0" err="1" smtClean="0">
                          <a:effectLst/>
                        </a:rPr>
                        <a:t>Pentucket</a:t>
                      </a:r>
                      <a:r>
                        <a:rPr kumimoji="0" lang="en-US" sz="1400" kern="1200" dirty="0" smtClean="0">
                          <a:effectLst/>
                        </a:rPr>
                        <a:t> Regional High School, Greater Lawrence Technical School, Whittier Regional Vocational Technical High School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Quincy</a:t>
                      </a:r>
                      <a:r>
                        <a:rPr lang="en-US" sz="1400" baseline="0" dirty="0" smtClean="0"/>
                        <a:t> College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West Roxbury Academy (Boston PS)</a:t>
                      </a:r>
                    </a:p>
                  </a:txBody>
                  <a:tcPr anchor="ctr"/>
                </a:tc>
              </a:tr>
              <a:tr h="502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effectLst/>
                        </a:rPr>
                        <a:t>Quincy College, Bunker Hill Community College, Urban College, Holyoke Community College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Collaborative for Educational</a:t>
                      </a:r>
                      <a:r>
                        <a:rPr lang="en-US" sz="1400" baseline="0" dirty="0" smtClean="0"/>
                        <a:t> Services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effectLst/>
                        </a:rPr>
                        <a:t>Quinsigamond</a:t>
                      </a:r>
                      <a:r>
                        <a:rPr kumimoji="0" lang="en-US" sz="1400" kern="1200" dirty="0" smtClean="0">
                          <a:effectLst/>
                        </a:rPr>
                        <a:t> Community College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Marlborough Public</a:t>
                      </a:r>
                      <a:r>
                        <a:rPr lang="en-US" sz="1400" baseline="0" dirty="0" smtClean="0"/>
                        <a:t> Schools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502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Quinsigamond</a:t>
                      </a:r>
                      <a:r>
                        <a:rPr lang="en-US" sz="1400" dirty="0" smtClean="0"/>
                        <a:t> Community College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Worcester State University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Worcester Public Schools</a:t>
                      </a:r>
                    </a:p>
                  </a:txBody>
                  <a:tcPr anchor="ctr"/>
                </a:tc>
              </a:tr>
              <a:tr h="50287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effectLst/>
                        </a:rPr>
                        <a:t>Roxbury Community College</a:t>
                      </a:r>
                      <a:br>
                        <a:rPr kumimoji="0" lang="en-US" sz="1400" kern="1200" dirty="0" smtClean="0">
                          <a:effectLst/>
                        </a:rPr>
                      </a:br>
                      <a:r>
                        <a:rPr kumimoji="0" lang="en-US" sz="1400" kern="1200" dirty="0" smtClean="0">
                          <a:effectLst/>
                        </a:rPr>
                        <a:t>Bunker Hill Community College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Madison Park Technical Vocational High Schoo</a:t>
                      </a:r>
                      <a:r>
                        <a:rPr lang="en-US" sz="1400" baseline="0" dirty="0" smtClean="0"/>
                        <a:t>l (Boston Public Schools)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Salem State University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Salem Public</a:t>
                      </a:r>
                      <a:r>
                        <a:rPr lang="en-US" sz="1400" baseline="0" dirty="0" smtClean="0"/>
                        <a:t> Schools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340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Westfield State University </a:t>
                      </a:r>
                      <a:endParaRPr 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Holyoke PS, Springfield</a:t>
                      </a:r>
                      <a:r>
                        <a:rPr lang="en-US" sz="1400" baseline="0" dirty="0" smtClean="0"/>
                        <a:t> PS, Westfield PS</a:t>
                      </a: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7"/>
            <a:ext cx="8382000" cy="4625975"/>
          </a:xfrm>
        </p:spPr>
        <p:txBody>
          <a:bodyPr/>
          <a:lstStyle/>
          <a:p>
            <a:pPr>
              <a:buClr>
                <a:schemeClr val="accent5"/>
              </a:buClr>
            </a:pPr>
            <a:r>
              <a:rPr lang="en-US" sz="2800" b="1" dirty="0" smtClean="0"/>
              <a:t>2 webinars </a:t>
            </a:r>
            <a:r>
              <a:rPr lang="en-US" sz="2800" dirty="0" smtClean="0"/>
              <a:t>offered prior to preliminary application deadline </a:t>
            </a:r>
          </a:p>
          <a:p>
            <a:pPr>
              <a:buClr>
                <a:schemeClr val="accent5"/>
              </a:buClr>
            </a:pPr>
            <a:r>
              <a:rPr lang="en-US" sz="2800" b="1" dirty="0" smtClean="0"/>
              <a:t>Direct email and phone support </a:t>
            </a:r>
            <a:r>
              <a:rPr lang="en-US" sz="2800" dirty="0" smtClean="0"/>
              <a:t>to applicants through process</a:t>
            </a:r>
          </a:p>
          <a:p>
            <a:pPr>
              <a:buClr>
                <a:schemeClr val="accent5"/>
              </a:buClr>
            </a:pPr>
            <a:r>
              <a:rPr lang="en-US" sz="2800" b="1" dirty="0" smtClean="0"/>
              <a:t>January calls </a:t>
            </a:r>
            <a:r>
              <a:rPr lang="en-US" sz="2800" dirty="0" smtClean="0"/>
              <a:t>with each applicant reviewing feedback from preliminary phase </a:t>
            </a:r>
          </a:p>
          <a:p>
            <a:pPr>
              <a:buClr>
                <a:schemeClr val="accent5"/>
              </a:buClr>
            </a:pPr>
            <a:r>
              <a:rPr lang="en-US" sz="2800" b="1" dirty="0" smtClean="0"/>
              <a:t>2 webinar calls</a:t>
            </a:r>
            <a:r>
              <a:rPr lang="en-US" sz="2800" dirty="0" smtClean="0"/>
              <a:t> for open Q&amp;A</a:t>
            </a:r>
          </a:p>
          <a:p>
            <a:pPr>
              <a:buClr>
                <a:schemeClr val="accent5"/>
              </a:buClr>
            </a:pPr>
            <a:r>
              <a:rPr lang="en-US" sz="2800" b="1" dirty="0" smtClean="0"/>
              <a:t>Continued communication </a:t>
            </a:r>
            <a:r>
              <a:rPr lang="en-US" sz="2800" dirty="0" smtClean="0"/>
              <a:t>with applicants</a:t>
            </a:r>
          </a:p>
          <a:p>
            <a:pPr lvl="1"/>
            <a:r>
              <a:rPr lang="en-US" sz="2400" dirty="0" smtClean="0"/>
              <a:t>Follow-up with applicants declined in preliminary phase 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 Technical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8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en-US" sz="2400" b="1" dirty="0" smtClean="0"/>
              <a:t>Successful applicants convened </a:t>
            </a:r>
            <a:r>
              <a:rPr lang="en-US" sz="2400" dirty="0" smtClean="0"/>
              <a:t>December 13, </a:t>
            </a:r>
            <a:br>
              <a:rPr lang="en-US" sz="2400" dirty="0" smtClean="0"/>
            </a:br>
            <a:r>
              <a:rPr lang="en-US" sz="2400" dirty="0" smtClean="0"/>
              <a:t>final application distributed</a:t>
            </a:r>
          </a:p>
          <a:p>
            <a:pPr>
              <a:buClr>
                <a:schemeClr val="accent5"/>
              </a:buClr>
            </a:pPr>
            <a:r>
              <a:rPr lang="en-US" sz="2400" b="1" dirty="0" smtClean="0"/>
              <a:t>Final phase applications due February 9 </a:t>
            </a:r>
          </a:p>
          <a:p>
            <a:pPr marL="804863" lvl="1" indent="-347663"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Competitive grant application appended to designation application, implementation funds from New Skills for Youth grant, at least 5 grants of up to $140,000 each</a:t>
            </a:r>
          </a:p>
          <a:p>
            <a:pPr marL="804863" lvl="1" indent="-347663"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Similar interagency review team across expertise</a:t>
            </a:r>
          </a:p>
          <a:p>
            <a:pPr marL="804863" lvl="1" indent="-347663"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Review by agency leadership </a:t>
            </a:r>
          </a:p>
          <a:p>
            <a:pPr marL="804863" lvl="1" indent="-347663"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Interviews with applicants for follow-up as needed</a:t>
            </a:r>
          </a:p>
          <a:p>
            <a:pPr marL="804863" lvl="1" indent="-347663"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en-US" sz="2000" dirty="0" smtClean="0"/>
              <a:t>Final review and approvals by ECJC, notifications of first designations by mid-April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Massachusetts Early College Initiative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24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 2017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" id="{61764B8D-ACA6-46BF-A320-9B50340F977B}" vid="{6F0F49BA-8067-4930-9955-AE8362479C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1301</TotalTime>
  <Words>696</Words>
  <Application>Microsoft Office PowerPoint</Application>
  <PresentationFormat>On-screen Show (4:3)</PresentationFormat>
  <Paragraphs>128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Corbel</vt:lpstr>
      <vt:lpstr>Franklin Gothic Book</vt:lpstr>
      <vt:lpstr>Franklin Gothic Demi</vt:lpstr>
      <vt:lpstr>Franklin Gothic Medium</vt:lpstr>
      <vt:lpstr>Segoe UI</vt:lpstr>
      <vt:lpstr>Segoe UI Bold</vt:lpstr>
      <vt:lpstr>Wingdings</vt:lpstr>
      <vt:lpstr>Wingdings 2</vt:lpstr>
      <vt:lpstr>Wingdings 3</vt:lpstr>
      <vt:lpstr>DHE PowerPoint 2017</vt:lpstr>
      <vt:lpstr>PowerPoint Presentation</vt:lpstr>
      <vt:lpstr>Early College One Year Later</vt:lpstr>
      <vt:lpstr>Early College Joint Committee</vt:lpstr>
      <vt:lpstr>Criteria and Application Process</vt:lpstr>
      <vt:lpstr>Preliminary Phase Applications</vt:lpstr>
      <vt:lpstr>Applicants Moving Forward</vt:lpstr>
      <vt:lpstr>Applicants Moving Forward</vt:lpstr>
      <vt:lpstr>Applicant Technical Support</vt:lpstr>
      <vt:lpstr>Next Steps</vt:lpstr>
      <vt:lpstr>Continued Work </vt:lpstr>
      <vt:lpstr>Discussion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cwilliams</dc:creator>
  <cp:lastModifiedBy>Mealey, Sarah (RGT)</cp:lastModifiedBy>
  <cp:revision>50</cp:revision>
  <cp:lastPrinted>2017-01-23T15:41:30Z</cp:lastPrinted>
  <dcterms:created xsi:type="dcterms:W3CDTF">2018-01-19T19:47:07Z</dcterms:created>
  <dcterms:modified xsi:type="dcterms:W3CDTF">2018-02-05T23:20:02Z</dcterms:modified>
</cp:coreProperties>
</file>