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7" r:id="rId2"/>
    <p:sldId id="283" r:id="rId3"/>
    <p:sldId id="284" r:id="rId4"/>
    <p:sldId id="288" r:id="rId5"/>
    <p:sldId id="289" r:id="rId6"/>
    <p:sldId id="262" r:id="rId7"/>
    <p:sldId id="290" r:id="rId8"/>
    <p:sldId id="291" r:id="rId9"/>
    <p:sldId id="286" r:id="rId1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83"/>
            <p14:sldId id="284"/>
            <p14:sldId id="288"/>
            <p14:sldId id="289"/>
            <p14:sldId id="262"/>
            <p14:sldId id="290"/>
            <p14:sldId id="291"/>
            <p14:sldId id="286"/>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05" autoAdjust="0"/>
  </p:normalViewPr>
  <p:slideViewPr>
    <p:cSldViewPr snapToGrid="0">
      <p:cViewPr>
        <p:scale>
          <a:sx n="60" d="100"/>
          <a:sy n="60" d="100"/>
        </p:scale>
        <p:origin x="2412" y="8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2018/2/5</a:t>
            </a:fld>
            <a:endParaRPr lang="zh-CN" altLang="en-US"/>
          </a:p>
        </p:txBody>
      </p:sp>
      <p:sp>
        <p:nvSpPr>
          <p:cNvPr id="4" name="页脚占位符 3">
            <a:extLst>
              <a:ext uri="{FF2B5EF4-FFF2-40B4-BE49-F238E27FC236}">
                <a16:creationId xmlns=""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36720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72037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417385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81263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50952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88290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81044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60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664170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736"/>
            <a:ext cx="2417368" cy="1175641"/>
          </a:xfrm>
          <a:prstGeom prst="rect">
            <a:avLst/>
          </a:prstGeom>
        </p:spPr>
      </p:pic>
      <p:pic>
        <p:nvPicPr>
          <p:cNvPr id="8" name="图片 7" descr="Massachusetts map.">
            <a:extLst>
              <a:ext uri="{FF2B5EF4-FFF2-40B4-BE49-F238E27FC236}">
                <a16:creationId xmlns=""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90" y="1921970"/>
            <a:ext cx="4068567" cy="2563965"/>
          </a:xfrm>
          <a:prstGeom prst="rect">
            <a:avLst/>
          </a:prstGeom>
          <a:noFill/>
        </p:spPr>
      </p:pic>
      <p:sp>
        <p:nvSpPr>
          <p:cNvPr id="9" name="矩形 8" descr="Colored blackground box.">
            <a:extLst>
              <a:ext uri="{FF2B5EF4-FFF2-40B4-BE49-F238E27FC236}">
                <a16:creationId xmlns="" xmlns:a16="http://schemas.microsoft.com/office/drawing/2014/main" id="{7D512A3C-1A6C-4890-AAF3-6E19AD2E7913}"/>
              </a:ext>
            </a:extLst>
          </p:cNvPr>
          <p:cNvSpPr/>
          <p:nvPr userDrawn="1"/>
        </p:nvSpPr>
        <p:spPr>
          <a:xfrm>
            <a:off x="5301525" y="1921970"/>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 xmlns:a16="http://schemas.microsoft.com/office/drawing/2014/main" id="{72CE4073-084A-4342-853D-A4762D8A1AC4}"/>
              </a:ext>
            </a:extLst>
          </p:cNvPr>
          <p:cNvSpPr/>
          <p:nvPr userDrawn="1"/>
        </p:nvSpPr>
        <p:spPr>
          <a:xfrm>
            <a:off x="4953059" y="1921970"/>
            <a:ext cx="173183"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A16031F9-E14B-462C-B8F1-B51AFEC42CFC}"/>
              </a:ext>
            </a:extLst>
          </p:cNvPr>
          <p:cNvSpPr>
            <a:spLocks noGrp="1"/>
          </p:cNvSpPr>
          <p:nvPr>
            <p:ph type="ctrTitle" hasCustomPrompt="1"/>
          </p:nvPr>
        </p:nvSpPr>
        <p:spPr>
          <a:xfrm>
            <a:off x="5406653" y="1958196"/>
            <a:ext cx="6678955"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a:t>
            </a:r>
            <a:r>
              <a:rPr lang="en-US" altLang="zh-CN" dirty="0" smtClean="0"/>
              <a:t>Here</a:t>
            </a:r>
            <a:endParaRPr lang="zh-CN" altLang="en-US" dirty="0"/>
          </a:p>
        </p:txBody>
      </p:sp>
      <p:sp>
        <p:nvSpPr>
          <p:cNvPr id="3" name="副标题 2">
            <a:extLst>
              <a:ext uri="{FF2B5EF4-FFF2-40B4-BE49-F238E27FC236}">
                <a16:creationId xmlns=""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smtClean="0"/>
              <a:t>Here</a:t>
            </a:r>
            <a:endParaRPr lang="zh-CN" alt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09" y="6132352"/>
            <a:ext cx="756579" cy="778194"/>
          </a:xfrm>
          <a:prstGeom prst="rect">
            <a:avLst/>
          </a:prstGeom>
        </p:spPr>
      </p:pic>
      <p:sp>
        <p:nvSpPr>
          <p:cNvPr id="5" name="灯片编号占位符 4">
            <a:extLst>
              <a:ext uri="{FF2B5EF4-FFF2-40B4-BE49-F238E27FC236}">
                <a16:creationId xmlns=""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85588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736"/>
            <a:ext cx="2417368" cy="1175641"/>
          </a:xfrm>
          <a:prstGeom prst="rect">
            <a:avLst/>
          </a:prstGeom>
        </p:spPr>
      </p:pic>
      <p:sp>
        <p:nvSpPr>
          <p:cNvPr id="9" name="矩形 8" descr="Colored background box.">
            <a:extLst>
              <a:ext uri="{FF2B5EF4-FFF2-40B4-BE49-F238E27FC236}">
                <a16:creationId xmlns=""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736"/>
            <a:ext cx="2417368" cy="1175641"/>
          </a:xfrm>
          <a:prstGeom prst="rect">
            <a:avLst/>
          </a:prstGeom>
        </p:spPr>
      </p:pic>
      <p:pic>
        <p:nvPicPr>
          <p:cNvPr id="8" name="图片 7" descr="Massachusetts map.">
            <a:extLst>
              <a:ext uri="{FF2B5EF4-FFF2-40B4-BE49-F238E27FC236}">
                <a16:creationId xmlns=""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90" y="1921970"/>
            <a:ext cx="4068567" cy="2563965"/>
          </a:xfrm>
          <a:prstGeom prst="rect">
            <a:avLst/>
          </a:prstGeom>
          <a:noFill/>
        </p:spPr>
      </p:pic>
      <p:sp>
        <p:nvSpPr>
          <p:cNvPr id="9" name="矩形 8" descr="Colored blackground box.">
            <a:extLst>
              <a:ext uri="{FF2B5EF4-FFF2-40B4-BE49-F238E27FC236}">
                <a16:creationId xmlns="" xmlns:a16="http://schemas.microsoft.com/office/drawing/2014/main" id="{7D512A3C-1A6C-4890-AAF3-6E19AD2E7913}"/>
              </a:ext>
            </a:extLst>
          </p:cNvPr>
          <p:cNvSpPr/>
          <p:nvPr userDrawn="1"/>
        </p:nvSpPr>
        <p:spPr>
          <a:xfrm>
            <a:off x="5301525" y="1921970"/>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 xmlns:a16="http://schemas.microsoft.com/office/drawing/2014/main" id="{72CE4073-084A-4342-853D-A4762D8A1AC4}"/>
              </a:ext>
            </a:extLst>
          </p:cNvPr>
          <p:cNvSpPr/>
          <p:nvPr userDrawn="1"/>
        </p:nvSpPr>
        <p:spPr>
          <a:xfrm>
            <a:off x="4953059" y="1921970"/>
            <a:ext cx="173183"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 xmlns:a16="http://schemas.microsoft.com/office/drawing/2014/main" id="{8E1396B4-19B0-464B-B28D-6834EE0C27C9}"/>
              </a:ext>
            </a:extLst>
          </p:cNvPr>
          <p:cNvSpPr txBox="1"/>
          <p:nvPr userDrawn="1"/>
        </p:nvSpPr>
        <p:spPr>
          <a:xfrm>
            <a:off x="5417598" y="2189816"/>
            <a:ext cx="6672943"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a:t>
            </a:r>
            <a:r>
              <a:rPr lang="en-US" altLang="zh-CN" sz="3200" dirty="0" smtClean="0">
                <a:solidFill>
                  <a:schemeClr val="bg1"/>
                </a:solidFill>
                <a:latin typeface="Segoe SemiBold" panose="020B0703040204020203" pitchFamily="34" charset="0"/>
                <a:cs typeface="Segoe SemiBold" panose="020B0703040204020203" pitchFamily="34" charset="0"/>
              </a:rPr>
              <a:t>Your Very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Long Main </a:t>
            </a:r>
            <a:r>
              <a:rPr lang="en-US" altLang="zh-CN" sz="3200" dirty="0">
                <a:solidFill>
                  <a:schemeClr val="bg1"/>
                </a:solidFill>
                <a:latin typeface="Segoe SemiBold" panose="020B0703040204020203" pitchFamily="34" charset="0"/>
                <a:cs typeface="Segoe SemiBold" panose="020B0703040204020203" pitchFamily="34" charset="0"/>
              </a:rPr>
              <a:t>Title </a:t>
            </a:r>
            <a:r>
              <a:rPr lang="en-US" altLang="zh-CN" sz="3200" dirty="0" smtClean="0">
                <a:solidFill>
                  <a:schemeClr val="bg1"/>
                </a:solidFill>
                <a:latin typeface="Segoe SemiBold" panose="020B0703040204020203" pitchFamily="34" charset="0"/>
                <a:cs typeface="Segoe SemiBold" panose="020B0703040204020203" pitchFamily="34" charset="0"/>
              </a:rPr>
              <a:t>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 xmlns:a16="http://schemas.microsoft.com/office/drawing/2014/main" id="{A6AA5C36-C54D-41A3-A64E-9114483887CE}"/>
              </a:ext>
            </a:extLst>
          </p:cNvPr>
          <p:cNvSpPr txBox="1"/>
          <p:nvPr userDrawn="1"/>
        </p:nvSpPr>
        <p:spPr>
          <a:xfrm>
            <a:off x="5417598" y="4552552"/>
            <a:ext cx="6672943"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 xmlns:a16="http://schemas.microsoft.com/office/drawing/2014/main" id="{70FF4C12-B5A4-42EB-A0E1-FD89DCFAC495}"/>
              </a:ext>
            </a:extLst>
          </p:cNvPr>
          <p:cNvSpPr/>
          <p:nvPr userDrawn="1"/>
        </p:nvSpPr>
        <p:spPr>
          <a:xfrm>
            <a:off x="1"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 xmlns:a16="http://schemas.microsoft.com/office/drawing/2014/main" id="{70FF4C12-B5A4-42EB-A0E1-FD89DCFAC495}"/>
              </a:ext>
            </a:extLst>
          </p:cNvPr>
          <p:cNvSpPr/>
          <p:nvPr userDrawn="1"/>
        </p:nvSpPr>
        <p:spPr>
          <a:xfrm>
            <a:off x="4" y="1948635"/>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4"/>
          </a:xfrm>
          <a:prstGeom prst="rect">
            <a:avLst/>
          </a:prstGeom>
        </p:spPr>
      </p:pic>
      <p:sp>
        <p:nvSpPr>
          <p:cNvPr id="7" name="矩形 6" descr="Colored background box.">
            <a:extLst>
              <a:ext uri="{FF2B5EF4-FFF2-40B4-BE49-F238E27FC236}">
                <a16:creationId xmlns="" xmlns:a16="http://schemas.microsoft.com/office/drawing/2014/main" id="{A875BDB0-8CE9-4FCF-818B-C21A2BF5A21B}"/>
              </a:ext>
            </a:extLst>
          </p:cNvPr>
          <p:cNvSpPr/>
          <p:nvPr userDrawn="1"/>
        </p:nvSpPr>
        <p:spPr>
          <a:xfrm>
            <a:off x="1"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73DEFAAE-AB64-48F2-AA3E-533A2C1271E0}"/>
              </a:ext>
            </a:extLst>
          </p:cNvPr>
          <p:cNvSpPr>
            <a:spLocks noGrp="1"/>
          </p:cNvSpPr>
          <p:nvPr>
            <p:ph type="title" hasCustomPrompt="1"/>
          </p:nvPr>
        </p:nvSpPr>
        <p:spPr>
          <a:xfrm>
            <a:off x="567743" y="289017"/>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491513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4"/>
          </a:xfrm>
          <a:prstGeom prst="rect">
            <a:avLst/>
          </a:prstGeom>
        </p:spPr>
      </p:pic>
      <p:sp>
        <p:nvSpPr>
          <p:cNvPr id="7" name="矩形 6" descr="Colored background box.">
            <a:extLst>
              <a:ext uri="{FF2B5EF4-FFF2-40B4-BE49-F238E27FC236}">
                <a16:creationId xmlns="" xmlns:a16="http://schemas.microsoft.com/office/drawing/2014/main" id="{A875BDB0-8CE9-4FCF-818B-C21A2BF5A21B}"/>
              </a:ext>
            </a:extLst>
          </p:cNvPr>
          <p:cNvSpPr/>
          <p:nvPr userDrawn="1"/>
        </p:nvSpPr>
        <p:spPr>
          <a:xfrm>
            <a:off x="1"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73DEFAAE-AB64-48F2-AA3E-533A2C1271E0}"/>
              </a:ext>
            </a:extLst>
          </p:cNvPr>
          <p:cNvSpPr>
            <a:spLocks noGrp="1"/>
          </p:cNvSpPr>
          <p:nvPr>
            <p:ph type="title" hasCustomPrompt="1"/>
          </p:nvPr>
        </p:nvSpPr>
        <p:spPr>
          <a:xfrm>
            <a:off x="567743" y="289017"/>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267926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4"/>
          </a:xfrm>
          <a:prstGeom prst="rect">
            <a:avLst/>
          </a:prstGeom>
        </p:spPr>
      </p:pic>
      <p:sp>
        <p:nvSpPr>
          <p:cNvPr id="7" name="灯片编号占位符 6">
            <a:extLst>
              <a:ext uri="{FF2B5EF4-FFF2-40B4-BE49-F238E27FC236}">
                <a16:creationId xmlns=""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 xmlns:a16="http://schemas.microsoft.com/office/drawing/2014/main" id="{A875BDB0-8CE9-4FCF-818B-C21A2BF5A21B}"/>
              </a:ext>
            </a:extLst>
          </p:cNvPr>
          <p:cNvSpPr/>
          <p:nvPr userDrawn="1"/>
        </p:nvSpPr>
        <p:spPr>
          <a:xfrm>
            <a:off x="1"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 xmlns:a16="http://schemas.microsoft.com/office/drawing/2014/main" id="{35FFD893-9645-4ABA-BC18-4957569298FB}"/>
              </a:ext>
            </a:extLst>
          </p:cNvPr>
          <p:cNvSpPr>
            <a:spLocks noGrp="1"/>
          </p:cNvSpPr>
          <p:nvPr>
            <p:ph idx="13" hasCustomPrompt="1"/>
          </p:nvPr>
        </p:nvSpPr>
        <p:spPr>
          <a:xfrm>
            <a:off x="43543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7" name="文本占位符 2">
            <a:extLst>
              <a:ext uri="{FF2B5EF4-FFF2-40B4-BE49-F238E27FC236}">
                <a16:creationId xmlns="" xmlns:a16="http://schemas.microsoft.com/office/drawing/2014/main" id="{3F8C2E89-BE57-4EAB-8E44-06A7578A41E7}"/>
              </a:ext>
            </a:extLst>
          </p:cNvPr>
          <p:cNvSpPr>
            <a:spLocks noGrp="1"/>
          </p:cNvSpPr>
          <p:nvPr>
            <p:ph type="body" idx="1" hasCustomPrompt="1"/>
          </p:nvPr>
        </p:nvSpPr>
        <p:spPr>
          <a:xfrm>
            <a:off x="43543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8" name="文本占位符 2">
            <a:extLst>
              <a:ext uri="{FF2B5EF4-FFF2-40B4-BE49-F238E27FC236}">
                <a16:creationId xmlns="" xmlns:a16="http://schemas.microsoft.com/office/drawing/2014/main" id="{3F8C2E89-BE57-4EAB-8E44-06A7578A41E7}"/>
              </a:ext>
            </a:extLst>
          </p:cNvPr>
          <p:cNvSpPr>
            <a:spLocks noGrp="1"/>
          </p:cNvSpPr>
          <p:nvPr>
            <p:ph type="body" idx="15" hasCustomPrompt="1"/>
          </p:nvPr>
        </p:nvSpPr>
        <p:spPr>
          <a:xfrm>
            <a:off x="6313776"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5" name="标题 1">
            <a:extLst>
              <a:ext uri="{FF2B5EF4-FFF2-40B4-BE49-F238E27FC236}">
                <a16:creationId xmlns="" xmlns:a16="http://schemas.microsoft.com/office/drawing/2014/main" id="{73DEFAAE-AB64-48F2-AA3E-533A2C1271E0}"/>
              </a:ext>
            </a:extLst>
          </p:cNvPr>
          <p:cNvSpPr>
            <a:spLocks noGrp="1"/>
          </p:cNvSpPr>
          <p:nvPr>
            <p:ph type="title" hasCustomPrompt="1"/>
          </p:nvPr>
        </p:nvSpPr>
        <p:spPr>
          <a:xfrm>
            <a:off x="567744" y="289017"/>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
        <p:nvSpPr>
          <p:cNvPr id="14" name="内容占位符 2">
            <a:extLst>
              <a:ext uri="{FF2B5EF4-FFF2-40B4-BE49-F238E27FC236}">
                <a16:creationId xmlns="" xmlns:a16="http://schemas.microsoft.com/office/drawing/2014/main" id="{35FFD893-9645-4ABA-BC18-4957569298FB}"/>
              </a:ext>
            </a:extLst>
          </p:cNvPr>
          <p:cNvSpPr>
            <a:spLocks noGrp="1"/>
          </p:cNvSpPr>
          <p:nvPr>
            <p:ph idx="16" hasCustomPrompt="1"/>
          </p:nvPr>
        </p:nvSpPr>
        <p:spPr>
          <a:xfrm>
            <a:off x="6313774" y="2204364"/>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94844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4"/>
          </a:xfrm>
          <a:prstGeom prst="rect">
            <a:avLst/>
          </a:prstGeom>
        </p:spPr>
      </p:pic>
      <p:sp>
        <p:nvSpPr>
          <p:cNvPr id="3" name="图片占位符 2">
            <a:extLst>
              <a:ext uri="{FF2B5EF4-FFF2-40B4-BE49-F238E27FC236}">
                <a16:creationId xmlns=""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dirty="0"/>
          </a:p>
        </p:txBody>
      </p:sp>
      <p:sp>
        <p:nvSpPr>
          <p:cNvPr id="4" name="文本占位符 3">
            <a:extLst>
              <a:ext uri="{FF2B5EF4-FFF2-40B4-BE49-F238E27FC236}">
                <a16:creationId xmlns="" xmlns:a16="http://schemas.microsoft.com/office/drawing/2014/main" id="{53551CA8-3893-4798-AD18-62C5C646C8C2}"/>
              </a:ext>
            </a:extLst>
          </p:cNvPr>
          <p:cNvSpPr>
            <a:spLocks noGrp="1"/>
          </p:cNvSpPr>
          <p:nvPr>
            <p:ph type="body" sz="half" idx="2" hasCustomPrompt="1"/>
          </p:nvPr>
        </p:nvSpPr>
        <p:spPr>
          <a:xfrm>
            <a:off x="839788" y="2737396"/>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Text</a:t>
            </a:r>
            <a:endParaRPr lang="zh-CN" altLang="en-US" dirty="0"/>
          </a:p>
        </p:txBody>
      </p:sp>
      <p:sp>
        <p:nvSpPr>
          <p:cNvPr id="7" name="灯片编号占位符 6">
            <a:extLst>
              <a:ext uri="{FF2B5EF4-FFF2-40B4-BE49-F238E27FC236}">
                <a16:creationId xmlns=""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 xmlns:a16="http://schemas.microsoft.com/office/drawing/2014/main" id="{A875BDB0-8CE9-4FCF-818B-C21A2BF5A21B}"/>
              </a:ext>
            </a:extLst>
          </p:cNvPr>
          <p:cNvSpPr/>
          <p:nvPr userDrawn="1"/>
        </p:nvSpPr>
        <p:spPr>
          <a:xfrm>
            <a:off x="1"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22" name="文本占位符 3">
            <a:extLst>
              <a:ext uri="{FF2B5EF4-FFF2-40B4-BE49-F238E27FC236}">
                <a16:creationId xmlns=""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580273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713B8FF0-B949-418A-B884-7856ED3FF03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Autofit/>
          </a:bodyPr>
          <a:lstStyle/>
          <a:p>
            <a:r>
              <a:rPr lang="en-US" altLang="zh-CN" dirty="0" smtClean="0"/>
              <a:t>Click here to edit master title</a:t>
            </a:r>
            <a:endParaRPr lang="zh-CN" altLang="en-US" dirty="0"/>
          </a:p>
        </p:txBody>
      </p:sp>
      <p:sp>
        <p:nvSpPr>
          <p:cNvPr id="3" name="文本占位符 2">
            <a:extLst>
              <a:ext uri="{FF2B5EF4-FFF2-40B4-BE49-F238E27FC236}">
                <a16:creationId xmlns=""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smtClean="0"/>
              <a:t>Click here to edit text</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Forth level</a:t>
            </a:r>
            <a:endParaRPr lang="zh-CN" altLang="en-US" dirty="0"/>
          </a:p>
          <a:p>
            <a:pPr lvl="4"/>
            <a:r>
              <a:rPr lang="en-US" altLang="zh-CN" dirty="0" smtClean="0"/>
              <a:t>Fifth level</a:t>
            </a:r>
            <a:endParaRPr lang="zh-CN" altLang="en-US" dirty="0"/>
          </a:p>
        </p:txBody>
      </p:sp>
      <p:sp>
        <p:nvSpPr>
          <p:cNvPr id="4" name="日期占位符 3">
            <a:extLst>
              <a:ext uri="{FF2B5EF4-FFF2-40B4-BE49-F238E27FC236}">
                <a16:creationId xmlns="" xmlns:a16="http://schemas.microsoft.com/office/drawing/2014/main" id="{61977E61-00A2-43A0-9328-9D066838A9B6}"/>
              </a:ext>
            </a:extLst>
          </p:cNvPr>
          <p:cNvSpPr>
            <a:spLocks noGrp="1"/>
          </p:cNvSpPr>
          <p:nvPr>
            <p:ph type="dt" sz="half" idx="2"/>
          </p:nvPr>
        </p:nvSpPr>
        <p:spPr>
          <a:xfrm>
            <a:off x="838200" y="63564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2/5/2018</a:t>
            </a:fld>
            <a:endParaRPr lang="zh-CN" altLang="en-US"/>
          </a:p>
        </p:txBody>
      </p:sp>
      <p:sp>
        <p:nvSpPr>
          <p:cNvPr id="5" name="页脚占位符 4">
            <a:extLst>
              <a:ext uri="{FF2B5EF4-FFF2-40B4-BE49-F238E27FC236}">
                <a16:creationId xmlns="" xmlns:a16="http://schemas.microsoft.com/office/drawing/2014/main" id="{EC850DC4-B6F4-4C90-A6C9-8DF7DE7F5EBF}"/>
              </a:ext>
            </a:extLst>
          </p:cNvPr>
          <p:cNvSpPr>
            <a:spLocks noGrp="1"/>
          </p:cNvSpPr>
          <p:nvPr>
            <p:ph type="ftr" sz="quarter" idx="3"/>
          </p:nvPr>
        </p:nvSpPr>
        <p:spPr>
          <a:xfrm>
            <a:off x="4038600" y="63564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5C65AC83-998D-49FC-8885-4FB383A93728}"/>
              </a:ext>
            </a:extLst>
          </p:cNvPr>
          <p:cNvSpPr>
            <a:spLocks noGrp="1"/>
          </p:cNvSpPr>
          <p:nvPr>
            <p:ph type="sldNum" sz="quarter" idx="4"/>
          </p:nvPr>
        </p:nvSpPr>
        <p:spPr>
          <a:xfrm>
            <a:off x="8610600" y="63564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3" y="1958196"/>
            <a:ext cx="6678955" cy="785004"/>
          </a:xfrm>
        </p:spPr>
        <p:txBody>
          <a:bodyPr/>
          <a:lstStyle/>
          <a:p>
            <a:r>
              <a:rPr lang="en-US" altLang="zh-CN" dirty="0" smtClean="0">
                <a:latin typeface="Segoe SemiBold" panose="020B0703040204020203" pitchFamily="34" charset="0"/>
                <a:cs typeface="Segoe SemiBold" panose="020B0703040204020203" pitchFamily="34" charset="0"/>
              </a:rPr>
              <a:t>Educator Preparation</a:t>
            </a:r>
            <a:endParaRPr lang="en-US" dirty="0"/>
          </a:p>
        </p:txBody>
      </p:sp>
      <p:sp>
        <p:nvSpPr>
          <p:cNvPr id="3" name="Subtitle 2"/>
          <p:cNvSpPr>
            <a:spLocks noGrp="1"/>
          </p:cNvSpPr>
          <p:nvPr>
            <p:ph type="subTitle" idx="1"/>
          </p:nvPr>
        </p:nvSpPr>
        <p:spPr>
          <a:xfrm>
            <a:off x="5417389" y="2617079"/>
            <a:ext cx="6659592" cy="1860033"/>
          </a:xfrm>
        </p:spPr>
        <p:txBody>
          <a:bodyPr/>
          <a:lstStyle/>
          <a:p>
            <a:r>
              <a:rPr lang="en-US" altLang="zh-CN" dirty="0" smtClean="0"/>
              <a:t>Joint Board Meeting - January 2018</a:t>
            </a:r>
          </a:p>
          <a:p>
            <a:r>
              <a:rPr lang="en-US" altLang="zh-CN" sz="1400" dirty="0" smtClean="0"/>
              <a:t>ESE: Heather Peske, Sr. Associate Commissioner for the Center of Instructional Support; Sandra Hinderliter, Lead of Educator Preparation Reviews</a:t>
            </a:r>
          </a:p>
          <a:p>
            <a:r>
              <a:rPr lang="en-US" altLang="zh-CN" sz="1400" dirty="0" smtClean="0"/>
              <a:t>DHE: Pat Marshall , Deputy Commissioner  for Academic Affairs and Student Success, and Allison Little, Executive Director of STEM</a:t>
            </a:r>
            <a:endParaRPr lang="zh-CN" altLang="en-US" sz="1400" dirty="0" smtClean="0"/>
          </a:p>
        </p:txBody>
      </p:sp>
      <p:pic>
        <p:nvPicPr>
          <p:cNvPr id="5" name="Picture 4" descr="DHE Logo - Standard - Small - Transparent BG.png"/>
          <p:cNvPicPr>
            <a:picLocks noChangeAspect="1"/>
          </p:cNvPicPr>
          <p:nvPr/>
        </p:nvPicPr>
        <p:blipFill>
          <a:blip r:embed="rId3" cstate="print"/>
          <a:stretch>
            <a:fillRect/>
          </a:stretch>
        </p:blipFill>
        <p:spPr>
          <a:xfrm>
            <a:off x="8823153" y="5983796"/>
            <a:ext cx="2219032" cy="58804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11" name="Content Placeholder 2"/>
          <p:cNvSpPr>
            <a:spLocks noGrp="1"/>
          </p:cNvSpPr>
          <p:nvPr>
            <p:ph idx="1"/>
          </p:nvPr>
        </p:nvSpPr>
        <p:spPr>
          <a:xfrm>
            <a:off x="609601" y="1524008"/>
            <a:ext cx="10991851" cy="4602163"/>
          </a:xfrm>
        </p:spPr>
        <p:txBody>
          <a:bodyPr/>
          <a:lstStyle/>
          <a:p>
            <a:r>
              <a:rPr lang="en-US" dirty="0" smtClean="0">
                <a:latin typeface="Calibri" panose="020F0502020204030204" pitchFamily="34" charset="0"/>
              </a:rPr>
              <a:t>68 Sponsoring Organizations, 1,800+ programs</a:t>
            </a:r>
          </a:p>
          <a:p>
            <a:pPr lvl="1"/>
            <a:r>
              <a:rPr lang="en-US" dirty="0" smtClean="0">
                <a:latin typeface="Calibri" panose="020F0502020204030204" pitchFamily="34" charset="0"/>
              </a:rPr>
              <a:t>12 Publics – 8 State Universities, 4 UMass </a:t>
            </a:r>
          </a:p>
          <a:p>
            <a:pPr marL="457200" lvl="1" indent="0">
              <a:buNone/>
            </a:pPr>
            <a:endParaRPr lang="en-US" dirty="0">
              <a:latin typeface="Calibri" panose="020F0502020204030204" pitchFamily="34" charset="0"/>
            </a:endParaRPr>
          </a:p>
          <a:p>
            <a:r>
              <a:rPr lang="en-US" dirty="0" smtClean="0">
                <a:latin typeface="Calibri" panose="020F0502020204030204" pitchFamily="34" charset="0"/>
              </a:rPr>
              <a:t>Public Universities produce roughly 40% of newly licensed initial teachers in MA public schools each year</a:t>
            </a:r>
            <a:endParaRPr lang="en-US" dirty="0">
              <a:latin typeface="Calibri" panose="020F0502020204030204" pitchFamily="34" charset="0"/>
            </a:endParaRPr>
          </a:p>
          <a:p>
            <a:endParaRPr lang="en-US" dirty="0">
              <a:latin typeface="Calibri" panose="020F0502020204030204" pitchFamily="34" charset="0"/>
            </a:endParaRPr>
          </a:p>
        </p:txBody>
      </p:sp>
      <p:sp>
        <p:nvSpPr>
          <p:cNvPr id="5" name="TextBox 4"/>
          <p:cNvSpPr txBox="1"/>
          <p:nvPr/>
        </p:nvSpPr>
        <p:spPr>
          <a:xfrm>
            <a:off x="268013" y="6353503"/>
            <a:ext cx="52183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9028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Content Placeholder 2"/>
          <p:cNvSpPr>
            <a:spLocks noGrp="1"/>
          </p:cNvSpPr>
          <p:nvPr>
            <p:ph idx="1"/>
          </p:nvPr>
        </p:nvSpPr>
        <p:spPr>
          <a:xfrm>
            <a:off x="567743" y="1220639"/>
            <a:ext cx="11370972" cy="5049746"/>
          </a:xfrm>
        </p:spPr>
        <p:txBody>
          <a:bodyPr/>
          <a:lstStyle/>
          <a:p>
            <a:r>
              <a:rPr lang="en-US" dirty="0" smtClean="0"/>
              <a:t>Our first year teachers are disproportionally hired into high-needs schools and assigned students who are farther behind academically. </a:t>
            </a:r>
          </a:p>
          <a:p>
            <a:r>
              <a:rPr lang="en-US" dirty="0" smtClean="0"/>
              <a:t>First year teachers, on average, are also less effective than their more experienced peers</a:t>
            </a:r>
          </a:p>
          <a:p>
            <a:endParaRPr lang="en-US" sz="700" dirty="0" smtClean="0"/>
          </a:p>
          <a:p>
            <a:pPr marL="0" indent="0">
              <a:buNone/>
            </a:pPr>
            <a:endParaRPr lang="en-US" sz="3600" dirty="0"/>
          </a:p>
          <a:p>
            <a:pPr marL="0" indent="0">
              <a:buNone/>
            </a:pPr>
            <a:r>
              <a:rPr lang="en-US" sz="3600" dirty="0" smtClean="0"/>
              <a:t>Preparation </a:t>
            </a:r>
            <a:r>
              <a:rPr lang="en-US" sz="3600" dirty="0"/>
              <a:t>CAN and SHOULD prepare educators to be ready on day one. </a:t>
            </a:r>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
        <p:nvSpPr>
          <p:cNvPr id="5" name="TextBox 4"/>
          <p:cNvSpPr txBox="1"/>
          <p:nvPr/>
        </p:nvSpPr>
        <p:spPr>
          <a:xfrm>
            <a:off x="268013" y="6353503"/>
            <a:ext cx="52183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19903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Approval Standards &amp; Review Process</a:t>
            </a:r>
            <a:endParaRPr lang="en-US" dirty="0"/>
          </a:p>
        </p:txBody>
      </p:sp>
      <p:sp>
        <p:nvSpPr>
          <p:cNvPr id="3" name="Content Placeholder 2"/>
          <p:cNvSpPr>
            <a:spLocks noGrp="1"/>
          </p:cNvSpPr>
          <p:nvPr>
            <p:ph idx="1"/>
          </p:nvPr>
        </p:nvSpPr>
        <p:spPr/>
        <p:txBody>
          <a:bodyPr/>
          <a:lstStyle/>
          <a:p>
            <a:r>
              <a:rPr lang="en-US" dirty="0" smtClean="0"/>
              <a:t>Review criteria are descriptive of expectations, not prescriptive of approach</a:t>
            </a:r>
          </a:p>
          <a:p>
            <a:r>
              <a:rPr lang="en-US" dirty="0" smtClean="0"/>
              <a:t>Process is based on triangulating evidence from providers, from state outcome measures and from a site visit</a:t>
            </a:r>
          </a:p>
          <a:p>
            <a:r>
              <a:rPr lang="en-US" dirty="0" smtClean="0"/>
              <a:t>Providers must demonstrate need for low-enrollment or new programs at the beginning of the process </a:t>
            </a:r>
          </a:p>
          <a:p>
            <a:r>
              <a:rPr lang="en-US" dirty="0" smtClean="0">
                <a:sym typeface="Wingdings" panose="05000000000000000000" pitchFamily="2" charset="2"/>
              </a:rPr>
              <a:t>Teams of reviewers, comprised of PK12 educators and preparation faculty/staff, make recommendations which are then vetted internally for consistency</a:t>
            </a:r>
            <a:endParaRPr lang="en-US" dirty="0">
              <a:sym typeface="Wingdings" panose="05000000000000000000" pitchFamily="2" charset="2"/>
            </a:endParaRPr>
          </a:p>
          <a:p>
            <a:pPr marL="0" indent="0">
              <a:buNone/>
            </a:pPr>
            <a:endParaRPr lang="en-US" dirty="0">
              <a:sym typeface="Wingdings" panose="05000000000000000000" pitchFamily="2" charset="2"/>
            </a:endParaRPr>
          </a:p>
          <a:p>
            <a:pPr lvl="1"/>
            <a:endParaRPr lang="en-US" dirty="0" smtClean="0">
              <a:sym typeface="Wingdings" panose="05000000000000000000" pitchFamily="2" charset="2"/>
            </a:endParaRPr>
          </a:p>
          <a:p>
            <a:endParaRPr lang="en-US" dirty="0">
              <a:sym typeface="Wingdings" panose="05000000000000000000" pitchFamily="2" charset="2"/>
            </a:endParaRP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5" name="TextBox 4"/>
          <p:cNvSpPr txBox="1"/>
          <p:nvPr/>
        </p:nvSpPr>
        <p:spPr>
          <a:xfrm>
            <a:off x="268013" y="6353503"/>
            <a:ext cx="52183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2976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Process – Early Results</a:t>
            </a:r>
            <a:endParaRPr lang="en-US" dirty="0"/>
          </a:p>
        </p:txBody>
      </p:sp>
      <p:sp>
        <p:nvSpPr>
          <p:cNvPr id="3" name="Content Placeholder 2"/>
          <p:cNvSpPr>
            <a:spLocks noGrp="1"/>
          </p:cNvSpPr>
          <p:nvPr>
            <p:ph idx="1"/>
          </p:nvPr>
        </p:nvSpPr>
        <p:spPr>
          <a:xfrm>
            <a:off x="567743" y="1183511"/>
            <a:ext cx="11370972" cy="5491072"/>
          </a:xfrm>
        </p:spPr>
        <p:txBody>
          <a:bodyPr/>
          <a:lstStyle/>
          <a:p>
            <a:pPr>
              <a:spcAft>
                <a:spcPts val="600"/>
              </a:spcAft>
            </a:pPr>
            <a:r>
              <a:rPr lang="en-US" sz="2600" dirty="0">
                <a:sym typeface="Wingdings" panose="05000000000000000000" pitchFamily="2" charset="2"/>
              </a:rPr>
              <a:t>Through </a:t>
            </a:r>
            <a:r>
              <a:rPr lang="en-US" sz="2600" dirty="0" smtClean="0">
                <a:sym typeface="Wingdings" panose="05000000000000000000" pitchFamily="2" charset="2"/>
              </a:rPr>
              <a:t>the Needs Assessment phase of the review, </a:t>
            </a:r>
            <a:r>
              <a:rPr lang="en-US" sz="2600" dirty="0">
                <a:sym typeface="Wingdings" panose="05000000000000000000" pitchFamily="2" charset="2"/>
              </a:rPr>
              <a:t>approximately one-third of all programs </a:t>
            </a:r>
            <a:r>
              <a:rPr lang="en-US" sz="2600" dirty="0" smtClean="0">
                <a:sym typeface="Wingdings" panose="05000000000000000000" pitchFamily="2" charset="2"/>
              </a:rPr>
              <a:t>expire as a result</a:t>
            </a:r>
          </a:p>
          <a:p>
            <a:pPr>
              <a:spcAft>
                <a:spcPts val="600"/>
              </a:spcAft>
            </a:pPr>
            <a:r>
              <a:rPr lang="en-US" sz="2600" dirty="0" smtClean="0">
                <a:sym typeface="Wingdings" panose="05000000000000000000" pitchFamily="2" charset="2"/>
              </a:rPr>
              <a:t>In each of the last three cohorts, 1 or 2 providers have chosen to cease operation entirely</a:t>
            </a:r>
          </a:p>
          <a:p>
            <a:pPr>
              <a:spcAft>
                <a:spcPts val="600"/>
              </a:spcAft>
            </a:pPr>
            <a:r>
              <a:rPr lang="en-US" sz="2600" dirty="0" smtClean="0">
                <a:sym typeface="Wingdings" panose="05000000000000000000" pitchFamily="2" charset="2"/>
              </a:rPr>
              <a:t>More than 90% of reviewers over the last few years have indicated high-levels of confidence in the process and consistency of judgements made </a:t>
            </a:r>
          </a:p>
          <a:p>
            <a:pPr>
              <a:spcAft>
                <a:spcPts val="600"/>
              </a:spcAft>
            </a:pPr>
            <a:r>
              <a:rPr lang="en-US" sz="2600" dirty="0" smtClean="0">
                <a:sym typeface="Wingdings" panose="05000000000000000000" pitchFamily="2" charset="2"/>
              </a:rPr>
              <a:t>ESE issued first “Approved with Distinction” determination to Clark University this past year</a:t>
            </a:r>
          </a:p>
          <a:p>
            <a:pPr>
              <a:spcAft>
                <a:spcPts val="600"/>
              </a:spcAft>
            </a:pPr>
            <a:r>
              <a:rPr lang="en-US" sz="2600" dirty="0" smtClean="0">
                <a:sym typeface="Wingdings" panose="05000000000000000000" pitchFamily="2" charset="2"/>
              </a:rPr>
              <a:t>The Formal Review consistently receives the highest exemplary ratings for implementation and engagement on the Ed Prep Annual Field Feedback Survey</a:t>
            </a:r>
          </a:p>
          <a:p>
            <a:endParaRPr lang="en-US" sz="2600" dirty="0">
              <a:sym typeface="Wingdings" panose="05000000000000000000" pitchFamily="2" charset="2"/>
            </a:endParaRPr>
          </a:p>
          <a:p>
            <a:endParaRPr lang="en-US" sz="26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5" name="TextBox 4"/>
          <p:cNvSpPr txBox="1"/>
          <p:nvPr/>
        </p:nvSpPr>
        <p:spPr>
          <a:xfrm>
            <a:off x="268013" y="6448097"/>
            <a:ext cx="52183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628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sx\Desktop\fDSC06933.JPG"/>
          <p:cNvPicPr>
            <a:picLocks noChangeAspect="1" noChangeArrowheads="1"/>
          </p:cNvPicPr>
          <p:nvPr/>
        </p:nvPicPr>
        <p:blipFill>
          <a:blip r:embed="rId3" cstate="print"/>
          <a:srcRect t="40287" b="10658"/>
          <a:stretch>
            <a:fillRect/>
          </a:stretch>
        </p:blipFill>
        <p:spPr bwMode="auto">
          <a:xfrm>
            <a:off x="0" y="0"/>
            <a:ext cx="12192000" cy="3971499"/>
          </a:xfrm>
          <a:prstGeom prst="rect">
            <a:avLst/>
          </a:prstGeom>
          <a:noFill/>
        </p:spPr>
      </p:pic>
      <p:sp>
        <p:nvSpPr>
          <p:cNvPr id="6" name="灯片编号占位符 5">
            <a:extLst>
              <a:ext uri="{FF2B5EF4-FFF2-40B4-BE49-F238E27FC236}">
                <a16:creationId xmlns="" xmlns:a16="http://schemas.microsoft.com/office/drawing/2014/main" id="{9E480DAF-1C01-4F46-BA6A-ABF8305567AD}"/>
              </a:ext>
            </a:extLst>
          </p:cNvPr>
          <p:cNvSpPr>
            <a:spLocks noGrp="1"/>
          </p:cNvSpPr>
          <p:nvPr>
            <p:ph type="sldNum" sz="quarter" idx="4294967295"/>
          </p:nvPr>
        </p:nvSpPr>
        <p:spPr>
          <a:xfrm>
            <a:off x="8610600" y="6356442"/>
            <a:ext cx="2743200" cy="365125"/>
          </a:xfrm>
        </p:spPr>
        <p:txBody>
          <a:bodyPr/>
          <a:lstStyle/>
          <a:p>
            <a:fld id="{FF27229C-EC7B-4063-A33B-28A5E87E32ED}" type="slidenum">
              <a:rPr lang="zh-CN" altLang="en-US" smtClean="0"/>
              <a:pPr/>
              <a:t>6</a:t>
            </a:fld>
            <a:endParaRPr lang="zh-CN" altLang="en-US" dirty="0"/>
          </a:p>
        </p:txBody>
      </p:sp>
      <p:sp>
        <p:nvSpPr>
          <p:cNvPr id="10" name="矩形 9">
            <a:extLst>
              <a:ext uri="{FF2B5EF4-FFF2-40B4-BE49-F238E27FC236}">
                <a16:creationId xmlns="" xmlns:a16="http://schemas.microsoft.com/office/drawing/2014/main" id="{583247EC-EB67-4270-B3D7-984C5D3FA95E}"/>
              </a:ext>
            </a:extLst>
          </p:cNvPr>
          <p:cNvSpPr/>
          <p:nvPr/>
        </p:nvSpPr>
        <p:spPr>
          <a:xfrm>
            <a:off x="1429291" y="1428198"/>
            <a:ext cx="9333420" cy="492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accent1">
                    <a:lumMod val="50000"/>
                  </a:schemeClr>
                </a:solidFill>
                <a:latin typeface="Calibri" panose="020F0502020204030204" pitchFamily="34" charset="0"/>
                <a:cs typeface="Segoe SemiBold" panose="020B0703040204020203" pitchFamily="34" charset="0"/>
              </a:rPr>
              <a:t>“Massachusetts </a:t>
            </a:r>
            <a:r>
              <a:rPr lang="en-US" altLang="zh-CN" sz="2400" dirty="0">
                <a:solidFill>
                  <a:schemeClr val="accent1">
                    <a:lumMod val="50000"/>
                  </a:schemeClr>
                </a:solidFill>
                <a:latin typeface="Calibri" panose="020F0502020204030204" pitchFamily="34" charset="0"/>
                <a:cs typeface="Segoe SemiBold" panose="020B0703040204020203" pitchFamily="34" charset="0"/>
              </a:rPr>
              <a:t>state education officials also evaluate independent teacher preparation programs on outcomes the teachers trained by these programs actually deliver. </a:t>
            </a:r>
            <a:r>
              <a:rPr lang="en-US" altLang="zh-CN" sz="2400" i="1" dirty="0">
                <a:solidFill>
                  <a:schemeClr val="accent2"/>
                </a:solidFill>
                <a:latin typeface="Calibri" panose="020F0502020204030204" pitchFamily="34" charset="0"/>
                <a:cs typeface="Segoe SemiBold" panose="020B0703040204020203" pitchFamily="34" charset="0"/>
              </a:rPr>
              <a:t>This is different from most other states in the country, and it’s more rigorous </a:t>
            </a:r>
            <a:r>
              <a:rPr lang="en-US" altLang="zh-CN" sz="2400" dirty="0">
                <a:solidFill>
                  <a:schemeClr val="accent1">
                    <a:lumMod val="50000"/>
                  </a:schemeClr>
                </a:solidFill>
                <a:latin typeface="Calibri" panose="020F0502020204030204" pitchFamily="34" charset="0"/>
                <a:cs typeface="Segoe SemiBold" panose="020B0703040204020203" pitchFamily="34" charset="0"/>
              </a:rPr>
              <a:t>than how teacher education programs have historically been held to </a:t>
            </a:r>
            <a:r>
              <a:rPr lang="en-US" altLang="zh-CN" sz="2400" dirty="0" smtClean="0">
                <a:solidFill>
                  <a:schemeClr val="accent1">
                    <a:lumMod val="50000"/>
                  </a:schemeClr>
                </a:solidFill>
                <a:latin typeface="Calibri" panose="020F0502020204030204" pitchFamily="34" charset="0"/>
                <a:cs typeface="Segoe SemiBold" panose="020B0703040204020203" pitchFamily="34" charset="0"/>
              </a:rPr>
              <a:t>account….</a:t>
            </a:r>
          </a:p>
          <a:p>
            <a:pPr algn="ctr"/>
            <a:endParaRPr lang="en-US" altLang="zh-CN" sz="1050" dirty="0" smtClean="0">
              <a:solidFill>
                <a:schemeClr val="accent1">
                  <a:lumMod val="50000"/>
                </a:schemeClr>
              </a:solidFill>
              <a:latin typeface="Calibri" panose="020F0502020204030204" pitchFamily="34" charset="0"/>
              <a:cs typeface="Segoe SemiBold" panose="020B0703040204020203" pitchFamily="34" charset="0"/>
            </a:endParaRPr>
          </a:p>
          <a:p>
            <a:pPr algn="ctr"/>
            <a:r>
              <a:rPr lang="en-US" altLang="zh-CN" sz="2400" dirty="0" smtClean="0">
                <a:solidFill>
                  <a:schemeClr val="accent1">
                    <a:lumMod val="50000"/>
                  </a:schemeClr>
                </a:solidFill>
                <a:latin typeface="Calibri" panose="020F0502020204030204" pitchFamily="34" charset="0"/>
                <a:cs typeface="Segoe SemiBold" panose="020B0703040204020203" pitchFamily="34" charset="0"/>
              </a:rPr>
              <a:t>By </a:t>
            </a:r>
            <a:r>
              <a:rPr lang="en-US" altLang="zh-CN" sz="2400" dirty="0">
                <a:solidFill>
                  <a:schemeClr val="accent1">
                    <a:lumMod val="50000"/>
                  </a:schemeClr>
                </a:solidFill>
                <a:latin typeface="Calibri" panose="020F0502020204030204" pitchFamily="34" charset="0"/>
                <a:cs typeface="Segoe SemiBold" panose="020B0703040204020203" pitchFamily="34" charset="0"/>
              </a:rPr>
              <a:t>setting high standards and holding programs accountable, the Massachusetts system identifies programs that are preparing teachers well for the rigors of the classroom, while weeding out the ones that don’t. We’ve welcomed the added scrutiny, in exchange for greater autonomy to test new </a:t>
            </a:r>
            <a:r>
              <a:rPr lang="en-US" altLang="zh-CN" sz="2400" dirty="0" smtClean="0">
                <a:solidFill>
                  <a:schemeClr val="accent1">
                    <a:lumMod val="50000"/>
                  </a:schemeClr>
                </a:solidFill>
                <a:latin typeface="Calibri" panose="020F0502020204030204" pitchFamily="34" charset="0"/>
                <a:cs typeface="Segoe SemiBold" panose="020B0703040204020203" pitchFamily="34" charset="0"/>
              </a:rPr>
              <a:t>ideas.” </a:t>
            </a:r>
          </a:p>
          <a:p>
            <a:pPr algn="ctr"/>
            <a:endParaRPr lang="en-US" altLang="zh-CN" sz="1050" dirty="0" smtClean="0">
              <a:solidFill>
                <a:schemeClr val="accent1">
                  <a:lumMod val="50000"/>
                </a:schemeClr>
              </a:solidFill>
              <a:latin typeface="Calibri" panose="020F0502020204030204" pitchFamily="34" charset="0"/>
              <a:cs typeface="Segoe SemiBold" panose="020B0703040204020203" pitchFamily="34" charset="0"/>
            </a:endParaRPr>
          </a:p>
          <a:p>
            <a:pPr algn="ctr"/>
            <a:r>
              <a:rPr lang="en-US" altLang="zh-CN" sz="1400" dirty="0" smtClean="0">
                <a:solidFill>
                  <a:schemeClr val="accent1">
                    <a:lumMod val="50000"/>
                  </a:schemeClr>
                </a:solidFill>
                <a:latin typeface="Segoe" panose="020B0503040204020203" pitchFamily="34" charset="0"/>
                <a:cs typeface="Segoe" panose="020B0503040204020203" pitchFamily="34" charset="0"/>
              </a:rPr>
              <a:t>Scott McCue &amp; Orin </a:t>
            </a:r>
            <a:r>
              <a:rPr lang="en-US" altLang="zh-CN" sz="1400" dirty="0" err="1" smtClean="0">
                <a:solidFill>
                  <a:schemeClr val="accent1">
                    <a:lumMod val="50000"/>
                  </a:schemeClr>
                </a:solidFill>
                <a:latin typeface="Segoe" panose="020B0503040204020203" pitchFamily="34" charset="0"/>
                <a:cs typeface="Segoe" panose="020B0503040204020203" pitchFamily="34" charset="0"/>
              </a:rPr>
              <a:t>Gutlerner</a:t>
            </a:r>
            <a:r>
              <a:rPr lang="en-US" altLang="zh-CN" sz="1400" dirty="0" smtClean="0">
                <a:solidFill>
                  <a:schemeClr val="accent1">
                    <a:lumMod val="50000"/>
                  </a:schemeClr>
                </a:solidFill>
                <a:latin typeface="Segoe" panose="020B0503040204020203" pitchFamily="34" charset="0"/>
                <a:cs typeface="Segoe" panose="020B0503040204020203" pitchFamily="34" charset="0"/>
              </a:rPr>
              <a:t>, </a:t>
            </a:r>
            <a:r>
              <a:rPr lang="en-US" altLang="zh-CN" sz="1400" dirty="0" err="1" smtClean="0">
                <a:solidFill>
                  <a:schemeClr val="accent1">
                    <a:lumMod val="50000"/>
                  </a:schemeClr>
                </a:solidFill>
                <a:latin typeface="Segoe" panose="020B0503040204020203" pitchFamily="34" charset="0"/>
                <a:cs typeface="Segoe" panose="020B0503040204020203" pitchFamily="34" charset="0"/>
              </a:rPr>
              <a:t>Sposato</a:t>
            </a:r>
            <a:r>
              <a:rPr lang="en-US" altLang="zh-CN" sz="1400" dirty="0" smtClean="0">
                <a:solidFill>
                  <a:schemeClr val="accent1">
                    <a:lumMod val="50000"/>
                  </a:schemeClr>
                </a:solidFill>
                <a:latin typeface="Segoe" panose="020B0503040204020203" pitchFamily="34" charset="0"/>
                <a:cs typeface="Segoe" panose="020B0503040204020203" pitchFamily="34" charset="0"/>
              </a:rPr>
              <a:t> Graduate School of Education</a:t>
            </a:r>
          </a:p>
          <a:p>
            <a:pPr algn="ctr"/>
            <a:r>
              <a:rPr lang="en-US" altLang="zh-CN" sz="1400" dirty="0" smtClean="0">
                <a:solidFill>
                  <a:schemeClr val="accent1">
                    <a:lumMod val="50000"/>
                  </a:schemeClr>
                </a:solidFill>
                <a:latin typeface="Segoe" panose="020B0503040204020203" pitchFamily="34" charset="0"/>
                <a:cs typeface="Segoe" panose="020B0503040204020203" pitchFamily="34" charset="0"/>
              </a:rPr>
              <a:t>Editorial published April 2016, </a:t>
            </a:r>
            <a:r>
              <a:rPr lang="en-US" altLang="zh-CN" sz="1400" i="1" dirty="0" smtClean="0">
                <a:solidFill>
                  <a:schemeClr val="accent1">
                    <a:lumMod val="50000"/>
                  </a:schemeClr>
                </a:solidFill>
                <a:latin typeface="Segoe" panose="020B0503040204020203" pitchFamily="34" charset="0"/>
                <a:cs typeface="Segoe" panose="020B0503040204020203" pitchFamily="34" charset="0"/>
              </a:rPr>
              <a:t>The 74 Million</a:t>
            </a:r>
            <a:endParaRPr lang="zh-CN" altLang="en-US" sz="1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731568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Initiatives </a:t>
            </a:r>
            <a:endParaRPr lang="en-US" dirty="0"/>
          </a:p>
        </p:txBody>
      </p:sp>
      <p:sp>
        <p:nvSpPr>
          <p:cNvPr id="3" name="Content Placeholder 2"/>
          <p:cNvSpPr>
            <a:spLocks noGrp="1"/>
          </p:cNvSpPr>
          <p:nvPr>
            <p:ph idx="1"/>
          </p:nvPr>
        </p:nvSpPr>
        <p:spPr/>
        <p:txBody>
          <a:bodyPr/>
          <a:lstStyle/>
          <a:p>
            <a:r>
              <a:rPr lang="en-US" dirty="0" smtClean="0"/>
              <a:t>2014 Professional Standards for Teachers &amp; the development of the Candidate Assessment of Performance</a:t>
            </a:r>
          </a:p>
          <a:p>
            <a:r>
              <a:rPr lang="en-US" dirty="0" smtClean="0"/>
              <a:t>Educator Preparation Annual Snapshot &amp; other Edwin Analytic Reports</a:t>
            </a:r>
          </a:p>
          <a:p>
            <a:r>
              <a:rPr lang="en-US" dirty="0" smtClean="0"/>
              <a:t>Supporting innovative pilots and providing seed funding to support partnership and diversify the pipeline</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5" name="TextBox 4"/>
          <p:cNvSpPr txBox="1"/>
          <p:nvPr/>
        </p:nvSpPr>
        <p:spPr>
          <a:xfrm>
            <a:off x="268013" y="6353503"/>
            <a:ext cx="52183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37114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Collaborations</a:t>
            </a:r>
            <a:endParaRPr lang="en-US" dirty="0"/>
          </a:p>
        </p:txBody>
      </p:sp>
      <p:sp>
        <p:nvSpPr>
          <p:cNvPr id="3" name="Content Placeholder 2"/>
          <p:cNvSpPr>
            <a:spLocks noGrp="1"/>
          </p:cNvSpPr>
          <p:nvPr>
            <p:ph idx="1"/>
          </p:nvPr>
        </p:nvSpPr>
        <p:spPr/>
        <p:txBody>
          <a:bodyPr/>
          <a:lstStyle/>
          <a:p>
            <a:r>
              <a:rPr lang="en-US" dirty="0" smtClean="0"/>
              <a:t>Elementary Education A2B pathway</a:t>
            </a:r>
          </a:p>
          <a:p>
            <a:r>
              <a:rPr lang="en-US" dirty="0" smtClean="0"/>
              <a:t>Elementary Education mathematics course taking recommendations</a:t>
            </a:r>
          </a:p>
          <a:p>
            <a:r>
              <a:rPr lang="en-US" dirty="0" smtClean="0"/>
              <a:t>Diversifying the Teacher Pipeline</a:t>
            </a:r>
          </a:p>
          <a:p>
            <a:pPr lvl="1"/>
            <a:r>
              <a:rPr lang="en-US" dirty="0" smtClean="0"/>
              <a:t>EPIC</a:t>
            </a:r>
          </a:p>
          <a:p>
            <a:pPr lvl="1"/>
            <a:r>
              <a:rPr lang="en-US" dirty="0" smtClean="0"/>
              <a:t>NSF Noyce proposal</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642603" y="1944460"/>
            <a:ext cx="10906897" cy="4245808"/>
          </a:xfrm>
          <a:prstGeom prst="rect">
            <a:avLst/>
          </a:prstGeom>
        </p:spPr>
      </p:pic>
      <p:sp>
        <p:nvSpPr>
          <p:cNvPr id="12" name="TextBox 11"/>
          <p:cNvSpPr txBox="1"/>
          <p:nvPr/>
        </p:nvSpPr>
        <p:spPr>
          <a:xfrm>
            <a:off x="6764889" y="2128189"/>
            <a:ext cx="4960771" cy="369332"/>
          </a:xfrm>
          <a:prstGeom prst="rect">
            <a:avLst/>
          </a:prstGeom>
          <a:noFill/>
        </p:spPr>
        <p:txBody>
          <a:bodyPr wrap="square" rtlCol="0">
            <a:spAutoFit/>
          </a:bodyPr>
          <a:lstStyle/>
          <a:p>
            <a:pPr algn="ctr"/>
            <a:r>
              <a:rPr lang="en-US" dirty="0" smtClean="0"/>
              <a:t>HP perceptions of </a:t>
            </a:r>
            <a:r>
              <a:rPr lang="en-US" b="1" dirty="0" smtClean="0"/>
              <a:t>2015-16 </a:t>
            </a:r>
            <a:r>
              <a:rPr lang="en-US" dirty="0" smtClean="0"/>
              <a:t>teacher completers</a:t>
            </a:r>
            <a:endParaRPr lang="en-US" dirty="0"/>
          </a:p>
        </p:txBody>
      </p:sp>
      <p:sp>
        <p:nvSpPr>
          <p:cNvPr id="2" name="Title 1"/>
          <p:cNvSpPr>
            <a:spLocks noGrp="1"/>
          </p:cNvSpPr>
          <p:nvPr>
            <p:ph type="title"/>
          </p:nvPr>
        </p:nvSpPr>
        <p:spPr/>
        <p:txBody>
          <a:bodyPr/>
          <a:lstStyle/>
          <a:p>
            <a:r>
              <a:rPr lang="en-US" dirty="0" smtClean="0"/>
              <a:t>Signs of Progress</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pic>
        <p:nvPicPr>
          <p:cNvPr id="11" name="Picture 10"/>
          <p:cNvPicPr>
            <a:picLocks noChangeAspect="1"/>
          </p:cNvPicPr>
          <p:nvPr/>
        </p:nvPicPr>
        <p:blipFill>
          <a:blip r:embed="rId4" cstate="print"/>
          <a:stretch>
            <a:fillRect/>
          </a:stretch>
        </p:blipFill>
        <p:spPr>
          <a:xfrm>
            <a:off x="0" y="1187919"/>
            <a:ext cx="12192000" cy="636396"/>
          </a:xfrm>
          <a:prstGeom prst="rect">
            <a:avLst/>
          </a:prstGeom>
        </p:spPr>
      </p:pic>
      <p:grpSp>
        <p:nvGrpSpPr>
          <p:cNvPr id="9" name="Group 8"/>
          <p:cNvGrpSpPr/>
          <p:nvPr/>
        </p:nvGrpSpPr>
        <p:grpSpPr>
          <a:xfrm>
            <a:off x="486684" y="1998985"/>
            <a:ext cx="11611735" cy="4859107"/>
            <a:chOff x="328526" y="1974179"/>
            <a:chExt cx="11611734" cy="4859107"/>
          </a:xfrm>
        </p:grpSpPr>
        <p:pic>
          <p:nvPicPr>
            <p:cNvPr id="7" name="Picture 6"/>
            <p:cNvPicPr>
              <a:picLocks noChangeAspect="1"/>
            </p:cNvPicPr>
            <p:nvPr/>
          </p:nvPicPr>
          <p:blipFill>
            <a:blip r:embed="rId5" cstate="print"/>
            <a:stretch>
              <a:fillRect/>
            </a:stretch>
          </p:blipFill>
          <p:spPr>
            <a:xfrm>
              <a:off x="328526" y="1974179"/>
              <a:ext cx="11611734" cy="4859107"/>
            </a:xfrm>
            <a:prstGeom prst="rect">
              <a:avLst/>
            </a:prstGeom>
          </p:spPr>
        </p:pic>
        <p:sp>
          <p:nvSpPr>
            <p:cNvPr id="8" name="TextBox 7"/>
            <p:cNvSpPr txBox="1"/>
            <p:nvPr/>
          </p:nvSpPr>
          <p:spPr>
            <a:xfrm>
              <a:off x="5026040" y="2342528"/>
              <a:ext cx="6754538" cy="369332"/>
            </a:xfrm>
            <a:prstGeom prst="rect">
              <a:avLst/>
            </a:prstGeom>
            <a:noFill/>
          </p:spPr>
          <p:txBody>
            <a:bodyPr wrap="square" rtlCol="0">
              <a:spAutoFit/>
            </a:bodyPr>
            <a:lstStyle/>
            <a:p>
              <a:pPr algn="ctr"/>
              <a:r>
                <a:rPr lang="en-US" dirty="0" smtClean="0"/>
                <a:t>Hiring Principal perceptions of </a:t>
              </a:r>
              <a:r>
                <a:rPr lang="en-US" b="1" dirty="0" smtClean="0"/>
                <a:t>2014-2015 </a:t>
              </a:r>
              <a:r>
                <a:rPr lang="en-US" dirty="0" smtClean="0"/>
                <a:t>teacher completers</a:t>
              </a:r>
              <a:endParaRPr lang="en-US" dirty="0"/>
            </a:p>
          </p:txBody>
        </p:sp>
      </p:grpSp>
      <p:sp>
        <p:nvSpPr>
          <p:cNvPr id="3" name="Rectangle 2"/>
          <p:cNvSpPr/>
          <p:nvPr/>
        </p:nvSpPr>
        <p:spPr>
          <a:xfrm>
            <a:off x="3" y="1165663"/>
            <a:ext cx="272716" cy="340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8013" y="6353503"/>
            <a:ext cx="52183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521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2195</TotalTime>
  <Words>520</Words>
  <Application>Microsoft Office PowerPoint</Application>
  <PresentationFormat>Widescreen</PresentationFormat>
  <Paragraphs>65</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Courier New</vt:lpstr>
      <vt:lpstr>等线</vt:lpstr>
      <vt:lpstr>Segoe</vt:lpstr>
      <vt:lpstr>Segoe SemiBold</vt:lpstr>
      <vt:lpstr>Segoe UI</vt:lpstr>
      <vt:lpstr>Segoe UI Semibold</vt:lpstr>
      <vt:lpstr>Wingdings</vt:lpstr>
      <vt:lpstr>ESE​​</vt:lpstr>
      <vt:lpstr>Educator Preparation</vt:lpstr>
      <vt:lpstr>Background</vt:lpstr>
      <vt:lpstr>Opportunity</vt:lpstr>
      <vt:lpstr>Program Approval Standards &amp; Review Process</vt:lpstr>
      <vt:lpstr>Review Process – Early Results</vt:lpstr>
      <vt:lpstr>PowerPoint Presentation</vt:lpstr>
      <vt:lpstr>Supporting Initiatives </vt:lpstr>
      <vt:lpstr>Higher Education Collaborations</vt:lpstr>
      <vt:lpstr>Signs of Progress</vt:lpstr>
    </vt:vector>
  </TitlesOfParts>
  <Company>Executive Office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Main Title Here</dc:title>
  <dc:creator>Comb, Meagan</dc:creator>
  <cp:lastModifiedBy>Mealey, Sarah (RGT)</cp:lastModifiedBy>
  <cp:revision>75</cp:revision>
  <cp:lastPrinted>2017-08-07T14:46:10Z</cp:lastPrinted>
  <dcterms:created xsi:type="dcterms:W3CDTF">2017-12-28T20:30:31Z</dcterms:created>
  <dcterms:modified xsi:type="dcterms:W3CDTF">2018-02-05T23:21:48Z</dcterms:modified>
</cp:coreProperties>
</file>