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1"/>
  </p:notesMasterIdLst>
  <p:handoutMasterIdLst>
    <p:handoutMasterId r:id="rId32"/>
  </p:handout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31" r:id="rId18"/>
    <p:sldId id="332" r:id="rId19"/>
    <p:sldId id="333" r:id="rId20"/>
    <p:sldId id="321" r:id="rId21"/>
    <p:sldId id="334" r:id="rId22"/>
    <p:sldId id="323" r:id="rId23"/>
    <p:sldId id="335" r:id="rId24"/>
    <p:sldId id="336" r:id="rId25"/>
    <p:sldId id="337" r:id="rId26"/>
    <p:sldId id="338" r:id="rId27"/>
    <p:sldId id="328" r:id="rId28"/>
    <p:sldId id="329" r:id="rId29"/>
    <p:sldId id="330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aley, Sarah (RGT)" initials="MS(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302"/>
    <a:srgbClr val="FEA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75991" autoAdjust="0"/>
  </p:normalViewPr>
  <p:slideViewPr>
    <p:cSldViewPr>
      <p:cViewPr varScale="1">
        <p:scale>
          <a:sx n="89" d="100"/>
          <a:sy n="89" d="100"/>
        </p:scale>
        <p:origin x="20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4E2125-7391-499B-BD3F-3283162A49BA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776792-8DAF-40E4-8BFE-F572A877A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0194B77-A949-4472-AF28-F82182E888D2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C4DBFA0-E153-4FAE-87CE-1E856C41A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1E27C6-5893-41AB-ABF1-2D17386AF3D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78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5BEDE2-8BD9-4F2E-972A-902A80196DE6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3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C18B50-ECFD-4AF3-8399-EC0221B5F512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3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5D5E1A-CBC5-4381-B45D-5280E2F795A6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B853D-8250-4CAC-BA9B-67B046E95A1D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5DDD0E-8D51-49A1-A09B-E4550BD3071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362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AC3DB3-AA79-460A-AB36-0510802AA14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4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51BFF8-6626-4022-84F6-C16BBFFFE4D0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96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AC3DB3-AA79-460A-AB36-0510802AA14B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244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AC3DB3-AA79-460A-AB36-0510802AA14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953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AC3DB3-AA79-460A-AB36-0510802AA14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83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8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9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27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5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60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0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30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81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8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9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C74B8-656E-4FCC-8BD6-E1983D1C8ED8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1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8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88FCAE-A1A9-4F58-BB54-1F3A1E14FC4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75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916A82-5D9C-49B1-94B1-20BBF6C3FAA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82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7590DC-9AD9-4201-B703-1E8B867CB9B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77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626748-15E4-45D0-A311-A5D607797853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1F64A7-9C89-44DB-9079-8D6B0FE79458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7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19400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48375"/>
            <a:ext cx="6019800" cy="733425"/>
          </a:xfrm>
        </p:spPr>
        <p:txBody>
          <a:bodyPr anchor="b"/>
          <a:lstStyle>
            <a:lvl1pPr marL="119062" indent="0">
              <a:buNone/>
              <a:defRPr lang="en-US" sz="16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Meeting Name — Month DD, YYYY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213" y="690563"/>
            <a:ext cx="70866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A067F-84F0-4FCB-91BD-A4BAD644B6F1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0" y="186055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89E3F3-A662-46B0-A7D1-E104A41C228F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211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5778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19200"/>
          </a:xfrm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872"/>
            <a:ext cx="8229600" cy="1636776"/>
          </a:xfrm>
        </p:spPr>
        <p:txBody>
          <a:bodyPr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400" b="1" cap="none" baseline="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09" y="1828800"/>
            <a:ext cx="8238991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F930-4FD0-44EA-B6E9-27C19B13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8E82DE-B153-45E1-940C-6CE8844F02AA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623816"/>
          </a:xfrm>
        </p:spPr>
        <p:txBody>
          <a:bodyPr lIns="914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114800" cy="4623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95CEF2-63C7-41D1-AC3B-F11D0AEA6F1D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A66E57-C0F8-4B8D-8854-D7A3DB0F0B4E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er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6248400"/>
            <a:ext cx="5486400" cy="457200"/>
          </a:xfrm>
        </p:spPr>
        <p:txBody>
          <a:bodyPr lIns="118872" tIns="0" rIns="45720" bIns="0" anchor="b"/>
          <a:lstStyle>
            <a:lvl1pPr marL="0" indent="0" algn="l">
              <a:buNone/>
              <a:defRPr sz="1600" b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dirty="0" smtClean="0"/>
              <a:t>Meeting Name — Month DD, YYYY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1440"/>
            <a:ext cx="9144000" cy="614476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49962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02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fld id="{B0B003A8-954F-45CC-B1E7-4552DC755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85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382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774825"/>
            <a:ext cx="8382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DB98637-2E44-408C-92DF-FBFBA33F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7" r:id="rId6"/>
    <p:sldLayoutId id="2147484238" r:id="rId7"/>
    <p:sldLayoutId id="2147484240" r:id="rId8"/>
    <p:sldLayoutId id="2147484241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96430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br>
              <a:rPr lang="en-US" dirty="0" smtClean="0"/>
            </a:br>
            <a:r>
              <a:rPr lang="en-US" sz="4200" dirty="0" smtClean="0">
                <a:solidFill>
                  <a:schemeClr val="tx1">
                    <a:lumMod val="85000"/>
                  </a:schemeClr>
                </a:solidFill>
              </a:rPr>
              <a:t>Simplifying </a:t>
            </a:r>
            <a:r>
              <a:rPr lang="en-US" sz="4200" dirty="0">
                <a:solidFill>
                  <a:schemeClr val="tx1">
                    <a:lumMod val="85000"/>
                  </a:schemeClr>
                </a:solidFill>
              </a:rPr>
              <a:t>Process &amp; </a:t>
            </a:r>
            <a:r>
              <a:rPr lang="en-US" sz="4200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42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4200" dirty="0" smtClean="0">
                <a:solidFill>
                  <a:schemeClr val="tx1">
                    <a:lumMod val="85000"/>
                  </a:schemeClr>
                </a:solidFill>
              </a:rPr>
              <a:t>Maximizing </a:t>
            </a:r>
            <a:r>
              <a:rPr lang="en-US" sz="4200" dirty="0">
                <a:solidFill>
                  <a:schemeClr val="tx1">
                    <a:lumMod val="85000"/>
                  </a:schemeClr>
                </a:solidFill>
              </a:rPr>
              <a:t>Impact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>
          <a:xfrm>
            <a:off x="152400" y="6048375"/>
            <a:ext cx="6019800" cy="733425"/>
          </a:xfrm>
        </p:spPr>
        <p:txBody>
          <a:bodyPr/>
          <a:lstStyle/>
          <a:p>
            <a:r>
              <a:rPr lang="en-US" smtClean="0"/>
              <a:t>Board of Higher Education Meeting |  March 6, 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/>
          <a:stretch>
            <a:fillRect/>
          </a:stretch>
        </p:blipFill>
        <p:spPr bwMode="auto">
          <a:xfrm>
            <a:off x="76200" y="1143000"/>
            <a:ext cx="8942832" cy="56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70700" y="64135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79FD12-3975-44F0-9A59-6D35B60922D9}" type="slidenum">
              <a:rPr lang="en-US" altLang="en-US">
                <a:solidFill>
                  <a:srgbClr val="990000"/>
                </a:solidFill>
                <a:latin typeface="Corbel" panose="020B0503020204020204" pitchFamily="34" charset="0"/>
              </a:rPr>
              <a:pPr eaLnBrk="1" hangingPunct="1"/>
              <a:t>10</a:t>
            </a:fld>
            <a:endParaRPr lang="en-US" altLang="en-US">
              <a:solidFill>
                <a:srgbClr val="99000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Up-Down Arrow 9"/>
          <p:cNvSpPr/>
          <p:nvPr/>
        </p:nvSpPr>
        <p:spPr>
          <a:xfrm flipH="1">
            <a:off x="2667000" y="2133600"/>
            <a:ext cx="839788" cy="1774825"/>
          </a:xfrm>
          <a:prstGeom prst="upDownArrow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4876800"/>
            <a:ext cx="1935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Federal Grants</a:t>
            </a:r>
          </a:p>
        </p:txBody>
      </p: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5486400" y="5491163"/>
            <a:ext cx="177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000" b="1" i="1">
                <a:solidFill>
                  <a:srgbClr val="0070C0"/>
                </a:solidFill>
              </a:rPr>
              <a:t>State Grants &amp; Waivers</a:t>
            </a:r>
          </a:p>
        </p:txBody>
      </p:sp>
      <p:cxnSp>
        <p:nvCxnSpPr>
          <p:cNvPr id="14" name="Curved Connector 13"/>
          <p:cNvCxnSpPr/>
          <p:nvPr/>
        </p:nvCxnSpPr>
        <p:spPr>
          <a:xfrm rot="16200000" flipV="1">
            <a:off x="5773737" y="5059363"/>
            <a:ext cx="530225" cy="368300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29200" y="4202113"/>
            <a:ext cx="21812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Aid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6838" y="41275"/>
            <a:ext cx="8950325" cy="11334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700" b="1" dirty="0">
                <a:solidFill>
                  <a:schemeClr val="bg1"/>
                </a:solidFill>
              </a:rPr>
              <a:t>Median College Costs, Aid Awards, and Unmet Need, FY2014</a:t>
            </a:r>
            <a:endParaRPr lang="en-US" sz="37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100" b="1" i="1" dirty="0">
                <a:solidFill>
                  <a:schemeClr val="bg1"/>
                </a:solidFill>
              </a:rPr>
              <a:t>Full-time, Full-Year Students</a:t>
            </a:r>
          </a:p>
          <a:p>
            <a:pPr marL="0" indent="0" algn="ctr">
              <a:lnSpc>
                <a:spcPct val="105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sz="3400" b="1" dirty="0">
                <a:solidFill>
                  <a:srgbClr val="FFFF00"/>
                </a:solidFill>
              </a:rPr>
              <a:t>UMASS SYSTEM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9200" y="6488113"/>
            <a:ext cx="21288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LOWER INCOME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83425" y="6488113"/>
            <a:ext cx="2060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HIGHER INCOME</a:t>
            </a:r>
          </a:p>
        </p:txBody>
      </p:sp>
      <p:sp>
        <p:nvSpPr>
          <p:cNvPr id="19" name="Up-Down Arrow 18"/>
          <p:cNvSpPr/>
          <p:nvPr/>
        </p:nvSpPr>
        <p:spPr>
          <a:xfrm flipH="1">
            <a:off x="6324600" y="2111375"/>
            <a:ext cx="839788" cy="1774825"/>
          </a:xfrm>
          <a:prstGeom prst="upDownArrow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6213" y="2743200"/>
            <a:ext cx="20335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UNMET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/>
          <a:stretch>
            <a:fillRect/>
          </a:stretch>
        </p:blipFill>
        <p:spPr bwMode="auto">
          <a:xfrm>
            <a:off x="76200" y="1066800"/>
            <a:ext cx="8942832" cy="572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-Down Arrow 8"/>
          <p:cNvSpPr/>
          <p:nvPr/>
        </p:nvSpPr>
        <p:spPr>
          <a:xfrm flipH="1">
            <a:off x="2667000" y="2317750"/>
            <a:ext cx="839788" cy="2028825"/>
          </a:xfrm>
          <a:prstGeom prst="upDownArrow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43363" y="2895600"/>
            <a:ext cx="19764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UNMET NEED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2875" y="5537200"/>
            <a:ext cx="19351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i="1" dirty="0">
                <a:solidFill>
                  <a:schemeClr val="bg1">
                    <a:lumMod val="10000"/>
                  </a:schemeClr>
                </a:solidFill>
              </a:rPr>
              <a:t>Federal Grants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9725" y="4618038"/>
            <a:ext cx="24288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Aid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6838" y="41275"/>
            <a:ext cx="8950325" cy="11334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700" b="1" dirty="0">
                <a:solidFill>
                  <a:schemeClr val="bg1"/>
                </a:solidFill>
              </a:rPr>
              <a:t>Median College Costs, Aid Awards, and Unmet Need, FY2014</a:t>
            </a:r>
            <a:endParaRPr lang="en-US" sz="37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100" b="1" i="1" dirty="0">
                <a:solidFill>
                  <a:schemeClr val="bg1"/>
                </a:solidFill>
              </a:rPr>
              <a:t>Full-time, Full-Year Students</a:t>
            </a:r>
          </a:p>
          <a:p>
            <a:pPr marL="0" indent="0" algn="ctr">
              <a:lnSpc>
                <a:spcPct val="105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sz="3400" b="1" dirty="0">
                <a:solidFill>
                  <a:srgbClr val="FFFF00"/>
                </a:solidFill>
              </a:rPr>
              <a:t>PRIVATE INSTITUTIONS</a:t>
            </a:r>
          </a:p>
        </p:txBody>
      </p:sp>
      <p:sp>
        <p:nvSpPr>
          <p:cNvPr id="11" name="Up-Down Arrow 10"/>
          <p:cNvSpPr/>
          <p:nvPr/>
        </p:nvSpPr>
        <p:spPr>
          <a:xfrm flipH="1">
            <a:off x="6551613" y="2057400"/>
            <a:ext cx="839787" cy="1958975"/>
          </a:xfrm>
          <a:prstGeom prst="upDownArrow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70700" y="64135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CCE710-DC4C-4B3B-B68A-7AC81A7EB294}" type="slidenum">
              <a:rPr lang="en-US" altLang="en-US">
                <a:solidFill>
                  <a:srgbClr val="990000"/>
                </a:solidFill>
                <a:latin typeface="Corbel" panose="020B0503020204020204" pitchFamily="34" charset="0"/>
              </a:rPr>
              <a:pPr eaLnBrk="1" hangingPunct="1"/>
              <a:t>11</a:t>
            </a:fld>
            <a:endParaRPr lang="en-US" altLang="en-US">
              <a:solidFill>
                <a:srgbClr val="990000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9200" y="6488113"/>
            <a:ext cx="21288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LOWER INCOME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83425" y="6488113"/>
            <a:ext cx="2060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HIGHER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>
            <a:fillRect/>
          </a:stretch>
        </p:blipFill>
        <p:spPr bwMode="auto">
          <a:xfrm>
            <a:off x="617538" y="2038350"/>
            <a:ext cx="53403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Overlap in State Need-Based Grant Awards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7938" y="2905125"/>
            <a:ext cx="21256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MASS Grant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789238"/>
            <a:ext cx="19002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Cash Grant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6294438"/>
            <a:ext cx="32527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Need-Based Waiver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86488" y="1733550"/>
            <a:ext cx="2805112" cy="421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/>
            </a:pPr>
            <a:r>
              <a:rPr lang="en-US" sz="2800" b="1" kern="0" dirty="0">
                <a:solidFill>
                  <a:srgbClr val="C00000"/>
                </a:solidFill>
                <a:latin typeface="Palatino Linotype" panose="02040502050505030304" pitchFamily="18" charset="0"/>
              </a:rPr>
              <a:t>68% </a:t>
            </a:r>
            <a:r>
              <a:rPr lang="en-US" sz="2800" kern="0" dirty="0">
                <a:latin typeface="Palatino Linotype" panose="02040502050505030304" pitchFamily="18" charset="0"/>
              </a:rPr>
              <a:t>of </a:t>
            </a:r>
            <a:r>
              <a:rPr lang="en-US" sz="2800" b="1" i="1" kern="0" dirty="0">
                <a:latin typeface="Palatino Linotype" panose="02040502050505030304" pitchFamily="18" charset="0"/>
              </a:rPr>
              <a:t>Cash Grant</a:t>
            </a:r>
            <a:r>
              <a:rPr lang="en-US" sz="2800" b="1" kern="0" dirty="0">
                <a:latin typeface="Palatino Linotype" panose="02040502050505030304" pitchFamily="18" charset="0"/>
              </a:rPr>
              <a:t> </a:t>
            </a:r>
            <a:r>
              <a:rPr lang="en-US" sz="2800" kern="0" dirty="0">
                <a:latin typeface="Palatino Linotype" panose="02040502050505030304" pitchFamily="18" charset="0"/>
              </a:rPr>
              <a:t>recipients also received a </a:t>
            </a:r>
            <a:r>
              <a:rPr lang="en-US" sz="2800" b="1" i="1" kern="0" dirty="0">
                <a:latin typeface="Palatino Linotype" panose="02040502050505030304" pitchFamily="18" charset="0"/>
              </a:rPr>
              <a:t>MASS Grant</a:t>
            </a:r>
            <a:endParaRPr lang="en-US" sz="2800" i="1" kern="0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2800" b="1" kern="0" dirty="0">
                <a:solidFill>
                  <a:srgbClr val="C00000"/>
                </a:solidFill>
                <a:latin typeface="Palatino Linotype" panose="02040502050505030304" pitchFamily="18" charset="0"/>
              </a:rPr>
              <a:t>70% </a:t>
            </a:r>
            <a:r>
              <a:rPr lang="en-US" sz="2800" kern="0" dirty="0">
                <a:latin typeface="Palatino Linotype" panose="02040502050505030304" pitchFamily="18" charset="0"/>
              </a:rPr>
              <a:t>of </a:t>
            </a:r>
            <a:r>
              <a:rPr lang="en-US" sz="2800" b="1" i="1" kern="0" dirty="0">
                <a:latin typeface="Palatino Linotype" panose="02040502050505030304" pitchFamily="18" charset="0"/>
              </a:rPr>
              <a:t>Need-based Waiver </a:t>
            </a:r>
            <a:r>
              <a:rPr lang="en-US" sz="2800" kern="0" dirty="0">
                <a:latin typeface="Palatino Linotype" panose="02040502050505030304" pitchFamily="18" charset="0"/>
              </a:rPr>
              <a:t>recipients also received a </a:t>
            </a:r>
            <a:r>
              <a:rPr lang="en-US" sz="2800" b="1" i="1" kern="0" dirty="0">
                <a:latin typeface="Palatino Linotype" panose="02040502050505030304" pitchFamily="18" charset="0"/>
              </a:rPr>
              <a:t>MASS Grant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62163" y="4113213"/>
            <a:ext cx="1428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800" b="1">
                <a:solidFill>
                  <a:srgbClr val="C00000"/>
                </a:solidFill>
              </a:rPr>
              <a:t>7,115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000" b="1">
                <a:solidFill>
                  <a:srgbClr val="C00000"/>
                </a:solidFill>
              </a:rPr>
              <a:t>(</a:t>
            </a:r>
            <a:r>
              <a:rPr lang="en-US" altLang="en-US" sz="2000" b="1" i="1">
                <a:solidFill>
                  <a:srgbClr val="C00000"/>
                </a:solidFill>
              </a:rPr>
              <a:t>all three</a:t>
            </a:r>
            <a:r>
              <a:rPr lang="en-US" altLang="en-US" sz="2000" b="1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0400" y="5529263"/>
            <a:ext cx="1023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4,892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2200" y="3014663"/>
            <a:ext cx="996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3,948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8950" y="3319463"/>
            <a:ext cx="11112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8,815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5438" y="5913438"/>
            <a:ext cx="9953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2,447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638" y="3170238"/>
            <a:ext cx="9699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2,343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8838" y="4837113"/>
            <a:ext cx="1023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2,774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762000" y="1457325"/>
            <a:ext cx="4800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700" b="1" dirty="0" smtClean="0">
                <a:latin typeface="Palatino Linotype" panose="02040502050505030304" pitchFamily="18" charset="0"/>
              </a:rPr>
              <a:t>Public Institutions, FY2014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400" b="1" i="1" kern="0" dirty="0" smtClean="0">
                <a:latin typeface="Palatino Linotype" panose="02040502050505030304" pitchFamily="18" charset="0"/>
              </a:rPr>
              <a:t>Full-Time/Full-Year students</a:t>
            </a:r>
            <a:endParaRPr lang="en-US" sz="2400" b="1" i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b="5656"/>
          <a:stretch>
            <a:fillRect/>
          </a:stretch>
        </p:blipFill>
        <p:spPr bwMode="auto">
          <a:xfrm>
            <a:off x="512763" y="2047875"/>
            <a:ext cx="596423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Overlap in State Need-Based Grant Awards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2925" y="3506788"/>
            <a:ext cx="12906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MASS Grant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4038600"/>
            <a:ext cx="1166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Gilbert Grant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65888" y="1854200"/>
            <a:ext cx="2525712" cy="218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2800" b="1" kern="0" dirty="0">
                <a:solidFill>
                  <a:srgbClr val="C00000"/>
                </a:solidFill>
                <a:latin typeface="Palatino Linotype" panose="02040502050505030304" pitchFamily="18" charset="0"/>
              </a:rPr>
              <a:t>73% </a:t>
            </a:r>
            <a:r>
              <a:rPr lang="en-US" sz="2800" kern="0" dirty="0">
                <a:latin typeface="Palatino Linotype" panose="02040502050505030304" pitchFamily="18" charset="0"/>
              </a:rPr>
              <a:t>of Gilbert Grant recipients also received a MASS Grant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7713" y="4286250"/>
            <a:ext cx="1041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7,568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100" y="4745038"/>
            <a:ext cx="1079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2,093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68538" y="3924300"/>
            <a:ext cx="14287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800" b="1">
                <a:solidFill>
                  <a:srgbClr val="C00000"/>
                </a:solidFill>
              </a:rPr>
              <a:t>5,552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400" b="1">
                <a:solidFill>
                  <a:srgbClr val="C00000"/>
                </a:solidFill>
              </a:rPr>
              <a:t>(</a:t>
            </a:r>
            <a:r>
              <a:rPr lang="en-US" altLang="en-US" sz="2400" b="1" i="1">
                <a:solidFill>
                  <a:srgbClr val="C00000"/>
                </a:solidFill>
              </a:rPr>
              <a:t>both</a:t>
            </a:r>
            <a:r>
              <a:rPr lang="en-US" altLang="en-US" sz="2400" b="1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4800600" cy="7524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2700" b="1" dirty="0">
                <a:latin typeface="Palatino Linotype" panose="02040502050505030304" pitchFamily="18" charset="0"/>
              </a:rPr>
              <a:t>Private Institutions, FY2014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2400" b="1" i="1" kern="0" dirty="0">
                <a:latin typeface="Palatino Linotype" panose="02040502050505030304" pitchFamily="18" charset="0"/>
              </a:rPr>
              <a:t>Full-Time/Full-Year students</a:t>
            </a:r>
            <a:endParaRPr lang="en-US" sz="2400" b="1" i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4928" b="3323"/>
          <a:stretch>
            <a:fillRect/>
          </a:stretch>
        </p:blipFill>
        <p:spPr bwMode="auto">
          <a:xfrm>
            <a:off x="0" y="1563356"/>
            <a:ext cx="6553200" cy="460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State Aid Portfolios across the Nation, FY2014</a:t>
            </a:r>
            <a:endParaRPr lang="en-US" sz="3000" dirty="0"/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0" y="6553200"/>
            <a:ext cx="90281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Source:  National Association of State Student Grant and Aid Programs (NASSGAP) 45th Annual Survey Data.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1600200"/>
            <a:ext cx="2536825" cy="48751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8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Palatino Linotype" panose="02040502050505030304" pitchFamily="18" charset="0"/>
              </a:rPr>
              <a:t>We rank #25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Palatino Linotype" panose="02040502050505030304" pitchFamily="18" charset="0"/>
              </a:rPr>
              <a:t>#1 spends nearly </a:t>
            </a:r>
            <a:r>
              <a:rPr lang="en-US" altLang="en-US" sz="2400" b="1" i="1" dirty="0">
                <a:latin typeface="Palatino Linotype" panose="02040502050505030304" pitchFamily="18" charset="0"/>
              </a:rPr>
              <a:t>FIVE</a:t>
            </a:r>
            <a:r>
              <a:rPr lang="en-US" altLang="en-US" sz="2400" dirty="0">
                <a:latin typeface="Palatino Linotype" panose="02040502050505030304" pitchFamily="18" charset="0"/>
              </a:rPr>
              <a:t> times as much per student as Mass.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Palatino Linotype" panose="02040502050505030304" pitchFamily="18" charset="0"/>
              </a:rPr>
              <a:t>A much </a:t>
            </a:r>
            <a:r>
              <a:rPr lang="en-US" altLang="en-US" sz="2400" i="1" dirty="0">
                <a:latin typeface="Palatino Linotype" panose="02040502050505030304" pitchFamily="18" charset="0"/>
              </a:rPr>
              <a:t>smaller</a:t>
            </a:r>
            <a:r>
              <a:rPr lang="en-US" altLang="en-US" sz="2400" dirty="0">
                <a:latin typeface="Palatino Linotype" panose="02040502050505030304" pitchFamily="18" charset="0"/>
              </a:rPr>
              <a:t> fraction of our need-based aid is dispersed through our primary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marL="457200" indent="-339725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600" dirty="0" smtClean="0">
                <a:latin typeface="Palatino Linotype" panose="02040502050505030304" pitchFamily="18" charset="0"/>
              </a:rPr>
              <a:t>After all sources of financial aid, </a:t>
            </a:r>
            <a:r>
              <a:rPr lang="en-US" altLang="en-US" sz="2600" b="1" dirty="0" smtClean="0">
                <a:latin typeface="Palatino Linotype" panose="02040502050505030304" pitchFamily="18" charset="0"/>
              </a:rPr>
              <a:t>unmet financial need is still substantial</a:t>
            </a:r>
            <a:r>
              <a:rPr lang="en-US" altLang="en-US" sz="2600" dirty="0" smtClean="0">
                <a:latin typeface="Palatino Linotype" panose="02040502050505030304" pitchFamily="18" charset="0"/>
              </a:rPr>
              <a:t> in the Commonwealth (and particularly hard to handle for low-income students)</a:t>
            </a:r>
          </a:p>
          <a:p>
            <a:pPr marL="855663" lvl="1" indent="-398463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n-US" altLang="en-US" sz="2300" dirty="0" smtClean="0">
                <a:latin typeface="Palatino Linotype" panose="02040502050505030304" pitchFamily="18" charset="0"/>
              </a:rPr>
              <a:t>What is a reasonable amount of unmet need? </a:t>
            </a:r>
          </a:p>
          <a:p>
            <a:pPr marL="855663" lvl="1" indent="-398463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n-US" altLang="en-US" sz="2300" dirty="0" smtClean="0">
                <a:latin typeface="Palatino Linotype" panose="02040502050505030304" pitchFamily="18" charset="0"/>
              </a:rPr>
              <a:t>What should be the state role? What should we expect </a:t>
            </a:r>
            <a:br>
              <a:rPr lang="en-US" altLang="en-US" sz="2300" dirty="0" smtClean="0">
                <a:latin typeface="Palatino Linotype" panose="02040502050505030304" pitchFamily="18" charset="0"/>
              </a:rPr>
            </a:br>
            <a:r>
              <a:rPr lang="en-US" altLang="en-US" sz="2300" dirty="0" smtClean="0">
                <a:latin typeface="Palatino Linotype" panose="02040502050505030304" pitchFamily="18" charset="0"/>
              </a:rPr>
              <a:t>of institutions (both decentralized state aid and </a:t>
            </a:r>
            <a:br>
              <a:rPr lang="en-US" altLang="en-US" sz="2300" dirty="0" smtClean="0">
                <a:latin typeface="Palatino Linotype" panose="02040502050505030304" pitchFamily="18" charset="0"/>
              </a:rPr>
            </a:br>
            <a:r>
              <a:rPr lang="en-US" altLang="en-US" sz="2300" dirty="0" smtClean="0">
                <a:latin typeface="Palatino Linotype" panose="02040502050505030304" pitchFamily="18" charset="0"/>
              </a:rPr>
              <a:t>institutional resources)?</a:t>
            </a:r>
          </a:p>
          <a:p>
            <a:pPr marL="855663" lvl="1" indent="-398463">
              <a:lnSpc>
                <a:spcPct val="95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à"/>
            </a:pPr>
            <a:r>
              <a:rPr lang="en-US" altLang="en-US" sz="2300" dirty="0" smtClean="0">
                <a:latin typeface="Palatino Linotype" panose="02040502050505030304" pitchFamily="18" charset="0"/>
              </a:rPr>
              <a:t>Is there a benchmark we should use across institutions?</a:t>
            </a:r>
          </a:p>
          <a:p>
            <a:pPr marL="457200" indent="-339725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600" dirty="0" smtClean="0">
                <a:latin typeface="Palatino Linotype" panose="02040502050505030304" pitchFamily="18" charset="0"/>
              </a:rPr>
              <a:t>To improve the aid system, </a:t>
            </a:r>
            <a:r>
              <a:rPr lang="en-US" altLang="en-US" sz="2600" b="1" dirty="0" smtClean="0">
                <a:latin typeface="Palatino Linotype" panose="02040502050505030304" pitchFamily="18" charset="0"/>
              </a:rPr>
              <a:t>more support is needed, </a:t>
            </a:r>
            <a:r>
              <a:rPr lang="en-US" altLang="en-US" sz="2600" dirty="0" smtClean="0">
                <a:latin typeface="Palatino Linotype" panose="02040502050505030304" pitchFamily="18" charset="0"/>
              </a:rPr>
              <a:t>but there may also be </a:t>
            </a:r>
            <a:r>
              <a:rPr lang="en-US" altLang="en-US" sz="2600" b="1" dirty="0" smtClean="0">
                <a:latin typeface="Palatino Linotype" panose="02040502050505030304" pitchFamily="18" charset="0"/>
              </a:rPr>
              <a:t>ways to be more impactful and efficient</a:t>
            </a:r>
            <a:r>
              <a:rPr lang="en-US" altLang="en-US" sz="2600" dirty="0" smtClean="0">
                <a:latin typeface="Palatino Linotype" panose="02040502050505030304" pitchFamily="18" charset="0"/>
              </a:rPr>
              <a:t> with our current funds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Redesigning Massachusetts State Financial Aid</a:t>
            </a: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Improvement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04800"/>
            <a:ext cx="3063875" cy="1685925"/>
          </a:xfrm>
          <a:prstGeom prst="rect">
            <a:avLst/>
          </a:prstGeom>
          <a:solidFill>
            <a:srgbClr val="FFFFCC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6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What does the Massachusetts aid system look like to families?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5" y="2236788"/>
            <a:ext cx="3671888" cy="416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300" kern="0" dirty="0"/>
              <a:t>From the OSFA Website…</a:t>
            </a:r>
          </a:p>
          <a:p>
            <a:pPr>
              <a:lnSpc>
                <a:spcPct val="90000"/>
              </a:lnSpc>
              <a:defRPr/>
            </a:pPr>
            <a:endParaRPr lang="en-US" kern="0" dirty="0"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300" i="1" kern="0" dirty="0">
                <a:latin typeface="Georgia" panose="02040502050405020303" pitchFamily="18" charset="0"/>
              </a:rPr>
              <a:t>How difficult is it for a family to navigate our system?</a:t>
            </a:r>
          </a:p>
          <a:p>
            <a:pPr algn="ctr">
              <a:lnSpc>
                <a:spcPct val="90000"/>
              </a:lnSpc>
              <a:defRPr/>
            </a:pPr>
            <a:endParaRPr lang="en-US" sz="2300" kern="0" dirty="0"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300" i="1" kern="0" dirty="0">
                <a:latin typeface="Georgia" panose="02040502050405020303" pitchFamily="18" charset="0"/>
              </a:rPr>
              <a:t>What the tradeoffs from having so many targeted programs?</a:t>
            </a:r>
          </a:p>
          <a:p>
            <a:pPr algn="ctr">
              <a:lnSpc>
                <a:spcPct val="90000"/>
              </a:lnSpc>
              <a:defRPr/>
            </a:pPr>
            <a:endParaRPr lang="en-US" sz="2300" i="1" kern="0" dirty="0"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300" i="1" kern="0" dirty="0">
                <a:latin typeface="Georgia" panose="02040502050405020303" pitchFamily="18" charset="0"/>
              </a:rPr>
              <a:t>Could the same goals be accomplished with a simpler approach?</a:t>
            </a:r>
            <a:endParaRPr lang="en-US" sz="2300" kern="0" dirty="0">
              <a:latin typeface="Georgia" panose="02040502050405020303" pitchFamily="18" charset="0"/>
            </a:endParaRPr>
          </a:p>
        </p:txBody>
      </p:sp>
      <p:grpSp>
        <p:nvGrpSpPr>
          <p:cNvPr id="26628" name="Group 10"/>
          <p:cNvGrpSpPr>
            <a:grpSpLocks/>
          </p:cNvGrpSpPr>
          <p:nvPr/>
        </p:nvGrpSpPr>
        <p:grpSpPr bwMode="auto">
          <a:xfrm>
            <a:off x="3719513" y="31750"/>
            <a:ext cx="5408612" cy="6453188"/>
            <a:chOff x="3735942" y="0"/>
            <a:chExt cx="5408058" cy="6453442"/>
          </a:xfrm>
        </p:grpSpPr>
        <p:pic>
          <p:nvPicPr>
            <p:cNvPr id="26630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" t="13181" r="63275" b="8221"/>
            <a:stretch>
              <a:fillRect/>
            </a:stretch>
          </p:blipFill>
          <p:spPr bwMode="auto">
            <a:xfrm>
              <a:off x="3768027" y="0"/>
              <a:ext cx="5375973" cy="373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" t="29089" r="63322" b="10468"/>
            <a:stretch>
              <a:fillRect/>
            </a:stretch>
          </p:blipFill>
          <p:spPr bwMode="auto">
            <a:xfrm>
              <a:off x="3735942" y="3571661"/>
              <a:ext cx="5408058" cy="288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7635875" y="1620838"/>
            <a:ext cx="1139825" cy="176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625975"/>
          </a:xfrm>
        </p:spPr>
        <p:txBody>
          <a:bodyPr/>
          <a:lstStyle/>
          <a:p>
            <a:pPr marL="119062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b="1" dirty="0">
                <a:latin typeface="Palatino Linotype" panose="02040502050505030304" pitchFamily="18" charset="0"/>
              </a:rPr>
              <a:t>Should we consolidate some aid programs</a:t>
            </a:r>
            <a:r>
              <a:rPr lang="en-US" altLang="en-US" b="1" dirty="0" smtClean="0">
                <a:latin typeface="Palatino Linotype" panose="02040502050505030304" pitchFamily="18" charset="0"/>
              </a:rPr>
              <a:t>?</a:t>
            </a:r>
          </a:p>
          <a:p>
            <a:pPr marL="460375" indent="-342900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altLang="en-US" sz="2600" dirty="0">
                <a:latin typeface="Palatino Linotype" panose="02040502050505030304" pitchFamily="18" charset="0"/>
              </a:rPr>
              <a:t>There is significant overlap among multiple programs—</a:t>
            </a:r>
            <a:r>
              <a:rPr lang="en-US" altLang="en-US" sz="2600" b="1" dirty="0">
                <a:latin typeface="Palatino Linotype" panose="02040502050505030304" pitchFamily="18" charset="0"/>
              </a:rPr>
              <a:t>could we reach the same goals </a:t>
            </a:r>
            <a:r>
              <a:rPr lang="en-US" altLang="en-US" sz="2600" dirty="0">
                <a:latin typeface="Palatino Linotype" panose="02040502050505030304" pitchFamily="18" charset="0"/>
              </a:rPr>
              <a:t>using a much </a:t>
            </a:r>
            <a:r>
              <a:rPr lang="en-US" altLang="en-US" sz="2600" dirty="0" smtClean="0">
                <a:latin typeface="Palatino Linotype" panose="02040502050505030304" pitchFamily="18" charset="0"/>
              </a:rPr>
              <a:t>simpler </a:t>
            </a:r>
            <a:r>
              <a:rPr lang="en-US" altLang="en-US" sz="2600" dirty="0">
                <a:latin typeface="Palatino Linotype" panose="02040502050505030304" pitchFamily="18" charset="0"/>
              </a:rPr>
              <a:t>approach?</a:t>
            </a:r>
          </a:p>
          <a:p>
            <a:pPr marL="460375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600" dirty="0">
                <a:latin typeface="Palatino Linotype" panose="02040502050505030304" pitchFamily="18" charset="0"/>
              </a:rPr>
              <a:t>Consolidation could:</a:t>
            </a:r>
          </a:p>
          <a:p>
            <a:pPr marL="752475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"/>
            </a:pPr>
            <a:r>
              <a:rPr lang="en-US" altLang="en-US" sz="2400" b="1" dirty="0">
                <a:latin typeface="Palatino Linotype" panose="02040502050505030304" pitchFamily="18" charset="0"/>
              </a:rPr>
              <a:t>Make administrative oversight easier</a:t>
            </a:r>
          </a:p>
          <a:p>
            <a:pPr marL="752475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"/>
            </a:pPr>
            <a:r>
              <a:rPr lang="en-US" altLang="en-US" sz="2400" b="1" dirty="0">
                <a:latin typeface="Palatino Linotype" panose="02040502050505030304" pitchFamily="18" charset="0"/>
              </a:rPr>
              <a:t>Increase transparency </a:t>
            </a:r>
            <a:r>
              <a:rPr lang="en-US" altLang="en-US" sz="2400" dirty="0">
                <a:latin typeface="Palatino Linotype" panose="02040502050505030304" pitchFamily="18" charset="0"/>
              </a:rPr>
              <a:t>and the ability to publicize what families might expect to receive</a:t>
            </a:r>
          </a:p>
          <a:p>
            <a:pPr marL="752475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"/>
            </a:pPr>
            <a:r>
              <a:rPr lang="en-US" altLang="en-US" sz="2400" b="1" dirty="0">
                <a:latin typeface="Palatino Linotype" panose="02040502050505030304" pitchFamily="18" charset="0"/>
              </a:rPr>
              <a:t>Reduce burden </a:t>
            </a:r>
            <a:r>
              <a:rPr lang="en-US" altLang="en-US" sz="2400" dirty="0">
                <a:latin typeface="Palatino Linotype" panose="02040502050505030304" pitchFamily="18" charset="0"/>
              </a:rPr>
              <a:t>and uncertainty for families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Redesigning Massachusetts State Financial Aid</a:t>
            </a: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625975"/>
          </a:xfrm>
        </p:spPr>
        <p:txBody>
          <a:bodyPr/>
          <a:lstStyle/>
          <a:p>
            <a:pPr marL="119062" indent="0">
              <a:buNone/>
            </a:pPr>
            <a:r>
              <a:rPr lang="en-US" altLang="en-US" b="1" dirty="0">
                <a:latin typeface="Palatino Linotype" panose="02040502050505030304" pitchFamily="18" charset="0"/>
              </a:rPr>
              <a:t>Should we consolidate some aid programs</a:t>
            </a:r>
            <a:r>
              <a:rPr lang="en-US" altLang="en-US" b="1" dirty="0" smtClean="0">
                <a:latin typeface="Palatino Linotype" panose="02040502050505030304" pitchFamily="18" charset="0"/>
              </a:rPr>
              <a:t>?</a:t>
            </a:r>
          </a:p>
          <a:p>
            <a:pPr marL="460375" indent="-342900"/>
            <a:r>
              <a:rPr lang="en-US" altLang="en-US" sz="2400" b="1" dirty="0">
                <a:latin typeface="Palatino Linotype" panose="02040502050505030304" pitchFamily="18" charset="0"/>
              </a:rPr>
              <a:t>Collapse/remove waivers </a:t>
            </a:r>
            <a:r>
              <a:rPr lang="en-US" altLang="en-US" sz="2400" dirty="0">
                <a:latin typeface="Palatino Linotype" panose="02040502050505030304" pitchFamily="18" charset="0"/>
              </a:rPr>
              <a:t>that have not been used in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/>
            </a:r>
            <a:br>
              <a:rPr lang="en-US" altLang="en-US" sz="2400" dirty="0" smtClean="0">
                <a:latin typeface="Palatino Linotype" panose="02040502050505030304" pitchFamily="18" charset="0"/>
              </a:rPr>
            </a:br>
            <a:r>
              <a:rPr lang="en-US" altLang="en-US" sz="2400" dirty="0" smtClean="0">
                <a:latin typeface="Palatino Linotype" panose="02040502050505030304" pitchFamily="18" charset="0"/>
              </a:rPr>
              <a:t>recent </a:t>
            </a:r>
            <a:r>
              <a:rPr lang="en-US" altLang="en-US" sz="2400" dirty="0">
                <a:latin typeface="Palatino Linotype" panose="02040502050505030304" pitchFamily="18" charset="0"/>
              </a:rPr>
              <a:t>years</a:t>
            </a:r>
          </a:p>
          <a:p>
            <a:pPr marL="460375" indent="-342900"/>
            <a:r>
              <a:rPr lang="en-US" altLang="en-US" sz="2400" b="1" dirty="0">
                <a:latin typeface="Palatino Linotype" panose="02040502050505030304" pitchFamily="18" charset="0"/>
              </a:rPr>
              <a:t>Examine “one-off” programs</a:t>
            </a:r>
            <a:r>
              <a:rPr lang="en-US" altLang="en-US" sz="2400" dirty="0">
                <a:latin typeface="Palatino Linotype" panose="02040502050505030304" pitchFamily="18" charset="0"/>
              </a:rPr>
              <a:t>—Could they be folded into larger program and accomplish the same goals?</a:t>
            </a:r>
          </a:p>
          <a:p>
            <a:pPr marL="460375" indent="-342900"/>
            <a:r>
              <a:rPr lang="en-US" altLang="en-US" sz="2400" b="1" dirty="0">
                <a:latin typeface="Palatino Linotype" panose="02040502050505030304" pitchFamily="18" charset="0"/>
              </a:rPr>
              <a:t>Consolidate need-based aid programs </a:t>
            </a:r>
            <a:r>
              <a:rPr lang="en-US" altLang="en-US" sz="2400" dirty="0">
                <a:latin typeface="Palatino Linotype" panose="02040502050505030304" pitchFamily="18" charset="0"/>
              </a:rPr>
              <a:t>to build a singular, more progressive aid program (similar to other states)</a:t>
            </a:r>
          </a:p>
          <a:p>
            <a:pPr marL="460375" indent="-342900"/>
            <a:r>
              <a:rPr lang="en-US" altLang="en-US" sz="2400" b="1" dirty="0" smtClean="0">
                <a:latin typeface="Palatino Linotype" panose="02040502050505030304" pitchFamily="18" charset="0"/>
              </a:rPr>
              <a:t>In communications (</a:t>
            </a:r>
            <a:r>
              <a:rPr lang="en-US" altLang="en-US" sz="2400" b="1" dirty="0">
                <a:latin typeface="Palatino Linotype" panose="02040502050505030304" pitchFamily="18" charset="0"/>
              </a:rPr>
              <a:t>e.g., </a:t>
            </a:r>
            <a:r>
              <a:rPr lang="en-US" altLang="en-US" sz="2400" b="1" dirty="0" smtClean="0">
                <a:latin typeface="Palatino Linotype" panose="02040502050505030304" pitchFamily="18" charset="0"/>
              </a:rPr>
              <a:t>website), prioritize </a:t>
            </a:r>
            <a:r>
              <a:rPr lang="en-US" altLang="en-US" sz="2400" b="1" dirty="0">
                <a:latin typeface="Palatino Linotype" panose="02040502050505030304" pitchFamily="18" charset="0"/>
              </a:rPr>
              <a:t>the </a:t>
            </a:r>
            <a:r>
              <a:rPr lang="en-US" altLang="en-US" sz="2400" b="1" dirty="0" smtClean="0">
                <a:latin typeface="Palatino Linotype" panose="02040502050505030304" pitchFamily="18" charset="0"/>
              </a:rPr>
              <a:t/>
            </a:r>
            <a:br>
              <a:rPr lang="en-US" altLang="en-US" sz="2400" b="1" dirty="0" smtClean="0">
                <a:latin typeface="Palatino Linotype" panose="02040502050505030304" pitchFamily="18" charset="0"/>
              </a:rPr>
            </a:br>
            <a:r>
              <a:rPr lang="en-US" altLang="en-US" sz="2400" b="1" dirty="0" smtClean="0">
                <a:latin typeface="Palatino Linotype" panose="02040502050505030304" pitchFamily="18" charset="0"/>
              </a:rPr>
              <a:t>larger </a:t>
            </a:r>
            <a:r>
              <a:rPr lang="en-US" altLang="en-US" sz="2400" b="1" dirty="0">
                <a:latin typeface="Palatino Linotype" panose="02040502050505030304" pitchFamily="18" charset="0"/>
              </a:rPr>
              <a:t>programs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and </a:t>
            </a:r>
            <a:r>
              <a:rPr lang="en-US" altLang="en-US" sz="2400" dirty="0">
                <a:latin typeface="Palatino Linotype" panose="02040502050505030304" pitchFamily="18" charset="0"/>
              </a:rPr>
              <a:t>make sure they are highly visible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(smaller </a:t>
            </a:r>
            <a:r>
              <a:rPr lang="en-US" altLang="en-US" sz="2400" dirty="0">
                <a:latin typeface="Palatino Linotype" panose="02040502050505030304" pitchFamily="18" charset="0"/>
              </a:rPr>
              <a:t>programs should be listed at the bottom)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Redesigning Massachusetts State Financial Aid</a:t>
            </a: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625975"/>
          </a:xfrm>
        </p:spPr>
        <p:txBody>
          <a:bodyPr/>
          <a:lstStyle/>
          <a:p>
            <a:pPr marL="119062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b="1" dirty="0" smtClean="0">
                <a:latin typeface="Palatino Linotype" panose="02040502050505030304" pitchFamily="18" charset="0"/>
              </a:rPr>
              <a:t>Other Issues to Consider</a:t>
            </a:r>
          </a:p>
          <a:p>
            <a:pPr marL="460375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600" b="1" dirty="0">
                <a:latin typeface="Palatino Linotype" panose="02040502050505030304" pitchFamily="18" charset="0"/>
              </a:rPr>
              <a:t>Grants ≠ Tuition Waivers</a:t>
            </a:r>
          </a:p>
          <a:p>
            <a:pPr marL="752475"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"/>
            </a:pPr>
            <a:r>
              <a:rPr lang="en-US" altLang="en-US" sz="2400" dirty="0">
                <a:latin typeface="Palatino Linotype" panose="02040502050505030304" pitchFamily="18" charset="0"/>
              </a:rPr>
              <a:t>Differential impact on student decisions? </a:t>
            </a:r>
          </a:p>
          <a:p>
            <a:pPr marL="752475" lvl="1" indent="-34290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"/>
            </a:pPr>
            <a:r>
              <a:rPr lang="en-US" altLang="en-US" sz="2400" dirty="0">
                <a:latin typeface="Palatino Linotype" panose="02040502050505030304" pitchFamily="18" charset="0"/>
              </a:rPr>
              <a:t>Anticipate changes to tuition retention policies by reconsidering tuition waiver programs and associated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/>
            </a:r>
            <a:br>
              <a:rPr lang="en-US" altLang="en-US" sz="2400" dirty="0" smtClean="0">
                <a:latin typeface="Palatino Linotype" panose="02040502050505030304" pitchFamily="18" charset="0"/>
              </a:rPr>
            </a:br>
            <a:r>
              <a:rPr lang="en-US" altLang="en-US" sz="2400" dirty="0" smtClean="0">
                <a:latin typeface="Palatino Linotype" panose="02040502050505030304" pitchFamily="18" charset="0"/>
              </a:rPr>
              <a:t>state statutes</a:t>
            </a:r>
            <a:endParaRPr lang="en-US" altLang="en-US" sz="2400" dirty="0">
              <a:latin typeface="Palatino Linotype" panose="02040502050505030304" pitchFamily="18" charset="0"/>
            </a:endParaRPr>
          </a:p>
          <a:p>
            <a:pPr marL="460375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600" b="1" dirty="0">
                <a:latin typeface="Palatino Linotype" panose="02040502050505030304" pitchFamily="18" charset="0"/>
              </a:rPr>
              <a:t>Piloting </a:t>
            </a:r>
            <a:r>
              <a:rPr lang="en-US" altLang="en-US" sz="2600" b="1" dirty="0" smtClean="0">
                <a:latin typeface="Palatino Linotype" panose="02040502050505030304" pitchFamily="18" charset="0"/>
              </a:rPr>
              <a:t>Other </a:t>
            </a:r>
            <a:r>
              <a:rPr lang="en-US" altLang="en-US" sz="2600" b="1" dirty="0">
                <a:latin typeface="Palatino Linotype" panose="02040502050505030304" pitchFamily="18" charset="0"/>
              </a:rPr>
              <a:t>Ideas?</a:t>
            </a:r>
          </a:p>
          <a:p>
            <a:pPr marL="752475"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"/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e.g</a:t>
            </a:r>
            <a:r>
              <a:rPr lang="en-US" altLang="en-US" sz="2400" dirty="0">
                <a:latin typeface="Palatino Linotype" panose="02040502050505030304" pitchFamily="18" charset="0"/>
              </a:rPr>
              <a:t>., Lessons from other aid programs/states</a:t>
            </a:r>
          </a:p>
          <a:p>
            <a:pPr marL="752475"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"/>
            </a:pPr>
            <a:r>
              <a:rPr lang="en-US" altLang="en-US" sz="2400" dirty="0">
                <a:latin typeface="Palatino Linotype" panose="02040502050505030304" pitchFamily="18" charset="0"/>
              </a:rPr>
              <a:t>Must balance with unmet need that already exists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Redesigning Massachusetts State Financial Aid</a:t>
            </a: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/>
          <a:p>
            <a:pPr marL="119062" indent="0">
              <a:buNone/>
            </a:pPr>
            <a:r>
              <a:rPr lang="en-US" sz="2800" b="1" dirty="0" smtClean="0"/>
              <a:t>Consultants: </a:t>
            </a:r>
            <a:br>
              <a:rPr lang="en-US" sz="2800" b="1" dirty="0" smtClean="0"/>
            </a:br>
            <a:r>
              <a:rPr lang="en-US" sz="2800" b="1" dirty="0" smtClean="0"/>
              <a:t>Harvard </a:t>
            </a:r>
            <a:r>
              <a:rPr lang="en-US" sz="2800" b="1" dirty="0"/>
              <a:t>Graduate School of </a:t>
            </a:r>
            <a:r>
              <a:rPr lang="en-US" sz="2800" b="1" dirty="0" smtClean="0"/>
              <a:t>Education</a:t>
            </a:r>
          </a:p>
          <a:p>
            <a:r>
              <a:rPr lang="en-US" sz="2800" dirty="0" smtClean="0"/>
              <a:t>Prof. Bridget Terry Long, Ph.D.</a:t>
            </a:r>
          </a:p>
          <a:p>
            <a:r>
              <a:rPr lang="en-US" sz="2800" dirty="0" err="1" smtClean="0"/>
              <a:t>Monnica</a:t>
            </a:r>
            <a:r>
              <a:rPr lang="en-US" sz="2800" dirty="0" smtClean="0"/>
              <a:t> Chan, Ph.D. Candidate</a:t>
            </a:r>
          </a:p>
          <a:p>
            <a:pPr marL="119062" indent="0">
              <a:buNone/>
            </a:pPr>
            <a:endParaRPr lang="en-US" sz="1000" b="1" dirty="0" smtClean="0"/>
          </a:p>
          <a:p>
            <a:pPr marL="119062" indent="0">
              <a:buNone/>
            </a:pPr>
            <a:r>
              <a:rPr lang="en-US" sz="2800" b="1" dirty="0" smtClean="0"/>
              <a:t>Staff</a:t>
            </a:r>
            <a:r>
              <a:rPr lang="en-US" sz="2800" b="1" dirty="0"/>
              <a:t>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Massachusetts </a:t>
            </a:r>
            <a:r>
              <a:rPr lang="en-US" sz="2800" b="1" dirty="0"/>
              <a:t>Department of Higher Education  </a:t>
            </a:r>
            <a:endParaRPr lang="en-US" sz="2800" b="1" dirty="0" smtClean="0"/>
          </a:p>
          <a:p>
            <a:r>
              <a:rPr lang="en-US" sz="2800" dirty="0" smtClean="0"/>
              <a:t>Clantha McCurdy, Senior Deputy Commissioner, Access &amp; Student Financial Assistance</a:t>
            </a: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Redesigning Massachusetts State Financial 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Presenters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600" b="1" dirty="0" smtClean="0">
                <a:latin typeface="Palatino Linotype" panose="02040502050505030304" pitchFamily="18" charset="0"/>
              </a:rPr>
              <a:t>Five overarching recommendations </a:t>
            </a:r>
            <a:r>
              <a:rPr lang="en-US" altLang="en-US" sz="2600" dirty="0" smtClean="0">
                <a:latin typeface="Palatino Linotype" panose="02040502050505030304" pitchFamily="18" charset="0"/>
              </a:rPr>
              <a:t>to improve effectiveness and efficiency of current aid system: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300" b="1" dirty="0" smtClean="0">
                <a:latin typeface="Palatino Linotype" panose="02040502050505030304" pitchFamily="18" charset="0"/>
              </a:rPr>
              <a:t>More support is needed </a:t>
            </a:r>
            <a:r>
              <a:rPr lang="en-US" altLang="en-US" sz="2300" dirty="0" smtClean="0">
                <a:latin typeface="Palatino Linotype" panose="02040502050505030304" pitchFamily="18" charset="0"/>
              </a:rPr>
              <a:t>to address the substantial unmet financial need facing many families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300" b="1" dirty="0" smtClean="0">
                <a:latin typeface="Palatino Linotype" panose="02040502050505030304" pitchFamily="18" charset="0"/>
              </a:rPr>
              <a:t>Consolidate programs with similar goals</a:t>
            </a:r>
            <a:r>
              <a:rPr lang="en-US" altLang="en-US" sz="2300" dirty="0" smtClean="0">
                <a:latin typeface="Palatino Linotype" panose="02040502050505030304" pitchFamily="18" charset="0"/>
              </a:rPr>
              <a:t> into a simpler, more streamlined system to benefit multiple stakeholders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300" b="1" dirty="0" smtClean="0">
                <a:latin typeface="Palatino Linotype" panose="02040502050505030304" pitchFamily="18" charset="0"/>
              </a:rPr>
              <a:t>Repackage the Massachusetts system of tuition waivers </a:t>
            </a:r>
            <a:r>
              <a:rPr lang="en-US" altLang="en-US" sz="2300" dirty="0" smtClean="0">
                <a:latin typeface="Palatino Linotype" panose="02040502050505030304" pitchFamily="18" charset="0"/>
              </a:rPr>
              <a:t>into a simplified, well-publicized grant program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300" b="1" dirty="0" smtClean="0">
                <a:latin typeface="Palatino Linotype" panose="02040502050505030304" pitchFamily="18" charset="0"/>
              </a:rPr>
              <a:t>Apply lessons and innovations from pilot programs </a:t>
            </a:r>
            <a:r>
              <a:rPr lang="en-US" altLang="en-US" sz="2300" dirty="0" smtClean="0">
                <a:latin typeface="Palatino Linotype" panose="02040502050505030304" pitchFamily="18" charset="0"/>
              </a:rPr>
              <a:t>to existing aid policies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300" b="1" dirty="0" smtClean="0">
                <a:latin typeface="Palatino Linotype" panose="02040502050505030304" pitchFamily="18" charset="0"/>
              </a:rPr>
              <a:t>Improve communications</a:t>
            </a:r>
            <a:r>
              <a:rPr lang="en-US" altLang="en-US" sz="2300" dirty="0" smtClean="0">
                <a:latin typeface="Palatino Linotype" panose="02040502050505030304" pitchFamily="18" charset="0"/>
              </a:rPr>
              <a:t> regarding state financial aid  programs for clarity and increased awareness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 smtClean="0"/>
              <a:t>Study Recommendations: Summary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lnSpc>
                <a:spcPct val="90000"/>
              </a:lnSpc>
              <a:buNone/>
            </a:pPr>
            <a:r>
              <a:rPr lang="en-US" altLang="en-US" sz="2600" b="1" dirty="0" smtClean="0">
                <a:latin typeface="Palatino Linotype" panose="02040502050505030304" pitchFamily="18" charset="0"/>
              </a:rPr>
              <a:t>Recommended next </a:t>
            </a:r>
            <a:r>
              <a:rPr lang="en-US" altLang="en-US" sz="2600" b="1" dirty="0">
                <a:latin typeface="Palatino Linotype" panose="02040502050505030304" pitchFamily="18" charset="0"/>
              </a:rPr>
              <a:t>steps </a:t>
            </a:r>
            <a:r>
              <a:rPr lang="en-US" altLang="en-US" sz="2600" dirty="0">
                <a:latin typeface="Palatino Linotype" panose="02040502050505030304" pitchFamily="18" charset="0"/>
              </a:rPr>
              <a:t>in moving to redesign the Massachusetts State Financial Aid </a:t>
            </a:r>
            <a:r>
              <a:rPr lang="en-US" altLang="en-US" sz="2600" dirty="0" smtClean="0">
                <a:latin typeface="Palatino Linotype" panose="02040502050505030304" pitchFamily="18" charset="0"/>
              </a:rPr>
              <a:t>program: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Share findings </a:t>
            </a:r>
            <a:r>
              <a:rPr lang="en-US" altLang="en-US" sz="2400" dirty="0">
                <a:latin typeface="Palatino Linotype" panose="02040502050505030304" pitchFamily="18" charset="0"/>
              </a:rPr>
              <a:t>with Massachusetts colleges and universities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Collect feedback </a:t>
            </a:r>
            <a:r>
              <a:rPr lang="en-US" altLang="en-US" sz="2400" dirty="0">
                <a:latin typeface="Palatino Linotype" panose="02040502050505030304" pitchFamily="18" charset="0"/>
              </a:rPr>
              <a:t>from institutional financial aid officers, the Statewide Financial Aid Advisory Committee, students and parents who navigate and use state financial aid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Conduct additional </a:t>
            </a:r>
            <a:r>
              <a:rPr lang="en-US" altLang="en-US" sz="2400" b="1" dirty="0" smtClean="0">
                <a:latin typeface="Palatino Linotype" panose="02040502050505030304" pitchFamily="18" charset="0"/>
              </a:rPr>
              <a:t>analysis, </a:t>
            </a:r>
            <a:r>
              <a:rPr lang="en-US" altLang="en-US" sz="2400" dirty="0">
                <a:latin typeface="Palatino Linotype" panose="02040502050505030304" pitchFamily="18" charset="0"/>
              </a:rPr>
              <a:t>including unmet need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Develop recommendations </a:t>
            </a:r>
            <a:r>
              <a:rPr lang="en-US" altLang="en-US" sz="2400" dirty="0">
                <a:latin typeface="Palatino Linotype" panose="02040502050505030304" pitchFamily="18" charset="0"/>
              </a:rPr>
              <a:t>for suggested modifications</a:t>
            </a:r>
          </a:p>
          <a:p>
            <a:pPr>
              <a:lnSpc>
                <a:spcPct val="90000"/>
              </a:lnSpc>
            </a:pPr>
            <a:endParaRPr lang="en-US" altLang="en-US" sz="2600" b="1" dirty="0">
              <a:latin typeface="Palatino Linotype" panose="020405020505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/>
              <a:t>Report has been widely circulated </a:t>
            </a:r>
            <a:r>
              <a:rPr lang="en-US" altLang="en-US" sz="2400" dirty="0" smtClean="0"/>
              <a:t>and discussed at various forums, workshops and committee meetings with stakeholders over past several months</a:t>
            </a:r>
          </a:p>
          <a:p>
            <a:pPr lvl="1"/>
            <a:r>
              <a:rPr lang="en-US" altLang="en-US" sz="2000" dirty="0"/>
              <a:t>Commissioner circulated report to campus presidents</a:t>
            </a:r>
          </a:p>
          <a:p>
            <a:pPr lvl="1"/>
            <a:r>
              <a:rPr lang="en-US" altLang="en-US" sz="2000" dirty="0"/>
              <a:t>Financial Aid Forum held on December 15, 2017</a:t>
            </a:r>
          </a:p>
          <a:p>
            <a:pPr lvl="1"/>
            <a:r>
              <a:rPr lang="en-US" altLang="en-US" sz="2000" dirty="0"/>
              <a:t>Key meetings with the Statewide Financial Aid Advisory Committee</a:t>
            </a:r>
          </a:p>
          <a:p>
            <a:r>
              <a:rPr lang="en-US" altLang="en-US" sz="2400" b="1" dirty="0" smtClean="0"/>
              <a:t>DHE received feedback from a variety of stakeholders, </a:t>
            </a:r>
            <a:r>
              <a:rPr lang="en-US" altLang="en-US" sz="2400" dirty="0" smtClean="0"/>
              <a:t>including campus leadership, financial aid professionals, and organizations whose work include student </a:t>
            </a:r>
            <a:br>
              <a:rPr lang="en-US" altLang="en-US" sz="2400" dirty="0" smtClean="0"/>
            </a:br>
            <a:r>
              <a:rPr lang="en-US" altLang="en-US" sz="2400" dirty="0"/>
              <a:t>success </a:t>
            </a:r>
            <a:r>
              <a:rPr lang="en-US" altLang="en-US" sz="2400" dirty="0" smtClean="0"/>
              <a:t>advocacy</a:t>
            </a:r>
          </a:p>
          <a:p>
            <a:r>
              <a:rPr lang="en-US" altLang="en-US" sz="2400" b="1" dirty="0" smtClean="0"/>
              <a:t>Survey </a:t>
            </a:r>
            <a:r>
              <a:rPr lang="en-US" altLang="en-US" sz="2400" b="1" dirty="0"/>
              <a:t>conducted by Ripples </a:t>
            </a:r>
            <a:r>
              <a:rPr lang="en-US" altLang="en-US" sz="2400" b="1" dirty="0" smtClean="0"/>
              <a:t>captured </a:t>
            </a:r>
            <a:r>
              <a:rPr lang="en-US" altLang="en-US" sz="2400" b="1" dirty="0"/>
              <a:t>student feedback </a:t>
            </a:r>
            <a:r>
              <a:rPr lang="en-US" altLang="en-US" sz="2400" dirty="0"/>
              <a:t>regarding the financial aid process, services and resources </a:t>
            </a:r>
            <a:r>
              <a:rPr lang="en-US" altLang="en-US" sz="2400" dirty="0" smtClean="0"/>
              <a:t>(part of OSFA </a:t>
            </a:r>
            <a:r>
              <a:rPr lang="en-US" altLang="en-US" sz="2400" dirty="0"/>
              <a:t>Business Process Review) </a:t>
            </a:r>
          </a:p>
          <a:p>
            <a:endParaRPr lang="en-US" altLang="en-US" sz="2400" dirty="0" smtClean="0"/>
          </a:p>
          <a:p>
            <a:endParaRPr lang="en-US" altLang="en-US" sz="2200" dirty="0" smtClean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Stakeholder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625975"/>
          </a:xfrm>
        </p:spPr>
        <p:txBody>
          <a:bodyPr/>
          <a:lstStyle/>
          <a:p>
            <a:r>
              <a:rPr lang="en-US" altLang="en-US" sz="2400" b="1" dirty="0"/>
              <a:t>Overall consensus </a:t>
            </a:r>
            <a:r>
              <a:rPr lang="en-US" altLang="en-US" sz="2400" b="1" dirty="0" smtClean="0"/>
              <a:t>to </a:t>
            </a:r>
            <a:r>
              <a:rPr lang="en-US" altLang="en-US" sz="2400" b="1" dirty="0"/>
              <a:t>revamp </a:t>
            </a:r>
            <a:r>
              <a:rPr lang="en-US" altLang="en-US" sz="2400" dirty="0"/>
              <a:t>state financial aid programs</a:t>
            </a:r>
          </a:p>
          <a:p>
            <a:r>
              <a:rPr lang="en-US" altLang="en-US" sz="2400" b="1" dirty="0" smtClean="0"/>
              <a:t>Continue to advocate </a:t>
            </a:r>
            <a:r>
              <a:rPr lang="en-US" altLang="en-US" sz="2400" dirty="0"/>
              <a:t>for increased financial aid resources to serve more students</a:t>
            </a:r>
          </a:p>
          <a:p>
            <a:r>
              <a:rPr lang="en-US" altLang="en-US" sz="2400" b="1" dirty="0" smtClean="0"/>
              <a:t>Address unmet need, </a:t>
            </a:r>
            <a:r>
              <a:rPr lang="en-US" altLang="en-US" sz="2400" dirty="0" smtClean="0"/>
              <a:t>which </a:t>
            </a:r>
            <a:r>
              <a:rPr lang="en-US" altLang="en-US" sz="2400" dirty="0"/>
              <a:t>continues to increase </a:t>
            </a:r>
            <a:endParaRPr lang="en-US" altLang="en-US" sz="2400" dirty="0" smtClean="0"/>
          </a:p>
          <a:p>
            <a:r>
              <a:rPr lang="en-US" altLang="en-US" sz="2400" b="1" dirty="0" smtClean="0"/>
              <a:t>Do not </a:t>
            </a:r>
            <a:r>
              <a:rPr lang="en-US" altLang="en-US" sz="2400" b="1" dirty="0"/>
              <a:t>overlook students </a:t>
            </a:r>
            <a:r>
              <a:rPr lang="en-US" altLang="en-US" sz="2400" dirty="0" smtClean="0"/>
              <a:t>who </a:t>
            </a:r>
            <a:r>
              <a:rPr lang="en-US" altLang="en-US" sz="2400" dirty="0"/>
              <a:t>do not qualify for entitlement aid (Pell Grant, MASSGrant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r>
              <a:rPr lang="en-US" altLang="en-US" sz="2400" b="1" dirty="0"/>
              <a:t>Programs should be flexible </a:t>
            </a:r>
            <a:r>
              <a:rPr lang="en-US" altLang="en-US" sz="2400" dirty="0"/>
              <a:t>and available to all </a:t>
            </a:r>
            <a:r>
              <a:rPr lang="en-US" altLang="en-US" sz="2400" dirty="0" smtClean="0"/>
              <a:t>students (full-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part-time)</a:t>
            </a:r>
            <a:endParaRPr lang="en-US" altLang="en-US" sz="2400" dirty="0"/>
          </a:p>
          <a:p>
            <a:r>
              <a:rPr lang="en-US" altLang="en-US" sz="2400" b="1" dirty="0" smtClean="0"/>
              <a:t>Address </a:t>
            </a:r>
            <a:r>
              <a:rPr lang="en-US" altLang="en-US" sz="2400" b="1" dirty="0"/>
              <a:t>balance of state aid </a:t>
            </a:r>
            <a:r>
              <a:rPr lang="en-US" altLang="en-US" sz="2400" dirty="0"/>
              <a:t>that benefit </a:t>
            </a:r>
            <a:r>
              <a:rPr lang="en-US" altLang="en-US" sz="2400" dirty="0" smtClean="0"/>
              <a:t>public </a:t>
            </a:r>
            <a:r>
              <a:rPr lang="en-US" altLang="en-US" sz="2400" dirty="0"/>
              <a:t>and private college </a:t>
            </a:r>
            <a:r>
              <a:rPr lang="en-US" altLang="en-US" sz="2400" dirty="0" smtClean="0"/>
              <a:t>students</a:t>
            </a:r>
            <a:endParaRPr lang="en-US" altLang="en-US" sz="2400" dirty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Stakeholder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625975"/>
          </a:xfrm>
        </p:spPr>
        <p:txBody>
          <a:bodyPr/>
          <a:lstStyle/>
          <a:p>
            <a:r>
              <a:rPr lang="en-US" altLang="en-US" sz="2600" b="1" dirty="0" smtClean="0"/>
              <a:t>Administration</a:t>
            </a:r>
          </a:p>
          <a:p>
            <a:pPr lvl="1"/>
            <a:r>
              <a:rPr lang="en-US" altLang="en-US" sz="2200" dirty="0" smtClean="0"/>
              <a:t>Is sustainable </a:t>
            </a:r>
            <a:r>
              <a:rPr lang="en-US" altLang="en-US" sz="2200" dirty="0"/>
              <a:t>legislative </a:t>
            </a:r>
            <a:r>
              <a:rPr lang="en-US" altLang="en-US" sz="2200" dirty="0" smtClean="0"/>
              <a:t>support feasible, and is there a </a:t>
            </a:r>
            <a:r>
              <a:rPr lang="en-US" altLang="en-US" sz="2200" dirty="0"/>
              <a:t>possibility of increases in </a:t>
            </a:r>
            <a:r>
              <a:rPr lang="en-US" altLang="en-US" sz="2200" dirty="0" smtClean="0"/>
              <a:t>state financial aid funding </a:t>
            </a:r>
            <a:r>
              <a:rPr lang="en-US" altLang="en-US" sz="2200" dirty="0"/>
              <a:t>over </a:t>
            </a:r>
            <a:r>
              <a:rPr lang="en-US" altLang="en-US" sz="2200" dirty="0" smtClean="0"/>
              <a:t>time?  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How can resources be replaced if tuition waivers are no </a:t>
            </a:r>
            <a:br>
              <a:rPr lang="en-US" altLang="en-US" sz="2200" dirty="0" smtClean="0"/>
            </a:br>
            <a:r>
              <a:rPr lang="en-US" altLang="en-US" sz="2200" dirty="0" smtClean="0"/>
              <a:t>longer available due to statewide implementation of tuition retention policy? </a:t>
            </a:r>
          </a:p>
          <a:p>
            <a:pPr lvl="1"/>
            <a:r>
              <a:rPr lang="en-US" altLang="en-US" sz="2200" dirty="0" smtClean="0"/>
              <a:t>What will be the impact of demographic </a:t>
            </a:r>
            <a:r>
              <a:rPr lang="en-US" altLang="en-US" sz="2200" dirty="0"/>
              <a:t>changes </a:t>
            </a:r>
            <a:r>
              <a:rPr lang="en-US" altLang="en-US" sz="2200" dirty="0" smtClean="0"/>
              <a:t>in </a:t>
            </a:r>
            <a:br>
              <a:rPr lang="en-US" altLang="en-US" sz="2200" dirty="0" smtClean="0"/>
            </a:br>
            <a:r>
              <a:rPr lang="en-US" altLang="en-US" sz="2200" dirty="0" smtClean="0"/>
              <a:t>college-going population based on enrollment projections?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What are the expectations for </a:t>
            </a:r>
            <a:r>
              <a:rPr lang="en-US" altLang="en-US" sz="2200" dirty="0"/>
              <a:t>increased institutional financial </a:t>
            </a:r>
            <a:r>
              <a:rPr lang="en-US" altLang="en-US" sz="2200" dirty="0" smtClean="0"/>
              <a:t>aid (i.e., partnership with institutions)?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What will be the impact of/on current initiatives such as Commonwealth Commitment and Governor Baker’s proposed increase in MASSGrant for community </a:t>
            </a:r>
            <a:r>
              <a:rPr lang="en-US" altLang="en-US" sz="2200" dirty="0"/>
              <a:t>college </a:t>
            </a:r>
            <a:r>
              <a:rPr lang="en-US" altLang="en-US" sz="2200" dirty="0" smtClean="0"/>
              <a:t>students? </a:t>
            </a:r>
            <a:endParaRPr lang="en-US" altLang="en-US" sz="2200" dirty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9067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/>
              <a:t>Key Factors for 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794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61022" cy="4625975"/>
          </a:xfrm>
        </p:spPr>
        <p:txBody>
          <a:bodyPr/>
          <a:lstStyle/>
          <a:p>
            <a:r>
              <a:rPr lang="en-US" altLang="en-US" sz="2600" b="1" dirty="0" smtClean="0"/>
              <a:t>College </a:t>
            </a:r>
            <a:r>
              <a:rPr lang="en-US" altLang="en-US" sz="2600" b="1" dirty="0"/>
              <a:t>Affordability</a:t>
            </a:r>
          </a:p>
          <a:p>
            <a:pPr lvl="1"/>
            <a:r>
              <a:rPr lang="en-US" altLang="en-US" sz="2200" dirty="0" smtClean="0"/>
              <a:t>What is the target share of college costs to be covered by state financial aid?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What </a:t>
            </a:r>
            <a:r>
              <a:rPr lang="en-US" altLang="en-US" sz="2200" dirty="0"/>
              <a:t>is the </a:t>
            </a:r>
            <a:r>
              <a:rPr lang="en-US" altLang="en-US" sz="2200" dirty="0" smtClean="0"/>
              <a:t>target for a reasonable level of unmet need, </a:t>
            </a:r>
            <a:r>
              <a:rPr lang="en-US" altLang="en-US" sz="2200" dirty="0"/>
              <a:t>and </a:t>
            </a:r>
            <a:r>
              <a:rPr lang="en-US" altLang="en-US" sz="2200" dirty="0" smtClean="0"/>
              <a:t>what amount of additional </a:t>
            </a:r>
            <a:r>
              <a:rPr lang="en-US" altLang="en-US" sz="2200" dirty="0"/>
              <a:t>resources </a:t>
            </a:r>
            <a:r>
              <a:rPr lang="en-US" altLang="en-US" sz="2200" dirty="0" smtClean="0"/>
              <a:t>would be required </a:t>
            </a:r>
            <a:r>
              <a:rPr lang="en-US" altLang="en-US" sz="2200" dirty="0"/>
              <a:t>to </a:t>
            </a:r>
            <a:r>
              <a:rPr lang="en-US" altLang="en-US" sz="2200" dirty="0" smtClean="0"/>
              <a:t>meet it? </a:t>
            </a:r>
            <a:endParaRPr lang="en-US" altLang="en-US" sz="2200" dirty="0"/>
          </a:p>
          <a:p>
            <a:pPr lvl="1"/>
            <a:r>
              <a:rPr lang="en-US" altLang="en-US" sz="2200" dirty="0"/>
              <a:t>How </a:t>
            </a:r>
            <a:r>
              <a:rPr lang="en-US" altLang="en-US" sz="2200" dirty="0" smtClean="0"/>
              <a:t>can current funds be maximized </a:t>
            </a:r>
            <a:r>
              <a:rPr lang="en-US" altLang="en-US" sz="2200" dirty="0"/>
              <a:t>to impact </a:t>
            </a:r>
            <a:r>
              <a:rPr lang="en-US" altLang="en-US" sz="2200" dirty="0" smtClean="0"/>
              <a:t>unmet </a:t>
            </a:r>
            <a:r>
              <a:rPr lang="en-US" altLang="en-US" sz="2200" dirty="0"/>
              <a:t>need in an environment where college costs continue to </a:t>
            </a:r>
            <a:r>
              <a:rPr lang="en-US" altLang="en-US" sz="2200" dirty="0" smtClean="0"/>
              <a:t>increase?</a:t>
            </a:r>
            <a:endParaRPr lang="en-US" altLang="en-US" sz="2200" dirty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9067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/>
              <a:t>Key Factors for 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404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61022" cy="4625975"/>
          </a:xfrm>
        </p:spPr>
        <p:txBody>
          <a:bodyPr/>
          <a:lstStyle/>
          <a:p>
            <a:r>
              <a:rPr lang="en-US" altLang="en-US" sz="2600" b="1" dirty="0" smtClean="0"/>
              <a:t>Improving College Participation &amp; </a:t>
            </a:r>
            <a:br>
              <a:rPr lang="en-US" altLang="en-US" sz="2600" b="1" dirty="0" smtClean="0"/>
            </a:br>
            <a:r>
              <a:rPr lang="en-US" altLang="en-US" sz="2600" b="1" dirty="0" smtClean="0"/>
              <a:t>Completion Rates, Closing Achievement Gaps</a:t>
            </a:r>
            <a:endParaRPr lang="en-US" altLang="en-US" sz="2600" b="1" dirty="0"/>
          </a:p>
          <a:p>
            <a:pPr lvl="1"/>
            <a:r>
              <a:rPr lang="en-US" altLang="en-US" sz="2200" dirty="0"/>
              <a:t>Should additional financial aid resources be provided to institutions with proven success in </a:t>
            </a:r>
            <a:r>
              <a:rPr lang="en-US" altLang="en-US" sz="2200" dirty="0" smtClean="0"/>
              <a:t>these areas?</a:t>
            </a:r>
            <a:endParaRPr lang="en-US" altLang="en-US" sz="2200" dirty="0"/>
          </a:p>
          <a:p>
            <a:pPr lvl="1"/>
            <a:r>
              <a:rPr lang="en-US" altLang="en-US" sz="2200" dirty="0"/>
              <a:t>How can state financial aid support early college initiatives, through partnerships with  institutions and local communities</a:t>
            </a:r>
            <a:r>
              <a:rPr lang="en-US" altLang="en-US" sz="2200" dirty="0" smtClean="0"/>
              <a:t>?</a:t>
            </a:r>
          </a:p>
          <a:p>
            <a:pPr lvl="1"/>
            <a:r>
              <a:rPr lang="en-US" altLang="en-US" sz="2200" dirty="0" smtClean="0"/>
              <a:t>Should programs support </a:t>
            </a:r>
            <a:r>
              <a:rPr lang="en-US" altLang="en-US" sz="2200" dirty="0"/>
              <a:t>students who meet certain milestones towards degree </a:t>
            </a:r>
            <a:r>
              <a:rPr lang="en-US" altLang="en-US" sz="2200" dirty="0" smtClean="0"/>
              <a:t>completion (i.e., </a:t>
            </a:r>
            <a:r>
              <a:rPr lang="en-US" altLang="en-US" sz="2200" dirty="0"/>
              <a:t>incentive-based programs that encourage </a:t>
            </a:r>
            <a:r>
              <a:rPr lang="en-US" altLang="en-US" sz="2200" dirty="0" smtClean="0"/>
              <a:t>persistence)?</a:t>
            </a:r>
            <a:endParaRPr lang="en-US" altLang="en-US" sz="2200" dirty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9067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/>
              <a:t>Key Factors for 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044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61022" cy="4625975"/>
          </a:xfrm>
        </p:spPr>
        <p:txBody>
          <a:bodyPr/>
          <a:lstStyle/>
          <a:p>
            <a:r>
              <a:rPr lang="en-US" altLang="en-US" sz="2600" b="1" dirty="0" smtClean="0"/>
              <a:t>Consolidating and revamping programs </a:t>
            </a:r>
            <a:r>
              <a:rPr lang="en-US" altLang="en-US" sz="2600" dirty="0" smtClean="0"/>
              <a:t>that </a:t>
            </a:r>
            <a:br>
              <a:rPr lang="en-US" altLang="en-US" sz="2600" dirty="0" smtClean="0"/>
            </a:br>
            <a:r>
              <a:rPr lang="en-US" altLang="en-US" sz="2600" dirty="0" smtClean="0"/>
              <a:t>are similar and/or no longer effective to achieve greater efficiency </a:t>
            </a:r>
          </a:p>
          <a:p>
            <a:r>
              <a:rPr lang="en-US" altLang="en-US" sz="2600" b="1" dirty="0" smtClean="0"/>
              <a:t>Having </a:t>
            </a:r>
            <a:r>
              <a:rPr lang="en-US" altLang="en-US" sz="2600" b="1" dirty="0"/>
              <a:t>clear </a:t>
            </a:r>
            <a:r>
              <a:rPr lang="en-US" altLang="en-US" sz="2600" b="1" dirty="0" smtClean="0"/>
              <a:t>&amp; defined </a:t>
            </a:r>
            <a:r>
              <a:rPr lang="en-US" altLang="en-US" sz="2600" b="1" dirty="0"/>
              <a:t>eligibility requirements </a:t>
            </a:r>
            <a:r>
              <a:rPr lang="en-US" altLang="en-US" sz="2600" dirty="0"/>
              <a:t>and </a:t>
            </a:r>
            <a:r>
              <a:rPr lang="en-US" altLang="en-US" sz="2600" dirty="0" smtClean="0"/>
              <a:t>expectations</a:t>
            </a:r>
          </a:p>
          <a:p>
            <a:r>
              <a:rPr lang="en-US" altLang="en-US" sz="2600" b="1" dirty="0" smtClean="0"/>
              <a:t>Revamping DHE/OSFA website for clarity </a:t>
            </a:r>
            <a:r>
              <a:rPr lang="en-US" altLang="en-US" sz="2600" dirty="0" smtClean="0"/>
              <a:t>and to include tools to enhance a student’s ability to make informed decisions for college</a:t>
            </a:r>
          </a:p>
          <a:p>
            <a:pPr marL="119063" indent="0">
              <a:buFont typeface="Wingdings 2" panose="05020102010507070707" pitchFamily="18" charset="2"/>
              <a:buNone/>
            </a:pPr>
            <a:r>
              <a:rPr lang="en-US" altLang="en-US" sz="1800" i="1" dirty="0" smtClean="0"/>
              <a:t>Note: A Business Process Review (BPR) is currently in process at DHE, intended to evaluate how financial aid and related fiscal/administrative services may be improved for effectiveness and efficiency of state financial aid processes and services. BPR results are expected to impact new state financial aid policy. </a:t>
            </a:r>
            <a:endParaRPr lang="en-US" altLang="en-US" dirty="0" smtClean="0"/>
          </a:p>
        </p:txBody>
      </p:sp>
      <p:sp>
        <p:nvSpPr>
          <p:cNvPr id="3789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6263" indent="-457200">
              <a:buFont typeface="Wingdings" panose="05000000000000000000" pitchFamily="2" charset="2"/>
              <a:buChar char="q"/>
            </a:pPr>
            <a:r>
              <a:rPr lang="en-US" altLang="en-US" sz="2800" b="1" dirty="0" smtClean="0"/>
              <a:t>Finalize recommendations </a:t>
            </a:r>
            <a:r>
              <a:rPr lang="en-US" altLang="en-US" sz="2800" dirty="0" smtClean="0"/>
              <a:t>for new financial </a:t>
            </a:r>
            <a:br>
              <a:rPr lang="en-US" altLang="en-US" sz="2800" dirty="0" smtClean="0"/>
            </a:br>
            <a:r>
              <a:rPr lang="en-US" altLang="en-US" sz="2800" dirty="0" smtClean="0"/>
              <a:t>aid policy </a:t>
            </a:r>
          </a:p>
          <a:p>
            <a:pPr marL="576263" indent="-457200">
              <a:buFont typeface="Wingdings" panose="05000000000000000000" pitchFamily="2" charset="2"/>
              <a:buChar char="q"/>
            </a:pPr>
            <a:r>
              <a:rPr lang="en-US" altLang="en-US" sz="2800" b="1" dirty="0" smtClean="0"/>
              <a:t>Develop implementation plan </a:t>
            </a:r>
            <a:r>
              <a:rPr lang="en-US" altLang="en-US" sz="2800" dirty="0" smtClean="0"/>
              <a:t>and timeline to manage program changes</a:t>
            </a:r>
          </a:p>
          <a:p>
            <a:pPr marL="576263" indent="-457200">
              <a:buFont typeface="Wingdings" panose="05000000000000000000" pitchFamily="2" charset="2"/>
              <a:buChar char="q"/>
            </a:pPr>
            <a:r>
              <a:rPr lang="en-US" altLang="en-US" sz="2800" b="1" dirty="0" smtClean="0"/>
              <a:t>Present details </a:t>
            </a:r>
            <a:r>
              <a:rPr lang="en-US" altLang="en-US" sz="2800" dirty="0" smtClean="0"/>
              <a:t>of recommendations (and implementation plan) to FAAP for BHE approval</a:t>
            </a:r>
          </a:p>
          <a:p>
            <a:pPr marL="576263" indent="-457200">
              <a:buFont typeface="Wingdings" panose="05000000000000000000" pitchFamily="2" charset="2"/>
              <a:buChar char="q"/>
            </a:pPr>
            <a:r>
              <a:rPr lang="en-US" altLang="en-US" sz="2800" b="1" dirty="0" smtClean="0"/>
              <a:t>Provide BHE with periodic (annual) reports </a:t>
            </a:r>
            <a:r>
              <a:rPr lang="en-US" altLang="en-US" sz="2800" dirty="0" smtClean="0"/>
              <a:t>on the progress and status of state financial aid </a:t>
            </a:r>
          </a:p>
          <a:p>
            <a:pPr marL="576263" indent="-457200">
              <a:buFont typeface="Wingdings" panose="05000000000000000000" pitchFamily="2" charset="2"/>
              <a:buChar char="q"/>
            </a:pPr>
            <a:endParaRPr lang="en-US" altLang="en-US" sz="2800" dirty="0" smtClean="0"/>
          </a:p>
        </p:txBody>
      </p:sp>
      <p:sp>
        <p:nvSpPr>
          <p:cNvPr id="3891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Aid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&amp;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Redesigning Massachusetts State Financial Aid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Study grew out of the </a:t>
            </a:r>
            <a:r>
              <a:rPr lang="en-US" altLang="en-US" sz="2400" b="1" i="1" dirty="0" smtClean="0"/>
              <a:t>Redesigning State Aid in New England </a:t>
            </a:r>
            <a:r>
              <a:rPr lang="en-US" altLang="en-US" sz="2400" dirty="0" smtClean="0"/>
              <a:t>initiative, sponsored by the New England </a:t>
            </a:r>
            <a:br>
              <a:rPr lang="en-US" altLang="en-US" sz="2400" dirty="0" smtClean="0"/>
            </a:br>
            <a:r>
              <a:rPr lang="en-US" altLang="en-US" sz="2400" dirty="0" smtClean="0"/>
              <a:t>Board of Higher Education and funded by </a:t>
            </a:r>
            <a:br>
              <a:rPr lang="en-US" altLang="en-US" sz="2400" dirty="0" smtClean="0"/>
            </a:br>
            <a:r>
              <a:rPr lang="en-US" altLang="en-US" sz="2400" dirty="0" smtClean="0"/>
              <a:t>The Lumina Foundation</a:t>
            </a:r>
          </a:p>
          <a:p>
            <a:r>
              <a:rPr lang="en-US" altLang="en-US" sz="2400" dirty="0" smtClean="0"/>
              <a:t>Goal was to </a:t>
            </a:r>
            <a:r>
              <a:rPr lang="en-US" altLang="en-US" sz="2400" b="1" dirty="0" smtClean="0"/>
              <a:t>produce a set of recommendations </a:t>
            </a:r>
            <a:r>
              <a:rPr lang="en-US" altLang="en-US" sz="2400" dirty="0" smtClean="0"/>
              <a:t>for reforming and consolidating state-funded financial aid programs that would move the Commonwealth forward on three BHE priorities:</a:t>
            </a:r>
          </a:p>
          <a:p>
            <a:pPr lvl="1"/>
            <a:r>
              <a:rPr lang="en-US" altLang="en-US" sz="2200" b="1" dirty="0" smtClean="0"/>
              <a:t>Enhance student success, </a:t>
            </a:r>
            <a:r>
              <a:rPr lang="en-US" altLang="en-US" sz="2200" dirty="0" smtClean="0"/>
              <a:t>decreasing students’ time to earning a postsecondary degree</a:t>
            </a:r>
          </a:p>
          <a:p>
            <a:pPr lvl="1"/>
            <a:r>
              <a:rPr lang="en-US" altLang="en-US" sz="2200" b="1" dirty="0" smtClean="0"/>
              <a:t>Improving college access and affordability</a:t>
            </a:r>
          </a:p>
          <a:p>
            <a:pPr lvl="1"/>
            <a:r>
              <a:rPr lang="en-US" altLang="en-US" sz="2200" b="1" dirty="0" smtClean="0"/>
              <a:t>Closing achievement gaps </a:t>
            </a:r>
            <a:r>
              <a:rPr lang="en-US" altLang="en-US" sz="2200" dirty="0" smtClean="0"/>
              <a:t>between groups of students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Project Overview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smtClean="0"/>
              <a:t>Overview </a:t>
            </a:r>
            <a:r>
              <a:rPr lang="en-US" altLang="en-US" sz="2800" dirty="0" smtClean="0"/>
              <a:t>of the study findings</a:t>
            </a:r>
          </a:p>
          <a:p>
            <a:r>
              <a:rPr lang="en-US" altLang="en-US" sz="2800" b="1" dirty="0" smtClean="0"/>
              <a:t>High-level preview of questions </a:t>
            </a:r>
            <a:r>
              <a:rPr lang="en-US" altLang="en-US" sz="2800" dirty="0" smtClean="0"/>
              <a:t>that must be addressed in formulating new financial aid policy </a:t>
            </a:r>
          </a:p>
          <a:p>
            <a:r>
              <a:rPr lang="en-US" altLang="en-US" sz="2800" b="1" dirty="0" smtClean="0"/>
              <a:t>BHE is asked to accept the report,</a:t>
            </a:r>
            <a:r>
              <a:rPr lang="en-US" altLang="en-US" sz="2800" dirty="0" smtClean="0"/>
              <a:t> further directing the Commissioner to develop new financial aid policy recommendations and a plan for implementation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Today’s Presentation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b="1" dirty="0" smtClean="0"/>
              <a:t>Analyzes</a:t>
            </a:r>
            <a:r>
              <a:rPr lang="en-US" altLang="en-US" sz="2800" dirty="0" smtClean="0"/>
              <a:t> the extent to which current financial aid programs are meeting residents’ needs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b="1" dirty="0" smtClean="0"/>
              <a:t>Identifies</a:t>
            </a:r>
            <a:r>
              <a:rPr lang="en-US" altLang="en-US" sz="2800" dirty="0" smtClean="0"/>
              <a:t> opportunities to create efficiencies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b="1" dirty="0" smtClean="0"/>
              <a:t>Identifies</a:t>
            </a:r>
            <a:r>
              <a:rPr lang="en-US" altLang="en-US" sz="2800" dirty="0" smtClean="0"/>
              <a:t> opportunities to simplify the aid process for families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b="1" dirty="0" smtClean="0"/>
              <a:t>Forecasts</a:t>
            </a:r>
            <a:r>
              <a:rPr lang="en-US" altLang="en-US" sz="2800" dirty="0" smtClean="0"/>
              <a:t> future state financial aid needs </a:t>
            </a:r>
            <a:br>
              <a:rPr lang="en-US" altLang="en-US" sz="2800" dirty="0" smtClean="0"/>
            </a:br>
            <a:r>
              <a:rPr lang="en-US" altLang="en-US" sz="2800" dirty="0" smtClean="0"/>
              <a:t>based on projected demographics and socioeconomic changes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Outcomes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622425"/>
            <a:ext cx="83820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</a:rPr>
              <a:t>We have </a:t>
            </a:r>
            <a:r>
              <a:rPr lang="en-US" sz="2600" b="1" dirty="0" smtClean="0">
                <a:latin typeface="Palatino Linotype" panose="02040502050505030304" pitchFamily="18" charset="0"/>
              </a:rPr>
              <a:t>31 different state financial aid programs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600" dirty="0" smtClean="0">
                <a:latin typeface="Palatino Linotype" panose="02040502050505030304" pitchFamily="18" charset="0"/>
              </a:rPr>
              <a:t>There is a </a:t>
            </a:r>
            <a:r>
              <a:rPr lang="en-US" sz="2600" b="1" dirty="0" smtClean="0">
                <a:latin typeface="Palatino Linotype" panose="02040502050505030304" pitchFamily="18" charset="0"/>
              </a:rPr>
              <a:t>great deal of variation </a:t>
            </a:r>
            <a:r>
              <a:rPr lang="en-US" sz="2600" dirty="0" smtClean="0">
                <a:latin typeface="Palatino Linotype" panose="02040502050505030304" pitchFamily="18" charset="0"/>
              </a:rPr>
              <a:t>in eligibility requirements, funding sources, and administrative oversight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>
                <a:latin typeface="Palatino Linotype" panose="02040502050505030304" pitchFamily="18" charset="0"/>
              </a:rPr>
              <a:t>Most are funded from the General Fund or Tuition Revenue, but some also receive private matches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>
                <a:latin typeface="Palatino Linotype" panose="02040502050505030304" pitchFamily="18" charset="0"/>
              </a:rPr>
              <a:t>Many focus on particular groups (e.g., teachers, Dept. of Children and Families; workforce-related)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>
                <a:latin typeface="Palatino Linotype" panose="02040502050505030304" pitchFamily="18" charset="0"/>
              </a:rPr>
              <a:t>Vary in whether they are available at private colleges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600" dirty="0" smtClean="0">
                <a:latin typeface="Palatino Linotype" panose="02040502050505030304" pitchFamily="18" charset="0"/>
              </a:rPr>
              <a:t>In addition to grants, we offer a </a:t>
            </a:r>
            <a:r>
              <a:rPr lang="en-US" sz="2600" b="1" dirty="0" smtClean="0">
                <a:latin typeface="Palatino Linotype" panose="02040502050505030304" pitchFamily="18" charset="0"/>
              </a:rPr>
              <a:t>large number of tuition waivers, </a:t>
            </a:r>
            <a:r>
              <a:rPr lang="en-US" sz="2600" dirty="0" smtClean="0">
                <a:latin typeface="Palatino Linotype" panose="02040502050505030304" pitchFamily="18" charset="0"/>
              </a:rPr>
              <a:t>which vary by institutional sector </a:t>
            </a:r>
            <a:r>
              <a:rPr lang="en-US" sz="26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>
                <a:latin typeface="Palatino Linotype" panose="02040502050505030304" pitchFamily="18" charset="0"/>
                <a:sym typeface="Wingdings" panose="05000000000000000000" pitchFamily="2" charset="2"/>
              </a:rPr>
              <a:t>they</a:t>
            </a:r>
            <a:r>
              <a:rPr lang="en-US" sz="2600" dirty="0">
                <a:latin typeface="Palatino Linotype" panose="02040502050505030304" pitchFamily="18" charset="0"/>
              </a:rPr>
              <a:t> add </a:t>
            </a:r>
            <a:r>
              <a:rPr lang="en-US" sz="2600" dirty="0" smtClean="0">
                <a:latin typeface="Palatino Linotype" panose="02040502050505030304" pitchFamily="18" charset="0"/>
              </a:rPr>
              <a:t>a layer of complexity to the aid system</a:t>
            </a:r>
            <a:endParaRPr lang="en-US" sz="2600" dirty="0">
              <a:latin typeface="Palatino Linotype" panose="02040502050505030304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Aid Portfolio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838200" y="2743200"/>
            <a:ext cx="68580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r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bg1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bg1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bg1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bg1"/>
                </a:solidFill>
                <a:latin typeface="Corbe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bg1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bg1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bg1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bg1"/>
                </a:solidFill>
                <a:latin typeface="Corbel" pitchFamily="34" charset="0"/>
              </a:defRPr>
            </a:lvl9pPr>
            <a:extLst/>
          </a:lstStyle>
          <a:p>
            <a:pPr>
              <a:defRPr/>
            </a:pPr>
            <a:endParaRPr lang="en-US" sz="28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Redesigning Massachusetts State Financial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56625" cy="838200"/>
          </a:xfrm>
        </p:spPr>
        <p:txBody>
          <a:bodyPr/>
          <a:lstStyle/>
          <a:p>
            <a:r>
              <a:rPr lang="en-US" sz="3000" dirty="0"/>
              <a:t>Median Educational Costs &amp; </a:t>
            </a:r>
            <a:r>
              <a:rPr lang="en-US" sz="3000" dirty="0" smtClean="0"/>
              <a:t>Grant </a:t>
            </a:r>
            <a:r>
              <a:rPr lang="en-US" sz="3000" dirty="0"/>
              <a:t>Aid, </a:t>
            </a:r>
            <a:r>
              <a:rPr lang="en-US" sz="3000" dirty="0" smtClean="0"/>
              <a:t>FY2014</a:t>
            </a:r>
            <a:endParaRPr lang="en-US" sz="3000" dirty="0"/>
          </a:p>
        </p:txBody>
      </p:sp>
      <p:pic>
        <p:nvPicPr>
          <p:cNvPr id="1741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r="1662" b="1414"/>
          <a:stretch>
            <a:fillRect/>
          </a:stretch>
        </p:blipFill>
        <p:spPr bwMode="auto">
          <a:xfrm>
            <a:off x="228600" y="1524000"/>
            <a:ext cx="8108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ontent Placeholder 2"/>
          <p:cNvSpPr txBox="1">
            <a:spLocks/>
          </p:cNvSpPr>
          <p:nvPr/>
        </p:nvSpPr>
        <p:spPr bwMode="auto">
          <a:xfrm>
            <a:off x="5168900" y="6310313"/>
            <a:ext cx="29718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 i="1">
                <a:latin typeface="Corbel" panose="020B0503020204020204" pitchFamily="34" charset="0"/>
              </a:rPr>
              <a:t>Note: Full-time, Full-Year Students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en-US" altLang="en-US" sz="1600">
              <a:latin typeface="Corbel" panose="020B0503020204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965825" y="1612900"/>
            <a:ext cx="2971800" cy="18161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Aft>
                <a:spcPts val="18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2600" b="1" i="1">
                <a:solidFill>
                  <a:srgbClr val="C00000"/>
                </a:solidFill>
                <a:latin typeface="Georgia" panose="02040502050405020303" pitchFamily="18" charset="0"/>
              </a:rPr>
              <a:t>How well does our aid system support student affordability?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0" y="173355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6600"/>
                </a:solidFill>
              </a:rPr>
              <a:t>Costs</a:t>
            </a: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2819400" y="2286000"/>
            <a:ext cx="167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Grant Aid</a:t>
            </a:r>
          </a:p>
        </p:txBody>
      </p:sp>
      <p:cxnSp>
        <p:nvCxnSpPr>
          <p:cNvPr id="5" name="Straight Arrow Connector 4">
            <a:extLst/>
          </p:cNvPr>
          <p:cNvCxnSpPr>
            <a:cxnSpLocks/>
          </p:cNvCxnSpPr>
          <p:nvPr/>
        </p:nvCxnSpPr>
        <p:spPr>
          <a:xfrm flipH="1">
            <a:off x="2057400" y="2057400"/>
            <a:ext cx="838200" cy="30003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/>
          </p:cNvPr>
          <p:cNvCxnSpPr>
            <a:cxnSpLocks/>
          </p:cNvCxnSpPr>
          <p:nvPr/>
        </p:nvCxnSpPr>
        <p:spPr>
          <a:xfrm flipH="1">
            <a:off x="2476500" y="2728913"/>
            <a:ext cx="876300" cy="129698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/>
          <a:stretch>
            <a:fillRect/>
          </a:stretch>
        </p:blipFill>
        <p:spPr bwMode="auto">
          <a:xfrm>
            <a:off x="101600" y="1154113"/>
            <a:ext cx="8945563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5888" y="41275"/>
            <a:ext cx="8951912" cy="11334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700" b="1" dirty="0">
                <a:solidFill>
                  <a:schemeClr val="bg1"/>
                </a:solidFill>
              </a:rPr>
              <a:t>Median College Costs, Aid Awards, and Unmet Need, FY2014</a:t>
            </a:r>
            <a:endParaRPr lang="en-US" sz="37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100" b="1" i="1" dirty="0">
                <a:solidFill>
                  <a:schemeClr val="bg1"/>
                </a:solidFill>
              </a:rPr>
              <a:t>Full-time, Full-Year Students</a:t>
            </a:r>
          </a:p>
          <a:p>
            <a:pPr marL="0" indent="0" algn="ctr">
              <a:lnSpc>
                <a:spcPct val="105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sz="3400" b="1" dirty="0">
                <a:solidFill>
                  <a:srgbClr val="FFFF00"/>
                </a:solidFill>
              </a:rPr>
              <a:t>COMMUNITY COLLEGES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 flipH="1">
            <a:off x="2233613" y="2314575"/>
            <a:ext cx="839787" cy="1871663"/>
          </a:xfrm>
          <a:prstGeom prst="upDownArrow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4419600"/>
            <a:ext cx="19351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Federal Grants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5257800" y="5026025"/>
            <a:ext cx="1935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1">
                <a:solidFill>
                  <a:srgbClr val="0070C0"/>
                </a:solidFill>
              </a:rPr>
              <a:t>State Grants &amp; Waivers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16200000" flipV="1">
            <a:off x="5620544" y="4461669"/>
            <a:ext cx="655637" cy="549275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00875" y="4216400"/>
            <a:ext cx="1685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Institutional Aid</a:t>
            </a:r>
          </a:p>
        </p:txBody>
      </p:sp>
      <p:cxnSp>
        <p:nvCxnSpPr>
          <p:cNvPr id="15" name="Curved Connector 14"/>
          <p:cNvCxnSpPr/>
          <p:nvPr/>
        </p:nvCxnSpPr>
        <p:spPr>
          <a:xfrm rot="10800000">
            <a:off x="6308725" y="3714750"/>
            <a:ext cx="774700" cy="693738"/>
          </a:xfrm>
          <a:prstGeom prst="curvedConnector3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9200" y="6488113"/>
            <a:ext cx="21288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LOWER INCOME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83425" y="6488113"/>
            <a:ext cx="2060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HIGHER INCOME</a:t>
            </a:r>
          </a:p>
        </p:txBody>
      </p:sp>
      <p:sp>
        <p:nvSpPr>
          <p:cNvPr id="18" name="Up-Down Arrow 17"/>
          <p:cNvSpPr/>
          <p:nvPr/>
        </p:nvSpPr>
        <p:spPr>
          <a:xfrm flipH="1">
            <a:off x="7034213" y="2514600"/>
            <a:ext cx="839787" cy="1114425"/>
          </a:xfrm>
          <a:prstGeom prst="upDownArrow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44950" y="2819400"/>
            <a:ext cx="203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UNMET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/>
          <a:stretch>
            <a:fillRect/>
          </a:stretch>
        </p:blipFill>
        <p:spPr bwMode="auto">
          <a:xfrm>
            <a:off x="76200" y="1143000"/>
            <a:ext cx="8942832" cy="5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70700" y="64135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BF3F2F-8E83-4E13-9425-7ABB6FE7A1DC}" type="slidenum">
              <a:rPr lang="en-US" altLang="en-US">
                <a:solidFill>
                  <a:srgbClr val="990000"/>
                </a:solidFill>
                <a:latin typeface="Corbel" panose="020B0503020204020204" pitchFamily="34" charset="0"/>
              </a:rPr>
              <a:pPr eaLnBrk="1" hangingPunct="1"/>
              <a:t>9</a:t>
            </a:fld>
            <a:endParaRPr lang="en-US" altLang="en-US">
              <a:solidFill>
                <a:srgbClr val="99000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Up-Down Arrow 10"/>
          <p:cNvSpPr/>
          <p:nvPr/>
        </p:nvSpPr>
        <p:spPr>
          <a:xfrm flipH="1">
            <a:off x="2816225" y="2444750"/>
            <a:ext cx="839788" cy="2097088"/>
          </a:xfrm>
          <a:prstGeom prst="upDownArrow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6213" y="4826000"/>
            <a:ext cx="19351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Federal Grants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1950" y="4749800"/>
            <a:ext cx="16843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Institutional Aid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6256338" y="4551363"/>
            <a:ext cx="560387" cy="457200"/>
          </a:xfrm>
          <a:prstGeom prst="curvedConnector3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5410200" y="5330825"/>
            <a:ext cx="180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000" b="1" i="1">
                <a:solidFill>
                  <a:srgbClr val="0070C0"/>
                </a:solidFill>
              </a:rPr>
              <a:t>State Grants &amp; Waivers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 flipV="1">
            <a:off x="5773737" y="4899026"/>
            <a:ext cx="530225" cy="368300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6838" y="41275"/>
            <a:ext cx="8950325" cy="11334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700" b="1" dirty="0">
                <a:solidFill>
                  <a:schemeClr val="bg1"/>
                </a:solidFill>
              </a:rPr>
              <a:t>Median College Costs, Aid Awards, and Unmet Need, FY2014</a:t>
            </a:r>
            <a:endParaRPr lang="en-US" sz="37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100" b="1" i="1" dirty="0">
                <a:solidFill>
                  <a:schemeClr val="bg1"/>
                </a:solidFill>
              </a:rPr>
              <a:t>Full-time, Full-Year Students</a:t>
            </a:r>
          </a:p>
          <a:p>
            <a:pPr marL="0" indent="0" algn="ctr">
              <a:lnSpc>
                <a:spcPct val="105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sz="3400" b="1" dirty="0">
                <a:solidFill>
                  <a:srgbClr val="FFFF00"/>
                </a:solidFill>
              </a:rPr>
              <a:t>STATE UNIVERSITIES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19200" y="6488113"/>
            <a:ext cx="21288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LOWER INCOME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83425" y="6488113"/>
            <a:ext cx="2060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HIGHER INCOME</a:t>
            </a:r>
          </a:p>
        </p:txBody>
      </p:sp>
      <p:sp>
        <p:nvSpPr>
          <p:cNvPr id="23" name="Up-Down Arrow 22"/>
          <p:cNvSpPr/>
          <p:nvPr/>
        </p:nvSpPr>
        <p:spPr>
          <a:xfrm flipH="1">
            <a:off x="6505575" y="2398713"/>
            <a:ext cx="839788" cy="1870075"/>
          </a:xfrm>
          <a:prstGeom prst="upDownArrow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44950" y="3100388"/>
            <a:ext cx="2032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</a:rPr>
              <a:t>UNMET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E PowerPoint">
  <a:themeElements>
    <a:clrScheme name="Custom 2">
      <a:dk1>
        <a:sysClr val="windowText" lastClr="000000"/>
      </a:dk1>
      <a:lt1>
        <a:sysClr val="window" lastClr="FFFFFF"/>
      </a:lt1>
      <a:dk2>
        <a:srgbClr val="001F5B"/>
      </a:dk2>
      <a:lt2>
        <a:srgbClr val="EAECEE"/>
      </a:lt2>
      <a:accent1>
        <a:srgbClr val="CF0A2C"/>
      </a:accent1>
      <a:accent2>
        <a:srgbClr val="F37121"/>
      </a:accent2>
      <a:accent3>
        <a:srgbClr val="FFC627"/>
      </a:accent3>
      <a:accent4>
        <a:srgbClr val="00AF41"/>
      </a:accent4>
      <a:accent5>
        <a:srgbClr val="009BDE"/>
      </a:accent5>
      <a:accent6>
        <a:srgbClr val="8D734A"/>
      </a:accent6>
      <a:hlink>
        <a:srgbClr val="7030A0"/>
      </a:hlink>
      <a:folHlink>
        <a:srgbClr val="99A4AD"/>
      </a:folHlink>
    </a:clrScheme>
    <a:fontScheme name="DHE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 PowerPoint 2017.potx" id="{E07B9D51-7A1B-445F-BE90-03D726D2647E}" vid="{A3B9CE9F-B01A-4D15-BC8D-DAC2DD449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DHE PowerPoint 2017</Template>
  <TotalTime>98</TotalTime>
  <Words>1281</Words>
  <Application>Microsoft Office PowerPoint</Application>
  <PresentationFormat>On-screen Show (4:3)</PresentationFormat>
  <Paragraphs>247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Corbel</vt:lpstr>
      <vt:lpstr>Franklin Gothic Demi</vt:lpstr>
      <vt:lpstr>Georgia</vt:lpstr>
      <vt:lpstr>Palatino Linotype</vt:lpstr>
      <vt:lpstr>Segoe UI</vt:lpstr>
      <vt:lpstr>Segoe UI Bold</vt:lpstr>
      <vt:lpstr>Times New Roman</vt:lpstr>
      <vt:lpstr>Wingdings</vt:lpstr>
      <vt:lpstr>Wingdings 2</vt:lpstr>
      <vt:lpstr>Wingdings 3</vt:lpstr>
      <vt:lpstr>DHE PowerPoint</vt:lpstr>
      <vt:lpstr>Redesigning Massachusetts State Financial Aid Simplifying Process &amp;  Maximizing Impact</vt:lpstr>
      <vt:lpstr>Presenters</vt:lpstr>
      <vt:lpstr>Project Overview</vt:lpstr>
      <vt:lpstr>Today’s Presentation</vt:lpstr>
      <vt:lpstr>Study Outcomes</vt:lpstr>
      <vt:lpstr>The Current Aid Portfolio</vt:lpstr>
      <vt:lpstr>Median Educational Costs &amp; Grant Aid, FY2014</vt:lpstr>
      <vt:lpstr>PowerPoint Presentation</vt:lpstr>
      <vt:lpstr>PowerPoint Presentation</vt:lpstr>
      <vt:lpstr>PowerPoint Presentation</vt:lpstr>
      <vt:lpstr>PowerPoint Presentation</vt:lpstr>
      <vt:lpstr>Overlap in State Need-Based Grant Awards</vt:lpstr>
      <vt:lpstr>Overlap in State Need-Based Grant Awards</vt:lpstr>
      <vt:lpstr>State Aid Portfolios across the Nation, FY2014</vt:lpstr>
      <vt:lpstr>Opportunities for Improvement</vt:lpstr>
      <vt:lpstr>PowerPoint Presentation</vt:lpstr>
      <vt:lpstr>Opportunities for Improvement</vt:lpstr>
      <vt:lpstr>Opportunities for Improvement</vt:lpstr>
      <vt:lpstr>Study Conclusions</vt:lpstr>
      <vt:lpstr>Study Recommendations: Summary</vt:lpstr>
      <vt:lpstr>Study Recommendations</vt:lpstr>
      <vt:lpstr>Stakeholder Feedback</vt:lpstr>
      <vt:lpstr>Stakeholder Feedback</vt:lpstr>
      <vt:lpstr>Key Factors for Policy Recommendations</vt:lpstr>
      <vt:lpstr>Key Factors for Policy Recommendations</vt:lpstr>
      <vt:lpstr>Key Factors for Policy Recommendations</vt:lpstr>
      <vt:lpstr>Summary of Goals</vt:lpstr>
      <vt:lpstr>Next Steps</vt:lpstr>
      <vt:lpstr>Questions &amp; Discussion</vt:lpstr>
    </vt:vector>
  </TitlesOfParts>
  <Company>Massachusetts Department of Higher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Massachusetts State Financial Aid Study</dc:title>
  <dc:creator>Mealey, Sarah (RGT)</dc:creator>
  <cp:lastModifiedBy>Mealey, Sarah (RGT)</cp:lastModifiedBy>
  <cp:revision>12</cp:revision>
  <cp:lastPrinted>2017-01-23T15:41:30Z</cp:lastPrinted>
  <dcterms:created xsi:type="dcterms:W3CDTF">2018-03-05T20:06:25Z</dcterms:created>
  <dcterms:modified xsi:type="dcterms:W3CDTF">2018-03-19T15:23:27Z</dcterms:modified>
</cp:coreProperties>
</file>