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4"/>
  </p:sldMasterIdLst>
  <p:notesMasterIdLst>
    <p:notesMasterId r:id="rId15"/>
  </p:notesMasterIdLst>
  <p:handoutMasterIdLst>
    <p:handoutMasterId r:id="rId16"/>
  </p:handoutMasterIdLst>
  <p:sldIdLst>
    <p:sldId id="300" r:id="rId5"/>
    <p:sldId id="302" r:id="rId6"/>
    <p:sldId id="335" r:id="rId7"/>
    <p:sldId id="328" r:id="rId8"/>
    <p:sldId id="329" r:id="rId9"/>
    <p:sldId id="330" r:id="rId10"/>
    <p:sldId id="333" r:id="rId11"/>
    <p:sldId id="336" r:id="rId12"/>
    <p:sldId id="331" r:id="rId13"/>
    <p:sldId id="334"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aley, Sarah (RGT)" initials="MS(" lastIdx="12" clrIdx="0">
    <p:extLst>
      <p:ext uri="{19B8F6BF-5375-455C-9EA6-DF929625EA0E}">
        <p15:presenceInfo xmlns:p15="http://schemas.microsoft.com/office/powerpoint/2012/main" userId="S-1-5-21-875326689-928589111-1252796590-151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302"/>
    <a:srgbClr val="FEA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CB13B9-6E61-4B72-B411-494725CD36E7}" v="2" dt="2021-10-27T14:08:26.476"/>
    <p1510:client id="{4C3ABC79-FE16-4E44-944A-4FE13AAC5588}" v="3" dt="2021-11-05T18:42:30.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7F4E2125-7391-499B-BD3F-3283162A49BA}" type="datetimeFigureOut">
              <a:rPr lang="en-US"/>
              <a:pPr>
                <a:defRPr/>
              </a:pPr>
              <a:t>11/5/2021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4C776792-8DAF-40E4-8BFE-F572A877A79E}" type="slidenum">
              <a:rPr lang="en-US"/>
              <a:pPr>
                <a:defRPr/>
              </a:pPr>
              <a:t>‹#›</a:t>
            </a:fld>
            <a:endParaRPr lang="en-US"/>
          </a:p>
        </p:txBody>
      </p:sp>
    </p:spTree>
    <p:extLst>
      <p:ext uri="{BB962C8B-B14F-4D97-AF65-F5344CB8AC3E}">
        <p14:creationId xmlns:p14="http://schemas.microsoft.com/office/powerpoint/2010/main" val="34625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pitchFamily="34" charset="0"/>
              </a:defRPr>
            </a:lvl1pPr>
          </a:lstStyle>
          <a:p>
            <a:pPr>
              <a:defRPr/>
            </a:pPr>
            <a:fld id="{20194B77-A949-4472-AF28-F82182E888D2}" type="datetimeFigureOut">
              <a:rPr lang="en-US"/>
              <a:pPr>
                <a:defRPr/>
              </a:pPr>
              <a:t>11/5/2021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pitchFamily="34" charset="0"/>
              </a:defRPr>
            </a:lvl1pPr>
          </a:lstStyle>
          <a:p>
            <a:pPr>
              <a:defRPr/>
            </a:pPr>
            <a:fld id="{8C4DBFA0-E153-4FAE-87CE-1E856C41A756}" type="slidenum">
              <a:rPr lang="en-US"/>
              <a:pPr>
                <a:defRPr/>
              </a:pPr>
              <a:t>‹#›</a:t>
            </a:fld>
            <a:endParaRPr lang="en-US"/>
          </a:p>
        </p:txBody>
      </p:sp>
    </p:spTree>
    <p:extLst>
      <p:ext uri="{BB962C8B-B14F-4D97-AF65-F5344CB8AC3E}">
        <p14:creationId xmlns:p14="http://schemas.microsoft.com/office/powerpoint/2010/main" val="91565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2</a:t>
            </a:fld>
            <a:endParaRPr lang="en-US"/>
          </a:p>
        </p:txBody>
      </p:sp>
    </p:spTree>
    <p:extLst>
      <p:ext uri="{BB962C8B-B14F-4D97-AF65-F5344CB8AC3E}">
        <p14:creationId xmlns:p14="http://schemas.microsoft.com/office/powerpoint/2010/main" val="354346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3</a:t>
            </a:fld>
            <a:endParaRPr lang="en-US"/>
          </a:p>
        </p:txBody>
      </p:sp>
    </p:spTree>
    <p:extLst>
      <p:ext uri="{BB962C8B-B14F-4D97-AF65-F5344CB8AC3E}">
        <p14:creationId xmlns:p14="http://schemas.microsoft.com/office/powerpoint/2010/main" val="293859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4</a:t>
            </a:fld>
            <a:endParaRPr lang="en-US"/>
          </a:p>
        </p:txBody>
      </p:sp>
    </p:spTree>
    <p:extLst>
      <p:ext uri="{BB962C8B-B14F-4D97-AF65-F5344CB8AC3E}">
        <p14:creationId xmlns:p14="http://schemas.microsoft.com/office/powerpoint/2010/main" val="321701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5</a:t>
            </a:fld>
            <a:endParaRPr lang="en-US"/>
          </a:p>
        </p:txBody>
      </p:sp>
    </p:spTree>
    <p:extLst>
      <p:ext uri="{BB962C8B-B14F-4D97-AF65-F5344CB8AC3E}">
        <p14:creationId xmlns:p14="http://schemas.microsoft.com/office/powerpoint/2010/main" val="4246777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6</a:t>
            </a:fld>
            <a:endParaRPr lang="en-US"/>
          </a:p>
        </p:txBody>
      </p:sp>
    </p:spTree>
    <p:extLst>
      <p:ext uri="{BB962C8B-B14F-4D97-AF65-F5344CB8AC3E}">
        <p14:creationId xmlns:p14="http://schemas.microsoft.com/office/powerpoint/2010/main" val="198882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7</a:t>
            </a:fld>
            <a:endParaRPr lang="en-US"/>
          </a:p>
        </p:txBody>
      </p:sp>
    </p:spTree>
    <p:extLst>
      <p:ext uri="{BB962C8B-B14F-4D97-AF65-F5344CB8AC3E}">
        <p14:creationId xmlns:p14="http://schemas.microsoft.com/office/powerpoint/2010/main" val="198696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8</a:t>
            </a:fld>
            <a:endParaRPr lang="en-US"/>
          </a:p>
        </p:txBody>
      </p:sp>
    </p:spTree>
    <p:extLst>
      <p:ext uri="{BB962C8B-B14F-4D97-AF65-F5344CB8AC3E}">
        <p14:creationId xmlns:p14="http://schemas.microsoft.com/office/powerpoint/2010/main" val="373602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9</a:t>
            </a:fld>
            <a:endParaRPr lang="en-US"/>
          </a:p>
        </p:txBody>
      </p:sp>
    </p:spTree>
    <p:extLst>
      <p:ext uri="{BB962C8B-B14F-4D97-AF65-F5344CB8AC3E}">
        <p14:creationId xmlns:p14="http://schemas.microsoft.com/office/powerpoint/2010/main" val="313186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Ann </a:t>
            </a:r>
            <a:r>
              <a:rPr lang="en-US" err="1"/>
              <a:t>Realle</a:t>
            </a:r>
            <a:r>
              <a:rPr lang="en-US"/>
              <a:t> links DHE and HHS on this issue; small number “This is a problem we might be able to solve”</a:t>
            </a:r>
          </a:p>
        </p:txBody>
      </p:sp>
      <p:sp>
        <p:nvSpPr>
          <p:cNvPr id="4" name="Slide Number Placeholder 3"/>
          <p:cNvSpPr>
            <a:spLocks noGrp="1"/>
          </p:cNvSpPr>
          <p:nvPr>
            <p:ph type="sldNum" sz="quarter" idx="10"/>
          </p:nvPr>
        </p:nvSpPr>
        <p:spPr/>
        <p:txBody>
          <a:bodyPr/>
          <a:lstStyle/>
          <a:p>
            <a:pPr>
              <a:defRPr/>
            </a:pPr>
            <a:fld id="{4B418600-DC28-4B46-833B-CC67D911BEC2}" type="slidenum">
              <a:rPr lang="en-US" smtClean="0"/>
              <a:pPr>
                <a:defRPr/>
              </a:pPr>
              <a:t>10</a:t>
            </a:fld>
            <a:endParaRPr lang="en-US"/>
          </a:p>
        </p:txBody>
      </p:sp>
    </p:spTree>
    <p:extLst>
      <p:ext uri="{BB962C8B-B14F-4D97-AF65-F5344CB8AC3E}">
        <p14:creationId xmlns:p14="http://schemas.microsoft.com/office/powerpoint/2010/main" val="3825352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990600"/>
            <a:ext cx="7772400" cy="2819400"/>
          </a:xfrm>
        </p:spPr>
        <p:txBody>
          <a:bodyPr tIns="0" bIns="0" rtlCol="0" anchor="b">
            <a:normAutofit/>
            <a:scene3d>
              <a:camera prst="orthographicFront"/>
              <a:lightRig rig="threePt" dir="t">
                <a:rot lat="0" lon="0" rev="4800000"/>
              </a:lightRig>
            </a:scene3d>
            <a:sp3d prstMaterial="matte"/>
          </a:bodyPr>
          <a:lstStyle>
            <a:lvl1pPr algn="l">
              <a:lnSpc>
                <a:spcPct val="90000"/>
              </a:lnSpc>
              <a:defRPr sz="6000" b="0">
                <a:solidFill>
                  <a:schemeClr val="tx1"/>
                </a:solidFill>
                <a:latin typeface="Franklin Gothic Demi" panose="020B0703020102020204" pitchFamily="34" charset="0"/>
              </a:defRPr>
            </a:lvl1pPr>
            <a:extLst/>
          </a:lstStyle>
          <a:p>
            <a:r>
              <a:rPr lang="en-US"/>
              <a:t>Click to edit Master title style</a:t>
            </a:r>
          </a:p>
        </p:txBody>
      </p:sp>
      <p:pic>
        <p:nvPicPr>
          <p:cNvPr id="7"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010714" y="6248400"/>
            <a:ext cx="1904686" cy="504741"/>
          </a:xfrm>
          <a:prstGeom prst="rect">
            <a:avLst/>
          </a:prstGeom>
          <a:noFill/>
          <a:ln w="9525">
            <a:noFill/>
            <a:miter lim="800000"/>
            <a:headEnd/>
            <a:tailEnd/>
          </a:ln>
        </p:spPr>
      </p:pic>
      <p:sp>
        <p:nvSpPr>
          <p:cNvPr id="12" name="Text Placeholder 11"/>
          <p:cNvSpPr>
            <a:spLocks noGrp="1"/>
          </p:cNvSpPr>
          <p:nvPr>
            <p:ph type="body" sz="quarter" idx="10" hasCustomPrompt="1"/>
          </p:nvPr>
        </p:nvSpPr>
        <p:spPr>
          <a:xfrm>
            <a:off x="152400" y="6048375"/>
            <a:ext cx="6019800" cy="733425"/>
          </a:xfrm>
        </p:spPr>
        <p:txBody>
          <a:bodyPr anchor="b"/>
          <a:lstStyle>
            <a:lvl1pPr marL="119062" indent="0">
              <a:buNone/>
              <a:defRPr lang="en-US" sz="1600" kern="1200" baseline="0" dirty="0" smtClean="0">
                <a:solidFill>
                  <a:schemeClr val="bg2"/>
                </a:solidFill>
                <a:latin typeface="+mj-lt"/>
                <a:ea typeface="+mn-ea"/>
                <a:cs typeface="+mn-cs"/>
              </a:defRPr>
            </a:lvl1pPr>
          </a:lstStyle>
          <a:p>
            <a:r>
              <a:rPr lang="en-US"/>
              <a:t>Meeting Name — Month DD, YYYY</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Hero Image">
    <p:bg>
      <p:bgRef idx="1001">
        <a:schemeClr val="bg2"/>
      </p:bgRef>
    </p:bg>
    <p:spTree>
      <p:nvGrpSpPr>
        <p:cNvPr id="1" name=""/>
        <p:cNvGrpSpPr/>
        <p:nvPr/>
      </p:nvGrpSpPr>
      <p:grpSpPr>
        <a:xfrm>
          <a:off x="0" y="0"/>
          <a:ext cx="0" cy="0"/>
          <a:chOff x="0" y="0"/>
          <a:chExt cx="0" cy="0"/>
        </a:xfrm>
      </p:grpSpPr>
      <p:pic>
        <p:nvPicPr>
          <p:cNvPr id="6"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010714" y="6251964"/>
            <a:ext cx="1904686" cy="606036"/>
          </a:xfrm>
          <a:prstGeom prst="rect">
            <a:avLst/>
          </a:prstGeom>
          <a:noFill/>
          <a:ln w="9525">
            <a:noFill/>
            <a:miter lim="800000"/>
            <a:headEnd/>
            <a:tailEnd/>
          </a:ln>
        </p:spPr>
      </p:pic>
      <p:sp>
        <p:nvSpPr>
          <p:cNvPr id="3" name="Subtitle 2"/>
          <p:cNvSpPr>
            <a:spLocks noGrp="1"/>
          </p:cNvSpPr>
          <p:nvPr>
            <p:ph type="subTitle" idx="1" hasCustomPrompt="1"/>
          </p:nvPr>
        </p:nvSpPr>
        <p:spPr>
          <a:xfrm>
            <a:off x="228600" y="6248400"/>
            <a:ext cx="5486400" cy="457200"/>
          </a:xfrm>
        </p:spPr>
        <p:txBody>
          <a:bodyPr lIns="118872" tIns="0" rIns="45720" bIns="0" anchor="b"/>
          <a:lstStyle>
            <a:lvl1pPr marL="0" indent="0" algn="l">
              <a:buNone/>
              <a:defRPr sz="160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Meeting Name — Month DD, YYYY</a:t>
            </a:r>
          </a:p>
        </p:txBody>
      </p:sp>
      <p:sp>
        <p:nvSpPr>
          <p:cNvPr id="4" name="Picture Placeholder 3"/>
          <p:cNvSpPr>
            <a:spLocks noGrp="1"/>
          </p:cNvSpPr>
          <p:nvPr>
            <p:ph type="pic" sz="quarter" idx="10"/>
          </p:nvPr>
        </p:nvSpPr>
        <p:spPr>
          <a:xfrm>
            <a:off x="0" y="-91440"/>
            <a:ext cx="9144000" cy="6144768"/>
          </a:xfrm>
        </p:spPr>
        <p:txBody>
          <a:bodyPr/>
          <a:lstStyle/>
          <a:p>
            <a:endParaRPr lang="en-US"/>
          </a:p>
        </p:txBody>
      </p:sp>
      <p:sp>
        <p:nvSpPr>
          <p:cNvPr id="7" name="Rectangle 6"/>
          <p:cNvSpPr/>
          <p:nvPr userDrawn="1"/>
        </p:nvSpPr>
        <p:spPr bwMode="invGray">
          <a:xfrm>
            <a:off x="0" y="6049962"/>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6932771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txBox="1">
            <a:spLocks/>
          </p:cNvSpPr>
          <p:nvPr/>
        </p:nvSpPr>
        <p:spPr>
          <a:xfrm>
            <a:off x="430213" y="690563"/>
            <a:ext cx="7086600" cy="609600"/>
          </a:xfrm>
          <a:prstGeom prst="rect">
            <a:avLst/>
          </a:prstGeom>
        </p:spPr>
        <p:txBody>
          <a:bodyPr rIns="45720" anchor="ctr"/>
          <a:lstStyle>
            <a:lvl1pPr>
              <a:defRPr sz="2400"/>
            </a:lvl1pPr>
            <a:extLst/>
          </a:lstStyle>
          <a:p>
            <a:pPr fontAlgn="auto">
              <a:spcAft>
                <a:spcPts val="0"/>
              </a:spcAft>
              <a:defRPr/>
            </a:pPr>
            <a:endParaRPr lang="en-US" sz="4000">
              <a:solidFill>
                <a:schemeClr val="bg1"/>
              </a:solidFill>
              <a:latin typeface="+mj-lt"/>
              <a:ea typeface="+mj-ea"/>
              <a:cs typeface="+mj-cs"/>
            </a:endParaRPr>
          </a:p>
        </p:txBody>
      </p:sp>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B26A067F-84F0-4FCB-91BD-A4BAD644B6F1}"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Content Placeholder 2"/>
          <p:cNvSpPr>
            <a:spLocks noGrp="1"/>
          </p:cNvSpPr>
          <p:nvPr>
            <p:ph idx="1"/>
          </p:nvPr>
        </p:nvSpPr>
        <p:spPr>
          <a:xfrm>
            <a:off x="381000" y="1600200"/>
            <a:ext cx="8382000" cy="46259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304800" y="152400"/>
            <a:ext cx="8537222" cy="457200"/>
          </a:xfrm>
        </p:spPr>
        <p:txBody>
          <a:bodyPr/>
          <a:lstStyle>
            <a:lvl1pPr algn="l" rtl="0" eaLnBrk="0" fontAlgn="base" hangingPunct="0">
              <a:spcBef>
                <a:spcPct val="0"/>
              </a:spcBef>
              <a:spcAft>
                <a:spcPct val="0"/>
              </a:spcAft>
              <a:buNone/>
              <a:defRPr lang="en-US" sz="2400" b="1" kern="1200" dirty="0" smtClean="0">
                <a:solidFill>
                  <a:schemeClr val="bg2"/>
                </a:solidFill>
                <a:latin typeface="+mj-lt"/>
                <a:ea typeface="+mj-ea"/>
                <a:cs typeface="+mj-cs"/>
              </a:defRPr>
            </a:lvl1pPr>
          </a:lstStyle>
          <a:p>
            <a:pPr lvl="0"/>
            <a:r>
              <a:rPr lang="en-US"/>
              <a:t>Click to edit Master text styles</a:t>
            </a:r>
          </a:p>
        </p:txBody>
      </p:sp>
      <p:sp>
        <p:nvSpPr>
          <p:cNvPr id="12" name="Title 11"/>
          <p:cNvSpPr>
            <a:spLocks noGrp="1"/>
          </p:cNvSpPr>
          <p:nvPr>
            <p:ph type="title"/>
          </p:nvPr>
        </p:nvSpPr>
        <p:spPr>
          <a:xfrm>
            <a:off x="381000" y="533400"/>
            <a:ext cx="8382000" cy="838200"/>
          </a:xfrm>
        </p:spPr>
        <p:txBody>
          <a:bodyPr/>
          <a:lstStyle>
            <a:lvl1pPr>
              <a:defRPr sz="4000"/>
            </a:lvl1pPr>
          </a:lstStyle>
          <a:p>
            <a:r>
              <a:rPr lang="en-US"/>
              <a:t>Click to edit Master title style</a:t>
            </a:r>
          </a:p>
        </p:txBody>
      </p:sp>
      <p:sp>
        <p:nvSpPr>
          <p:cNvPr id="7"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p:nvSpPr>
        <p:spPr bwMode="ltGray">
          <a:xfrm>
            <a:off x="0" y="0"/>
            <a:ext cx="9144000" cy="1905000"/>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0" y="1860550"/>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089E3F3-A662-46B0-A7D1-E104A41C228F}"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10" name="Content Placeholder 2"/>
          <p:cNvSpPr>
            <a:spLocks noGrp="1"/>
          </p:cNvSpPr>
          <p:nvPr>
            <p:ph idx="1"/>
          </p:nvPr>
        </p:nvSpPr>
        <p:spPr>
          <a:xfrm>
            <a:off x="457200" y="2057400"/>
            <a:ext cx="8382000" cy="4321175"/>
          </a:xfrm>
        </p:spPr>
        <p:txBody>
          <a:bodyPr/>
          <a:lstStyle>
            <a:lvl1pPr>
              <a:spcBef>
                <a:spcPts val="1200"/>
              </a:spcBef>
              <a:defRPr sz="3200"/>
            </a:lvl1pPr>
            <a:lvl2pPr>
              <a:spcBef>
                <a:spcPts val="480"/>
              </a:spcBef>
              <a:defRPr sz="2800"/>
            </a:lvl2pPr>
            <a:lvl3pPr>
              <a:defRPr sz="24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3"/>
          </p:nvPr>
        </p:nvSpPr>
        <p:spPr>
          <a:xfrm>
            <a:off x="225778" y="152400"/>
            <a:ext cx="8537222" cy="457200"/>
          </a:xfrm>
        </p:spPr>
        <p:txBody>
          <a:bodyPr/>
          <a:lstStyle>
            <a:lvl1pPr algn="l" rtl="0" eaLnBrk="0" fontAlgn="base" hangingPunct="0">
              <a:spcBef>
                <a:spcPct val="0"/>
              </a:spcBef>
              <a:spcAft>
                <a:spcPct val="0"/>
              </a:spcAft>
              <a:buNone/>
              <a:defRPr lang="en-US" sz="24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609600"/>
            <a:ext cx="8382000" cy="1219200"/>
          </a:xfrm>
        </p:spPr>
        <p:txBody>
          <a:bodyPr/>
          <a:lstStyle>
            <a:lvl1pPr>
              <a:lnSpc>
                <a:spcPts val="4200"/>
              </a:lnSpc>
              <a:defRPr sz="4000"/>
            </a:lvl1pPr>
          </a:lstStyle>
          <a:p>
            <a:r>
              <a:rPr lang="en-US"/>
              <a:t>Click to edit Master title style</a:t>
            </a:r>
          </a:p>
        </p:txBody>
      </p:sp>
      <p:sp>
        <p:nvSpPr>
          <p:cNvPr id="8" name="Date Placeholder 2"/>
          <p:cNvSpPr>
            <a:spLocks noGrp="1"/>
          </p:cNvSpPr>
          <p:nvPr>
            <p:ph type="dt" sz="half" idx="14"/>
          </p:nvPr>
        </p:nvSpPr>
        <p:spPr/>
        <p:txBody>
          <a:bodyPr/>
          <a:lstStyle>
            <a:lvl1pPr>
              <a:defRPr/>
            </a:lvl1pPr>
          </a:lstStyle>
          <a:p>
            <a:pPr>
              <a:defRPr/>
            </a:pPr>
            <a:endParaRPr lang="en-US"/>
          </a:p>
        </p:txBody>
      </p:sp>
      <p:sp>
        <p:nvSpPr>
          <p:cNvPr id="9" name="Footer Placeholder 3"/>
          <p:cNvSpPr>
            <a:spLocks noGrp="1"/>
          </p:cNvSpPr>
          <p:nvPr>
            <p:ph type="ftr" sz="quarter" idx="15"/>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chemeClr val="bg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3400" y="118872"/>
            <a:ext cx="8229600" cy="1636776"/>
          </a:xfrm>
        </p:spPr>
        <p:txBody>
          <a:bodyPr tIns="0" rIns="91440" bIns="0" rtlCol="0" anchor="b">
            <a:normAutofit/>
            <a:scene3d>
              <a:camera prst="orthographicFront"/>
              <a:lightRig rig="threePt" dir="t">
                <a:rot lat="0" lon="0" rev="4800000"/>
              </a:lightRig>
            </a:scene3d>
            <a:sp3d prstMaterial="matte"/>
          </a:bodyPr>
          <a:lstStyle>
            <a:lvl1pPr algn="l">
              <a:defRPr sz="4400" b="1" cap="none" baseline="0">
                <a:solidFill>
                  <a:schemeClr val="tx2"/>
                </a:solidFill>
              </a:defRPr>
            </a:lvl1pPr>
            <a:extLst/>
          </a:lstStyle>
          <a:p>
            <a:r>
              <a:rPr lang="en-US"/>
              <a:t>Click to edit Master title style</a:t>
            </a:r>
          </a:p>
        </p:txBody>
      </p:sp>
      <p:sp>
        <p:nvSpPr>
          <p:cNvPr id="3" name="Text Placeholder 2"/>
          <p:cNvSpPr>
            <a:spLocks noGrp="1"/>
          </p:cNvSpPr>
          <p:nvPr>
            <p:ph type="body" idx="1"/>
          </p:nvPr>
        </p:nvSpPr>
        <p:spPr>
          <a:xfrm>
            <a:off x="524009" y="1828800"/>
            <a:ext cx="8238991"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566F930-4FD0-44EA-B6E9-27C19B13C7B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DC8E82DE-B153-45E1-940C-6CE8844F02AA}"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Content Placeholder 2"/>
          <p:cNvSpPr>
            <a:spLocks noGrp="1"/>
          </p:cNvSpPr>
          <p:nvPr>
            <p:ph sz="half" idx="1"/>
          </p:nvPr>
        </p:nvSpPr>
        <p:spPr>
          <a:xfrm>
            <a:off x="304800" y="1773936"/>
            <a:ext cx="4191000" cy="4623816"/>
          </a:xfrm>
        </p:spPr>
        <p:txBody>
          <a:bodyPr lIns="91440"/>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114800" cy="4623816"/>
          </a:xfrm>
        </p:spPr>
        <p:txBody>
          <a:bodyPr/>
          <a:lstStyle>
            <a:lvl1pPr>
              <a:defRPr sz="3200"/>
            </a:lvl1pPr>
            <a:lvl2pPr>
              <a:defRPr sz="2800"/>
            </a:lvl2pPr>
            <a:lvl3pPr>
              <a:defRPr sz="24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400" b="1" kern="1200" dirty="0" smtClean="0">
                <a:solidFill>
                  <a:schemeClr val="bg2"/>
                </a:solidFill>
                <a:latin typeface="+mj-lt"/>
                <a:ea typeface="+mj-ea"/>
                <a:cs typeface="+mj-cs"/>
              </a:defRPr>
            </a:lvl1pPr>
          </a:lstStyle>
          <a:p>
            <a:pPr lvl="0"/>
            <a:r>
              <a:rPr lang="en-US"/>
              <a:t>Click to edit Master text styles</a:t>
            </a:r>
          </a:p>
        </p:txBody>
      </p:sp>
      <p:sp>
        <p:nvSpPr>
          <p:cNvPr id="13"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p>
        </p:txBody>
      </p:sp>
      <p:sp>
        <p:nvSpPr>
          <p:cNvPr id="7" name="Date Placeholder 3"/>
          <p:cNvSpPr>
            <a:spLocks noGrp="1"/>
          </p:cNvSpPr>
          <p:nvPr>
            <p:ph type="dt" sz="half" idx="17"/>
          </p:nvPr>
        </p:nvSpPr>
        <p:spPr/>
        <p:txBody>
          <a:bodyPr/>
          <a:lstStyle>
            <a:lvl1pPr>
              <a:defRPr/>
            </a:lvl1pPr>
          </a:lstStyle>
          <a:p>
            <a:pPr>
              <a:defRPr/>
            </a:pPr>
            <a:endParaRPr lang="en-US"/>
          </a:p>
        </p:txBody>
      </p:sp>
      <p:sp>
        <p:nvSpPr>
          <p:cNvPr id="8"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2E95CEF2-63C7-41D1-AC3B-F11D0AEA6F1D}"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10" name="Text Placeholder 8"/>
          <p:cNvSpPr>
            <a:spLocks noGrp="1"/>
          </p:cNvSpPr>
          <p:nvPr>
            <p:ph type="body" sz="quarter" idx="16"/>
          </p:nvPr>
        </p:nvSpPr>
        <p:spPr>
          <a:xfrm>
            <a:off x="228600" y="152400"/>
            <a:ext cx="8382000" cy="457200"/>
          </a:xfrm>
        </p:spPr>
        <p:txBody>
          <a:bodyPr/>
          <a:lstStyle>
            <a:lvl1pPr algn="l" rtl="0" eaLnBrk="0" fontAlgn="base" hangingPunct="0">
              <a:spcBef>
                <a:spcPct val="0"/>
              </a:spcBef>
              <a:spcAft>
                <a:spcPct val="0"/>
              </a:spcAft>
              <a:buNone/>
              <a:defRPr lang="en-US" sz="2400" b="1" kern="1200" dirty="0" smtClean="0">
                <a:solidFill>
                  <a:schemeClr val="bg2"/>
                </a:solidFill>
                <a:latin typeface="+mj-lt"/>
                <a:ea typeface="+mj-ea"/>
                <a:cs typeface="+mj-cs"/>
              </a:defRPr>
            </a:lvl1pPr>
          </a:lstStyle>
          <a:p>
            <a:pPr lvl="0"/>
            <a:r>
              <a:rPr lang="en-US"/>
              <a:t>Click to edit Master text styles</a:t>
            </a:r>
          </a:p>
        </p:txBody>
      </p:sp>
      <p:sp>
        <p:nvSpPr>
          <p:cNvPr id="11" name="Title 11"/>
          <p:cNvSpPr>
            <a:spLocks noGrp="1"/>
          </p:cNvSpPr>
          <p:nvPr>
            <p:ph type="title"/>
          </p:nvPr>
        </p:nvSpPr>
        <p:spPr>
          <a:xfrm>
            <a:off x="304800" y="533400"/>
            <a:ext cx="8229600" cy="838200"/>
          </a:xfrm>
        </p:spPr>
        <p:txBody>
          <a:bodyPr/>
          <a:lstStyle>
            <a:lvl1pPr>
              <a:defRPr sz="4000"/>
            </a:lvl1pPr>
          </a:lstStyle>
          <a:p>
            <a:r>
              <a:rPr lang="en-US"/>
              <a:t>Click to edit Master title style</a:t>
            </a:r>
          </a:p>
        </p:txBody>
      </p:sp>
      <p:sp>
        <p:nvSpPr>
          <p:cNvPr id="5" name="Date Placeholder 3"/>
          <p:cNvSpPr>
            <a:spLocks noGrp="1"/>
          </p:cNvSpPr>
          <p:nvPr>
            <p:ph type="dt" sz="half" idx="17"/>
          </p:nvPr>
        </p:nvSpPr>
        <p:spPr/>
        <p:txBody>
          <a:bodyPr/>
          <a:lstStyle>
            <a:lvl1pPr>
              <a:defRPr/>
            </a:lvl1pPr>
          </a:lstStyle>
          <a:p>
            <a:pPr>
              <a:defRPr/>
            </a:pPr>
            <a:endParaRPr lang="en-US"/>
          </a:p>
        </p:txBody>
      </p:sp>
      <p:sp>
        <p:nvSpPr>
          <p:cNvPr id="6" name="Footer Placeholder 4"/>
          <p:cNvSpPr>
            <a:spLocks noGrp="1"/>
          </p:cNvSpPr>
          <p:nvPr>
            <p:ph type="ftr" sz="quarter" idx="18"/>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5"/>
          <p:cNvSpPr txBox="1">
            <a:spLocks/>
          </p:cNvSpPr>
          <p:nvPr/>
        </p:nvSpPr>
        <p:spPr>
          <a:xfrm>
            <a:off x="8229600" y="6477000"/>
            <a:ext cx="733425" cy="274638"/>
          </a:xfrm>
          <a:prstGeom prst="rect">
            <a:avLst/>
          </a:prstGeom>
        </p:spPr>
        <p:txBody>
          <a:bodyPr bIns="0" anchor="b"/>
          <a:lstStyle>
            <a:lvl1pPr>
              <a:defRPr/>
            </a:lvl1pPr>
          </a:lstStyle>
          <a:p>
            <a:pPr algn="r" fontAlgn="auto">
              <a:spcBef>
                <a:spcPts val="0"/>
              </a:spcBef>
              <a:spcAft>
                <a:spcPts val="0"/>
              </a:spcAft>
              <a:defRPr/>
            </a:pPr>
            <a:fld id="{C0A66E57-C0F8-4B8D-8854-D7A3DB0F0B4E}" type="slidenum">
              <a:rPr lang="en-US" sz="1200" smtClean="0">
                <a:solidFill>
                  <a:schemeClr val="tx1">
                    <a:tint val="95000"/>
                  </a:schemeClr>
                </a:solidFill>
                <a:latin typeface="+mn-lt"/>
              </a:rPr>
              <a:pPr algn="r" fontAlgn="auto">
                <a:spcBef>
                  <a:spcPts val="0"/>
                </a:spcBef>
                <a:spcAft>
                  <a:spcPts val="0"/>
                </a:spcAft>
                <a:defRPr/>
              </a:pPr>
              <a:t>‹#›</a:t>
            </a:fld>
            <a:endParaRPr lang="en-US" sz="1200">
              <a:solidFill>
                <a:schemeClr val="tx1">
                  <a:tint val="95000"/>
                </a:schemeClr>
              </a:solidFill>
              <a:latin typeface="+mn-lt"/>
            </a:endParaRPr>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chemeClr val="tx2"/>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1"/>
          <p:cNvSpPr>
            <a:spLocks noGrp="1"/>
          </p:cNvSpPr>
          <p:nvPr>
            <p:ph type="title"/>
          </p:nvPr>
        </p:nvSpPr>
        <p:spPr bwMode="auto">
          <a:xfrm>
            <a:off x="304800" y="152400"/>
            <a:ext cx="8382000" cy="1250950"/>
          </a:xfrm>
          <a:prstGeom prst="rect">
            <a:avLst/>
          </a:prstGeom>
          <a:noFill/>
          <a:ln w="9525">
            <a:noFill/>
            <a:miter lim="800000"/>
            <a:headEnd/>
            <a:tailEnd/>
          </a:ln>
        </p:spPr>
        <p:txBody>
          <a:bodyPr vert="horz" wrap="square" lIns="91440" tIns="45720" rIns="45720" bIns="45720" numCol="1" anchor="ctr" anchorCtr="0" compatLnSpc="1">
            <a:prstTxWarp prst="textNoShape">
              <a:avLst/>
            </a:prstTxWarp>
          </a:bodyPr>
          <a:lstStyle/>
          <a:p>
            <a:pPr lvl="0"/>
            <a:r>
              <a:rPr lang="en-US"/>
              <a:t>Click to edit Master title style</a:t>
            </a:r>
          </a:p>
        </p:txBody>
      </p:sp>
      <p:sp>
        <p:nvSpPr>
          <p:cNvPr id="1029" name="Text Placeholder 2"/>
          <p:cNvSpPr>
            <a:spLocks noGrp="1"/>
          </p:cNvSpPr>
          <p:nvPr>
            <p:ph type="body" idx="1"/>
          </p:nvPr>
        </p:nvSpPr>
        <p:spPr bwMode="auto">
          <a:xfrm>
            <a:off x="304800" y="1774825"/>
            <a:ext cx="83820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4DB98637-2E44-408C-92DF-FBFBA33F18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1" r:id="rId1"/>
    <p:sldLayoutId id="2147484239" r:id="rId2"/>
    <p:sldLayoutId id="2147484232" r:id="rId3"/>
    <p:sldLayoutId id="2147484233" r:id="rId4"/>
    <p:sldLayoutId id="2147484234" r:id="rId5"/>
    <p:sldLayoutId id="2147484235" r:id="rId6"/>
    <p:sldLayoutId id="2147484237" r:id="rId7"/>
    <p:sldLayoutId id="2147484238" r:id="rId8"/>
  </p:sldLayoutIdLst>
  <p:hf sldNum="0" hdr="0" ftr="0" dt="0"/>
  <p:txStyles>
    <p:titleStyle>
      <a:lvl1pPr algn="l" rtl="0" eaLnBrk="1" fontAlgn="base" hangingPunct="1">
        <a:spcBef>
          <a:spcPct val="0"/>
        </a:spcBef>
        <a:spcAft>
          <a:spcPct val="0"/>
        </a:spcAft>
        <a:defRPr sz="4500" kern="1200">
          <a:solidFill>
            <a:schemeClr val="bg1"/>
          </a:solidFill>
          <a:latin typeface="+mj-lt"/>
          <a:ea typeface="+mj-ea"/>
          <a:cs typeface="+mj-cs"/>
        </a:defRPr>
      </a:lvl1pPr>
      <a:lvl2pPr algn="l" rtl="0" eaLnBrk="1" fontAlgn="base" hangingPunct="1">
        <a:spcBef>
          <a:spcPct val="0"/>
        </a:spcBef>
        <a:spcAft>
          <a:spcPct val="0"/>
        </a:spcAft>
        <a:defRPr sz="4500">
          <a:solidFill>
            <a:schemeClr val="bg1"/>
          </a:solidFill>
          <a:latin typeface="Corbel" pitchFamily="34" charset="0"/>
        </a:defRPr>
      </a:lvl2pPr>
      <a:lvl3pPr algn="l" rtl="0" eaLnBrk="1" fontAlgn="base" hangingPunct="1">
        <a:spcBef>
          <a:spcPct val="0"/>
        </a:spcBef>
        <a:spcAft>
          <a:spcPct val="0"/>
        </a:spcAft>
        <a:defRPr sz="4500">
          <a:solidFill>
            <a:schemeClr val="bg1"/>
          </a:solidFill>
          <a:latin typeface="Corbel" pitchFamily="34" charset="0"/>
        </a:defRPr>
      </a:lvl3pPr>
      <a:lvl4pPr algn="l" rtl="0" eaLnBrk="1" fontAlgn="base" hangingPunct="1">
        <a:spcBef>
          <a:spcPct val="0"/>
        </a:spcBef>
        <a:spcAft>
          <a:spcPct val="0"/>
        </a:spcAft>
        <a:defRPr sz="4500">
          <a:solidFill>
            <a:schemeClr val="bg1"/>
          </a:solidFill>
          <a:latin typeface="Corbel" pitchFamily="34" charset="0"/>
        </a:defRPr>
      </a:lvl4pPr>
      <a:lvl5pPr algn="l" rtl="0" eaLnBrk="1" fontAlgn="base" hangingPunct="1">
        <a:spcBef>
          <a:spcPct val="0"/>
        </a:spcBef>
        <a:spcAft>
          <a:spcPct val="0"/>
        </a:spcAft>
        <a:defRPr sz="4500">
          <a:solidFill>
            <a:schemeClr val="bg1"/>
          </a:solidFill>
          <a:latin typeface="Corbel" pitchFamily="34" charset="0"/>
        </a:defRPr>
      </a:lvl5pPr>
      <a:lvl6pPr marL="457200" algn="l" rtl="0" eaLnBrk="1" fontAlgn="base" hangingPunct="1">
        <a:spcBef>
          <a:spcPct val="0"/>
        </a:spcBef>
        <a:spcAft>
          <a:spcPct val="0"/>
        </a:spcAft>
        <a:defRPr sz="4500">
          <a:solidFill>
            <a:schemeClr val="bg1"/>
          </a:solidFill>
          <a:latin typeface="Corbel" pitchFamily="34" charset="0"/>
        </a:defRPr>
      </a:lvl6pPr>
      <a:lvl7pPr marL="914400" algn="l" rtl="0" eaLnBrk="1" fontAlgn="base" hangingPunct="1">
        <a:spcBef>
          <a:spcPct val="0"/>
        </a:spcBef>
        <a:spcAft>
          <a:spcPct val="0"/>
        </a:spcAft>
        <a:defRPr sz="4500">
          <a:solidFill>
            <a:schemeClr val="bg1"/>
          </a:solidFill>
          <a:latin typeface="Corbel" pitchFamily="34" charset="0"/>
        </a:defRPr>
      </a:lvl7pPr>
      <a:lvl8pPr marL="1371600" algn="l" rtl="0" eaLnBrk="1" fontAlgn="base" hangingPunct="1">
        <a:spcBef>
          <a:spcPct val="0"/>
        </a:spcBef>
        <a:spcAft>
          <a:spcPct val="0"/>
        </a:spcAft>
        <a:defRPr sz="4500">
          <a:solidFill>
            <a:schemeClr val="bg1"/>
          </a:solidFill>
          <a:latin typeface="Corbel" pitchFamily="34" charset="0"/>
        </a:defRPr>
      </a:lvl8pPr>
      <a:lvl9pPr marL="1828800" algn="l" rtl="0" eaLnBrk="1" fontAlgn="base" hangingPunct="1">
        <a:spcBef>
          <a:spcPct val="0"/>
        </a:spcBef>
        <a:spcAft>
          <a:spcPct val="0"/>
        </a:spcAft>
        <a:defRPr sz="4500">
          <a:solidFill>
            <a:schemeClr val="bg1"/>
          </a:solidFill>
          <a:latin typeface="Corbel" pitchFamily="34" charset="0"/>
        </a:defRPr>
      </a:lvl9pPr>
      <a:extLst/>
    </p:titleStyle>
    <p:bodyStyle>
      <a:lvl1pPr marL="438150" indent="-319088" algn="l" rtl="0" eaLnBrk="1" fontAlgn="base" hangingPunct="1">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1" fontAlgn="base" hangingPunct="1">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1" fontAlgn="base" hangingPunct="1">
        <a:spcBef>
          <a:spcPct val="20000"/>
        </a:spcBef>
        <a:spcAft>
          <a:spcPct val="0"/>
        </a:spcAft>
        <a:buClr>
          <a:srgbClr val="C32D2E"/>
        </a:buClr>
        <a:buFont typeface="Arial" charset="0"/>
        <a:buChar char="▪"/>
        <a:defRPr sz="2400" kern="1200">
          <a:solidFill>
            <a:schemeClr val="tx1"/>
          </a:solidFill>
          <a:latin typeface="+mn-lt"/>
          <a:ea typeface="+mn-ea"/>
          <a:cs typeface="+mn-cs"/>
        </a:defRPr>
      </a:lvl3pPr>
      <a:lvl4pPr marL="1216025" indent="-182563" algn="l" rtl="0" eaLnBrk="1" fontAlgn="base" hangingPunct="1">
        <a:spcBef>
          <a:spcPct val="20000"/>
        </a:spcBef>
        <a:spcAft>
          <a:spcPct val="0"/>
        </a:spcAft>
        <a:buClr>
          <a:srgbClr val="84AA33"/>
        </a:buClr>
        <a:buFont typeface="Arial" charset="0"/>
        <a:buChar char="▪"/>
        <a:defRPr sz="2000" kern="1200">
          <a:solidFill>
            <a:schemeClr val="tx1"/>
          </a:solidFill>
          <a:latin typeface="+mn-lt"/>
          <a:ea typeface="+mn-ea"/>
          <a:cs typeface="+mn-cs"/>
        </a:defRPr>
      </a:lvl4pPr>
      <a:lvl5pPr marL="1425575" indent="-182563" algn="l" rtl="0" eaLnBrk="1" fontAlgn="base" hangingPunct="1">
        <a:spcBef>
          <a:spcPct val="20000"/>
        </a:spcBef>
        <a:spcAft>
          <a:spcPct val="0"/>
        </a:spcAft>
        <a:buClr>
          <a:srgbClr val="964305"/>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a:t>DHE Trustee Convening | October 27, 2021</a:t>
            </a:r>
          </a:p>
        </p:txBody>
      </p:sp>
      <p:pic>
        <p:nvPicPr>
          <p:cNvPr id="1026" name="Picture 2">
            <a:extLst>
              <a:ext uri="{FF2B5EF4-FFF2-40B4-BE49-F238E27FC236}">
                <a16:creationId xmlns:a16="http://schemas.microsoft.com/office/drawing/2014/main" id="{35789FEA-DE9D-4132-B996-51FC4D25242B}"/>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9331" b="19331"/>
          <a:stretch>
            <a:fillRect/>
          </a:stretch>
        </p:blipFill>
        <p:spPr bwMode="auto">
          <a:xfrm>
            <a:off x="1949900" y="2278350"/>
            <a:ext cx="5306795" cy="35661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52FBA9C-5E08-4B5F-AD19-2D357B42AA33}"/>
              </a:ext>
            </a:extLst>
          </p:cNvPr>
          <p:cNvSpPr txBox="1"/>
          <p:nvPr/>
        </p:nvSpPr>
        <p:spPr>
          <a:xfrm>
            <a:off x="228600" y="304800"/>
            <a:ext cx="8686800" cy="1877437"/>
          </a:xfrm>
          <a:prstGeom prst="rect">
            <a:avLst/>
          </a:prstGeom>
          <a:noFill/>
        </p:spPr>
        <p:txBody>
          <a:bodyPr wrap="square" rtlCol="0">
            <a:spAutoFit/>
          </a:bodyPr>
          <a:lstStyle/>
          <a:p>
            <a:pPr algn="ctr"/>
            <a:r>
              <a:rPr lang="en-US" sz="4400">
                <a:solidFill>
                  <a:schemeClr val="accent3">
                    <a:lumMod val="60000"/>
                    <a:lumOff val="40000"/>
                  </a:schemeClr>
                </a:solidFill>
              </a:rPr>
              <a:t>The Massachusetts Model: </a:t>
            </a:r>
          </a:p>
          <a:p>
            <a:pPr algn="ctr"/>
            <a:r>
              <a:rPr lang="en-US" sz="3600"/>
              <a:t>A Statewide Initiative Responding to Homelessness on College Campuses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Questions?</a:t>
            </a:r>
          </a:p>
        </p:txBody>
      </p:sp>
      <p:sp>
        <p:nvSpPr>
          <p:cNvPr id="6" name="TextBox 5">
            <a:extLst>
              <a:ext uri="{FF2B5EF4-FFF2-40B4-BE49-F238E27FC236}">
                <a16:creationId xmlns:a16="http://schemas.microsoft.com/office/drawing/2014/main" id="{734B6D3F-E381-4664-9779-0131A67063FC}"/>
              </a:ext>
            </a:extLst>
          </p:cNvPr>
          <p:cNvSpPr txBox="1"/>
          <p:nvPr/>
        </p:nvSpPr>
        <p:spPr>
          <a:xfrm>
            <a:off x="3886200" y="4648200"/>
            <a:ext cx="4404091" cy="923330"/>
          </a:xfrm>
          <a:prstGeom prst="rect">
            <a:avLst/>
          </a:prstGeom>
          <a:noFill/>
        </p:spPr>
        <p:txBody>
          <a:bodyPr wrap="none" rtlCol="0">
            <a:spAutoFit/>
          </a:bodyPr>
          <a:lstStyle/>
          <a:p>
            <a:r>
              <a:rPr lang="en-US" sz="5400">
                <a:ln w="0"/>
                <a:solidFill>
                  <a:schemeClr val="tx2"/>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1726773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What the Data Show</a:t>
            </a:r>
          </a:p>
        </p:txBody>
      </p:sp>
      <p:sp>
        <p:nvSpPr>
          <p:cNvPr id="2" name="Content Placeholder 1">
            <a:extLst>
              <a:ext uri="{FF2B5EF4-FFF2-40B4-BE49-F238E27FC236}">
                <a16:creationId xmlns:a16="http://schemas.microsoft.com/office/drawing/2014/main" id="{7F056EB7-35AC-4E39-81B4-5406A38DC112}"/>
              </a:ext>
            </a:extLst>
          </p:cNvPr>
          <p:cNvSpPr>
            <a:spLocks noGrp="1"/>
          </p:cNvSpPr>
          <p:nvPr>
            <p:ph idx="1"/>
          </p:nvPr>
        </p:nvSpPr>
        <p:spPr>
          <a:xfrm>
            <a:off x="0" y="1447800"/>
            <a:ext cx="9144000" cy="5410200"/>
          </a:xfrm>
          <a:solidFill>
            <a:schemeClr val="accent3">
              <a:lumMod val="60000"/>
              <a:lumOff val="40000"/>
            </a:schemeClr>
          </a:solidFill>
        </p:spPr>
        <p:txBody>
          <a:bodyPr/>
          <a:lstStyle/>
          <a:p>
            <a:pPr marL="119062" indent="0">
              <a:buNone/>
            </a:pPr>
            <a:r>
              <a:rPr lang="en-US" sz="2800" b="1"/>
              <a:t>2018 Survey: </a:t>
            </a:r>
            <a:r>
              <a:rPr lang="en-US" sz="2400"/>
              <a:t>MA was 1</a:t>
            </a:r>
            <a:r>
              <a:rPr lang="en-US" sz="2400" baseline="30000"/>
              <a:t>st</a:t>
            </a:r>
            <a:r>
              <a:rPr lang="en-US" sz="2400"/>
              <a:t> state to partner with Wisconsin HOPE Lab (now Hope Center for College, Community and Justice at Temple U) on national quantitative survey of student housing and food insecurity. 8300 students at 23 public colleges/universities respond.</a:t>
            </a:r>
          </a:p>
          <a:p>
            <a:pPr>
              <a:buFont typeface="Wingdings" panose="05000000000000000000" pitchFamily="2" charset="2"/>
              <a:buChar char="Ø"/>
            </a:pPr>
            <a:r>
              <a:rPr lang="en-US" b="1"/>
              <a:t>Homelessness</a:t>
            </a:r>
            <a:r>
              <a:rPr lang="en-US"/>
              <a:t> </a:t>
            </a:r>
            <a:r>
              <a:rPr lang="en-US" sz="2000"/>
              <a:t>(in a shelter, car, abandoned building or outside) </a:t>
            </a:r>
          </a:p>
          <a:p>
            <a:pPr marL="411162" lvl="1" indent="0">
              <a:buNone/>
            </a:pPr>
            <a:r>
              <a:rPr lang="en-US" sz="2400" b="1">
                <a:solidFill>
                  <a:schemeClr val="accent1"/>
                </a:solidFill>
              </a:rPr>
              <a:t>13%</a:t>
            </a:r>
            <a:r>
              <a:rPr lang="en-US" sz="2400"/>
              <a:t> of community college students and </a:t>
            </a:r>
            <a:r>
              <a:rPr lang="en-US" sz="2400" b="1">
                <a:solidFill>
                  <a:schemeClr val="accent1"/>
                </a:solidFill>
              </a:rPr>
              <a:t>10%</a:t>
            </a:r>
            <a:r>
              <a:rPr lang="en-US" sz="2400"/>
              <a:t> of state university and UMass students reported that they were homeless.</a:t>
            </a:r>
          </a:p>
          <a:p>
            <a:pPr>
              <a:buFont typeface="Wingdings" panose="05000000000000000000" pitchFamily="2" charset="2"/>
              <a:buChar char="Ø"/>
            </a:pPr>
            <a:r>
              <a:rPr lang="en-US" b="1"/>
              <a:t>Housing Insecurity </a:t>
            </a:r>
            <a:r>
              <a:rPr lang="en-US" sz="2000"/>
              <a:t>(unaffordable housing, poor housing quality, crowding and/or frequent moves)</a:t>
            </a:r>
          </a:p>
          <a:p>
            <a:pPr marL="411162" lvl="1" indent="0">
              <a:buNone/>
            </a:pPr>
            <a:r>
              <a:rPr lang="en-US" sz="2400" b="1">
                <a:solidFill>
                  <a:schemeClr val="accent1"/>
                </a:solidFill>
              </a:rPr>
              <a:t>49%</a:t>
            </a:r>
            <a:r>
              <a:rPr lang="en-US" sz="2400"/>
              <a:t> of community college students and </a:t>
            </a:r>
            <a:r>
              <a:rPr lang="en-US" sz="2400" b="1">
                <a:solidFill>
                  <a:schemeClr val="accent1"/>
                </a:solidFill>
              </a:rPr>
              <a:t>32%</a:t>
            </a:r>
            <a:r>
              <a:rPr lang="en-US" sz="2400"/>
              <a:t> of state university and UMass students said they had experienced housing insecurity in the past year.</a:t>
            </a:r>
          </a:p>
        </p:txBody>
      </p:sp>
    </p:spTree>
    <p:extLst>
      <p:ext uri="{BB962C8B-B14F-4D97-AF65-F5344CB8AC3E}">
        <p14:creationId xmlns:p14="http://schemas.microsoft.com/office/powerpoint/2010/main" val="410967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What’s Driving the Numbers?</a:t>
            </a:r>
          </a:p>
        </p:txBody>
      </p:sp>
      <p:pic>
        <p:nvPicPr>
          <p:cNvPr id="5" name="Content Placeholder 4">
            <a:extLst>
              <a:ext uri="{FF2B5EF4-FFF2-40B4-BE49-F238E27FC236}">
                <a16:creationId xmlns:a16="http://schemas.microsoft.com/office/drawing/2014/main" id="{147B181D-B9C8-4575-9A01-77790764B9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1048" y="2051313"/>
            <a:ext cx="8761904" cy="4203174"/>
          </a:xfrm>
          <a:prstGeom prst="rect">
            <a:avLst/>
          </a:prstGeom>
        </p:spPr>
      </p:pic>
    </p:spTree>
    <p:extLst>
      <p:ext uri="{BB962C8B-B14F-4D97-AF65-F5344CB8AC3E}">
        <p14:creationId xmlns:p14="http://schemas.microsoft.com/office/powerpoint/2010/main" val="6117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Need for State Interagency Response</a:t>
            </a:r>
          </a:p>
        </p:txBody>
      </p:sp>
      <p:sp>
        <p:nvSpPr>
          <p:cNvPr id="2" name="Content Placeholder 1">
            <a:extLst>
              <a:ext uri="{FF2B5EF4-FFF2-40B4-BE49-F238E27FC236}">
                <a16:creationId xmlns:a16="http://schemas.microsoft.com/office/drawing/2014/main" id="{7F056EB7-35AC-4E39-81B4-5406A38DC112}"/>
              </a:ext>
            </a:extLst>
          </p:cNvPr>
          <p:cNvSpPr>
            <a:spLocks noGrp="1"/>
          </p:cNvSpPr>
          <p:nvPr>
            <p:ph idx="1"/>
          </p:nvPr>
        </p:nvSpPr>
        <p:spPr>
          <a:xfrm>
            <a:off x="0" y="1447800"/>
            <a:ext cx="9144000" cy="5410200"/>
          </a:xfrm>
          <a:solidFill>
            <a:schemeClr val="accent3">
              <a:lumMod val="60000"/>
              <a:lumOff val="40000"/>
            </a:schemeClr>
          </a:solidFill>
        </p:spPr>
        <p:txBody>
          <a:bodyPr/>
          <a:lstStyle/>
          <a:p>
            <a:pPr>
              <a:buFont typeface="Wingdings" panose="05000000000000000000" pitchFamily="2" charset="2"/>
              <a:buChar char="Ø"/>
            </a:pPr>
            <a:r>
              <a:rPr lang="en-US" sz="2400"/>
              <a:t>Campuses focused on food insecurity</a:t>
            </a:r>
          </a:p>
          <a:p>
            <a:pPr>
              <a:buFont typeface="Wingdings" panose="05000000000000000000" pitchFamily="2" charset="2"/>
              <a:buChar char="Ø"/>
            </a:pPr>
            <a:r>
              <a:rPr lang="en-US" sz="2400"/>
              <a:t>Declining enrollments create bed availability at State Universities</a:t>
            </a:r>
          </a:p>
          <a:p>
            <a:pPr>
              <a:buFont typeface="Wingdings" panose="05000000000000000000" pitchFamily="2" charset="2"/>
              <a:buChar char="Ø"/>
            </a:pPr>
            <a:r>
              <a:rPr lang="en-US" sz="2400"/>
              <a:t>Inter-agency partnership: Dept. of Higher Education (DHE) + Executive Office of Health &amp; Human Services  (EOHHS) + Department of Elementary &amp; Secondary Education (DESE) + Dept. of Housing &amp; Community Development (DHCD)</a:t>
            </a:r>
          </a:p>
          <a:p>
            <a:pPr marL="119062" indent="0">
              <a:buNone/>
            </a:pPr>
            <a:r>
              <a:rPr lang="en-US" sz="2800" i="1">
                <a:ln w="0"/>
                <a:solidFill>
                  <a:srgbClr val="002060"/>
                </a:solidFill>
                <a:effectLst>
                  <a:outerShdw blurRad="38100" dist="25400" dir="5400000" algn="ctr" rotWithShape="0">
                    <a:srgbClr val="6E747A">
                      <a:alpha val="43000"/>
                    </a:srgbClr>
                  </a:outerShdw>
                </a:effectLst>
              </a:rPr>
              <a:t>   “My concern is that we’re seeing a huge increase </a:t>
            </a:r>
            <a:br>
              <a:rPr lang="en-US" sz="2800" i="1">
                <a:ln w="0"/>
                <a:solidFill>
                  <a:srgbClr val="002060"/>
                </a:solidFill>
                <a:effectLst>
                  <a:outerShdw blurRad="38100" dist="25400" dir="5400000" algn="ctr" rotWithShape="0">
                    <a:srgbClr val="6E747A">
                      <a:alpha val="43000"/>
                    </a:srgbClr>
                  </a:outerShdw>
                </a:effectLst>
              </a:rPr>
            </a:br>
            <a:r>
              <a:rPr lang="en-US" sz="2800" i="1">
                <a:ln w="0"/>
                <a:solidFill>
                  <a:srgbClr val="002060"/>
                </a:solidFill>
                <a:effectLst>
                  <a:outerShdw blurRad="38100" dist="25400" dir="5400000" algn="ctr" rotWithShape="0">
                    <a:srgbClr val="6E747A">
                      <a:alpha val="43000"/>
                    </a:srgbClr>
                  </a:outerShdw>
                </a:effectLst>
              </a:rPr>
              <a:t>    in the 18–24 homeless youth population nationally, </a:t>
            </a:r>
            <a:br>
              <a:rPr lang="en-US" sz="2800" i="1">
                <a:ln w="0"/>
                <a:solidFill>
                  <a:srgbClr val="002060"/>
                </a:solidFill>
                <a:effectLst>
                  <a:outerShdw blurRad="38100" dist="25400" dir="5400000" algn="ctr" rotWithShape="0">
                    <a:srgbClr val="6E747A">
                      <a:alpha val="43000"/>
                    </a:srgbClr>
                  </a:outerShdw>
                </a:effectLst>
              </a:rPr>
            </a:br>
            <a:r>
              <a:rPr lang="en-US" sz="2800" i="1">
                <a:ln w="0"/>
                <a:solidFill>
                  <a:srgbClr val="002060"/>
                </a:solidFill>
                <a:effectLst>
                  <a:outerShdw blurRad="38100" dist="25400" dir="5400000" algn="ctr" rotWithShape="0">
                    <a:srgbClr val="6E747A">
                      <a:alpha val="43000"/>
                    </a:srgbClr>
                  </a:outerShdw>
                </a:effectLst>
              </a:rPr>
              <a:t>    and I want to make sure that these individuals don’t</a:t>
            </a:r>
            <a:br>
              <a:rPr lang="en-US" sz="2800" i="1">
                <a:ln w="0"/>
                <a:solidFill>
                  <a:srgbClr val="002060"/>
                </a:solidFill>
                <a:effectLst>
                  <a:outerShdw blurRad="38100" dist="25400" dir="5400000" algn="ctr" rotWithShape="0">
                    <a:srgbClr val="6E747A">
                      <a:alpha val="43000"/>
                    </a:srgbClr>
                  </a:outerShdw>
                </a:effectLst>
              </a:rPr>
            </a:br>
            <a:r>
              <a:rPr lang="en-US" sz="2800" i="1">
                <a:ln w="0"/>
                <a:solidFill>
                  <a:srgbClr val="002060"/>
                </a:solidFill>
                <a:effectLst>
                  <a:outerShdw blurRad="38100" dist="25400" dir="5400000" algn="ctr" rotWithShape="0">
                    <a:srgbClr val="6E747A">
                      <a:alpha val="43000"/>
                    </a:srgbClr>
                  </a:outerShdw>
                </a:effectLst>
              </a:rPr>
              <a:t>    become the chronically homeless at 50 or 60.”</a:t>
            </a:r>
            <a:endParaRPr lang="en-US" sz="2800">
              <a:ln w="0"/>
              <a:solidFill>
                <a:srgbClr val="002060"/>
              </a:solidFill>
              <a:effectLst>
                <a:outerShdw blurRad="38100" dist="25400" dir="5400000" algn="ctr" rotWithShape="0">
                  <a:srgbClr val="6E747A">
                    <a:alpha val="43000"/>
                  </a:srgbClr>
                </a:outerShdw>
              </a:effectLst>
            </a:endParaRPr>
          </a:p>
          <a:p>
            <a:pPr marL="119062" indent="0">
              <a:buNone/>
            </a:pPr>
            <a:r>
              <a:rPr lang="en-US" sz="2000" i="1"/>
              <a:t>	–Linn Torto, Executive Office of Housing &amp; Human Services, 	Massachusetts Interagency Council on Housing &amp; Homelessness</a:t>
            </a:r>
            <a:endParaRPr lang="en-US" sz="2000"/>
          </a:p>
          <a:p>
            <a:pPr marL="119062" indent="0">
              <a:buNone/>
            </a:pPr>
            <a:endParaRPr lang="en-US" sz="2400"/>
          </a:p>
          <a:p>
            <a:pPr marL="119062" indent="0">
              <a:buNone/>
            </a:pPr>
            <a:endParaRPr lang="en-US" sz="2400"/>
          </a:p>
        </p:txBody>
      </p:sp>
    </p:spTree>
    <p:extLst>
      <p:ext uri="{BB962C8B-B14F-4D97-AF65-F5344CB8AC3E}">
        <p14:creationId xmlns:p14="http://schemas.microsoft.com/office/powerpoint/2010/main" val="3249568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3080" name="Picture 8" descr="Image result for airplane illustration">
            <a:extLst>
              <a:ext uri="{FF2B5EF4-FFF2-40B4-BE49-F238E27FC236}">
                <a16:creationId xmlns:a16="http://schemas.microsoft.com/office/drawing/2014/main" id="{CF288B9E-A6FA-4D92-B999-279CDA8AEF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1162898">
            <a:off x="4311604" y="2792881"/>
            <a:ext cx="4394866" cy="2468880"/>
          </a:xfrm>
          <a:prstGeom prst="rect">
            <a:avLst/>
          </a:prstGeom>
          <a:ln>
            <a:noFill/>
          </a:ln>
          <a:effectLst>
            <a:outerShdw blurRad="190500" algn="tl" rotWithShape="0">
              <a:srgbClr val="000000">
                <a:alpha val="70000"/>
              </a:srgbClr>
            </a:outerShdw>
          </a:effectLst>
        </p:spPr>
      </p:pic>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“Building the Plane While Flying It”</a:t>
            </a:r>
          </a:p>
        </p:txBody>
      </p:sp>
      <p:sp>
        <p:nvSpPr>
          <p:cNvPr id="13" name="TextBox 12">
            <a:extLst>
              <a:ext uri="{FF2B5EF4-FFF2-40B4-BE49-F238E27FC236}">
                <a16:creationId xmlns:a16="http://schemas.microsoft.com/office/drawing/2014/main" id="{DD2496B6-34F5-4217-8555-6F206CBF0DC9}"/>
              </a:ext>
            </a:extLst>
          </p:cNvPr>
          <p:cNvSpPr txBox="1"/>
          <p:nvPr/>
        </p:nvSpPr>
        <p:spPr>
          <a:xfrm>
            <a:off x="304800" y="1600200"/>
            <a:ext cx="4038600" cy="5262979"/>
          </a:xfrm>
          <a:prstGeom prst="rect">
            <a:avLst/>
          </a:prstGeom>
          <a:noFill/>
        </p:spPr>
        <p:txBody>
          <a:bodyPr wrap="square" rtlCol="0">
            <a:spAutoFit/>
          </a:bodyPr>
          <a:lstStyle/>
          <a:p>
            <a:r>
              <a:rPr lang="en-US" sz="2800" b="1"/>
              <a:t>Wing:</a:t>
            </a:r>
            <a:r>
              <a:rPr lang="en-US" sz="2800"/>
              <a:t> Beds (State Subsidy)</a:t>
            </a:r>
          </a:p>
          <a:p>
            <a:endParaRPr lang="en-US" sz="2800"/>
          </a:p>
          <a:p>
            <a:r>
              <a:rPr lang="en-US" sz="2800" b="1"/>
              <a:t>Wing:</a:t>
            </a:r>
            <a:r>
              <a:rPr lang="en-US" sz="2800"/>
              <a:t> Meals and Staff Oversight of Pilot (Campus Subsidy)</a:t>
            </a:r>
            <a:endParaRPr lang="en-US" sz="1500"/>
          </a:p>
          <a:p>
            <a:endParaRPr lang="en-US" sz="2800"/>
          </a:p>
          <a:p>
            <a:r>
              <a:rPr lang="en-US" sz="2800" b="1"/>
              <a:t>Fuselage:</a:t>
            </a:r>
            <a:r>
              <a:rPr lang="en-US" sz="2800"/>
              <a:t> Student Support Services (State Subsidy for Community Based Youth Service Providers &amp; Campuses)</a:t>
            </a:r>
          </a:p>
        </p:txBody>
      </p:sp>
    </p:spTree>
    <p:extLst>
      <p:ext uri="{BB962C8B-B14F-4D97-AF65-F5344CB8AC3E}">
        <p14:creationId xmlns:p14="http://schemas.microsoft.com/office/powerpoint/2010/main" val="31800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Regional Teams, Governor Support</a:t>
            </a:r>
          </a:p>
        </p:txBody>
      </p:sp>
      <p:sp>
        <p:nvSpPr>
          <p:cNvPr id="13" name="TextBox 12">
            <a:extLst>
              <a:ext uri="{FF2B5EF4-FFF2-40B4-BE49-F238E27FC236}">
                <a16:creationId xmlns:a16="http://schemas.microsoft.com/office/drawing/2014/main" id="{DD2496B6-34F5-4217-8555-6F206CBF0DC9}"/>
              </a:ext>
            </a:extLst>
          </p:cNvPr>
          <p:cNvSpPr txBox="1"/>
          <p:nvPr/>
        </p:nvSpPr>
        <p:spPr>
          <a:xfrm>
            <a:off x="4622469" y="1600200"/>
            <a:ext cx="4521531" cy="5093702"/>
          </a:xfrm>
          <a:prstGeom prst="rect">
            <a:avLst/>
          </a:prstGeom>
          <a:noFill/>
        </p:spPr>
        <p:txBody>
          <a:bodyPr wrap="square" rtlCol="0">
            <a:spAutoFit/>
          </a:bodyPr>
          <a:lstStyle/>
          <a:p>
            <a:r>
              <a:rPr lang="en-US" sz="2500" b="1"/>
              <a:t>Teams: </a:t>
            </a:r>
            <a:r>
              <a:rPr lang="en-US" sz="2500"/>
              <a:t>Community College, State U/UMass Campus, YSP, McKinney-</a:t>
            </a:r>
            <a:r>
              <a:rPr lang="en-US" sz="2500" err="1"/>
              <a:t>Ventos</a:t>
            </a:r>
            <a:endParaRPr lang="en-US" sz="2500"/>
          </a:p>
          <a:p>
            <a:endParaRPr lang="en-US" sz="2500"/>
          </a:p>
          <a:p>
            <a:r>
              <a:rPr lang="en-US" sz="2500" b="1"/>
              <a:t>Model:</a:t>
            </a:r>
            <a:r>
              <a:rPr lang="en-US" sz="2500"/>
              <a:t> 5 Beds per 4-year institution/ initiative </a:t>
            </a:r>
            <a:br>
              <a:rPr lang="en-US" sz="2500"/>
            </a:br>
            <a:r>
              <a:rPr lang="en-US" sz="2500"/>
              <a:t>(50 bed capacity)</a:t>
            </a:r>
          </a:p>
          <a:p>
            <a:endParaRPr lang="en-US" sz="2500"/>
          </a:p>
          <a:p>
            <a:r>
              <a:rPr lang="en-US" sz="2500" b="1"/>
              <a:t>Top-Level Support: </a:t>
            </a:r>
            <a:r>
              <a:rPr lang="en-US" sz="2500"/>
              <a:t>Governor Announces Pilot; Press Coverage Builds Public Awareness; Commissioner’s Charge to Advisory Committee</a:t>
            </a:r>
          </a:p>
        </p:txBody>
      </p:sp>
      <p:pic>
        <p:nvPicPr>
          <p:cNvPr id="5" name="Content Placeholder 4" descr="A picture containing person, woman, standing, front&#10;&#10;Description automatically generated">
            <a:extLst>
              <a:ext uri="{FF2B5EF4-FFF2-40B4-BE49-F238E27FC236}">
                <a16:creationId xmlns:a16="http://schemas.microsoft.com/office/drawing/2014/main" id="{C0B40088-2FDD-4B70-BA1F-F0BB35C82D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579519"/>
            <a:ext cx="3901439" cy="29260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668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Expansion: Phase 3</a:t>
            </a:r>
          </a:p>
        </p:txBody>
      </p:sp>
      <p:sp>
        <p:nvSpPr>
          <p:cNvPr id="2" name="TextBox 1">
            <a:extLst>
              <a:ext uri="{FF2B5EF4-FFF2-40B4-BE49-F238E27FC236}">
                <a16:creationId xmlns:a16="http://schemas.microsoft.com/office/drawing/2014/main" id="{BE2807B1-5934-4079-B1CE-C13739733FB4}"/>
              </a:ext>
            </a:extLst>
          </p:cNvPr>
          <p:cNvSpPr txBox="1"/>
          <p:nvPr/>
        </p:nvSpPr>
        <p:spPr>
          <a:xfrm>
            <a:off x="152401" y="1676400"/>
            <a:ext cx="4724400" cy="5078313"/>
          </a:xfrm>
          <a:prstGeom prst="rect">
            <a:avLst/>
          </a:prstGeom>
          <a:noFill/>
        </p:spPr>
        <p:txBody>
          <a:bodyPr wrap="square" rtlCol="0" anchor="t">
            <a:spAutoFit/>
          </a:bodyPr>
          <a:lstStyle/>
          <a:p>
            <a:pPr marL="285750" indent="-285750">
              <a:buFont typeface="Wingdings" panose="05000000000000000000" pitchFamily="2" charset="2"/>
              <a:buChar char="Ø"/>
            </a:pPr>
            <a:r>
              <a:rPr lang="en-US" sz="2700"/>
              <a:t>Phase 1:Expanding from 4 regional teams to 6 (adding 10 beds)</a:t>
            </a:r>
            <a:br>
              <a:rPr lang="en-US" sz="2700"/>
            </a:br>
            <a:endParaRPr lang="en-US" sz="2700"/>
          </a:p>
          <a:p>
            <a:pPr marL="285750" indent="-285750">
              <a:buFont typeface="Wingdings" panose="05000000000000000000" pitchFamily="2" charset="2"/>
              <a:buChar char="Ø"/>
            </a:pPr>
            <a:r>
              <a:rPr lang="en-US" sz="2700"/>
              <a:t>Phase 2: Secured state-leased building for expansion to Boston (K House Scholars Program)</a:t>
            </a:r>
            <a:br>
              <a:rPr lang="en-US" sz="2700"/>
            </a:br>
            <a:endParaRPr lang="en-US" sz="2700"/>
          </a:p>
          <a:p>
            <a:pPr marL="285750" indent="-285750">
              <a:buFont typeface="Wingdings" panose="05000000000000000000" pitchFamily="2" charset="2"/>
              <a:buChar char="Ø"/>
            </a:pPr>
            <a:r>
              <a:rPr lang="en-US" sz="2700" b="1">
                <a:latin typeface="Arial"/>
                <a:cs typeface="Arial"/>
              </a:rPr>
              <a:t>Phase 3: Moving to College/HUD + Statewide Student Engagement</a:t>
            </a:r>
          </a:p>
        </p:txBody>
      </p:sp>
      <p:pic>
        <p:nvPicPr>
          <p:cNvPr id="5" name="image2.png">
            <a:extLst>
              <a:ext uri="{FF2B5EF4-FFF2-40B4-BE49-F238E27FC236}">
                <a16:creationId xmlns:a16="http://schemas.microsoft.com/office/drawing/2014/main" id="{1E8FEA14-4AA6-4FA1-8938-32563A56E720}"/>
              </a:ext>
            </a:extLst>
          </p:cNvPr>
          <p:cNvPicPr/>
          <p:nvPr/>
        </p:nvPicPr>
        <p:blipFill rotWithShape="1">
          <a:blip r:embed="rId3"/>
          <a:srcRect l="23132" t="5239" b="20046"/>
          <a:stretch/>
        </p:blipFill>
        <p:spPr>
          <a:xfrm>
            <a:off x="5419725" y="2286000"/>
            <a:ext cx="3038475" cy="3124200"/>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96190AEF-0D8C-4A43-A3E3-85E32D82BAAB}"/>
              </a:ext>
            </a:extLst>
          </p:cNvPr>
          <p:cNvSpPr txBox="1"/>
          <p:nvPr/>
        </p:nvSpPr>
        <p:spPr>
          <a:xfrm>
            <a:off x="4946045" y="5638800"/>
            <a:ext cx="3969355" cy="584775"/>
          </a:xfrm>
          <a:prstGeom prst="rect">
            <a:avLst/>
          </a:prstGeom>
          <a:noFill/>
        </p:spPr>
        <p:txBody>
          <a:bodyPr wrap="square" rtlCol="0">
            <a:spAutoFit/>
          </a:bodyPr>
          <a:lstStyle/>
          <a:p>
            <a:pPr algn="ctr"/>
            <a:r>
              <a:rPr lang="en-US" sz="1600" i="1"/>
              <a:t>New Home of K House Scholars Program</a:t>
            </a:r>
          </a:p>
          <a:p>
            <a:pPr algn="ctr"/>
            <a:r>
              <a:rPr lang="en-US" sz="1600" i="1"/>
              <a:t>Malden, MA</a:t>
            </a:r>
          </a:p>
        </p:txBody>
      </p:sp>
    </p:spTree>
    <p:extLst>
      <p:ext uri="{BB962C8B-B14F-4D97-AF65-F5344CB8AC3E}">
        <p14:creationId xmlns:p14="http://schemas.microsoft.com/office/powerpoint/2010/main" val="909357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Statewide Student Engagement</a:t>
            </a:r>
          </a:p>
        </p:txBody>
      </p:sp>
      <p:pic>
        <p:nvPicPr>
          <p:cNvPr id="7" name="Picture 6">
            <a:extLst>
              <a:ext uri="{FF2B5EF4-FFF2-40B4-BE49-F238E27FC236}">
                <a16:creationId xmlns:a16="http://schemas.microsoft.com/office/drawing/2014/main" id="{5BC8D488-6D97-40AC-91ED-E74204A435D7}"/>
              </a:ext>
            </a:extLst>
          </p:cNvPr>
          <p:cNvPicPr>
            <a:picLocks noChangeAspect="1"/>
          </p:cNvPicPr>
          <p:nvPr/>
        </p:nvPicPr>
        <p:blipFill>
          <a:blip r:embed="rId3"/>
          <a:stretch>
            <a:fillRect/>
          </a:stretch>
        </p:blipFill>
        <p:spPr>
          <a:xfrm>
            <a:off x="4524614" y="2895600"/>
            <a:ext cx="4572000" cy="2393362"/>
          </a:xfrm>
          <a:prstGeom prst="rect">
            <a:avLst/>
          </a:prstGeom>
        </p:spPr>
      </p:pic>
      <p:sp>
        <p:nvSpPr>
          <p:cNvPr id="2" name="TextBox 1">
            <a:extLst>
              <a:ext uri="{FF2B5EF4-FFF2-40B4-BE49-F238E27FC236}">
                <a16:creationId xmlns:a16="http://schemas.microsoft.com/office/drawing/2014/main" id="{BE2807B1-5934-4079-B1CE-C13739733FB4}"/>
              </a:ext>
            </a:extLst>
          </p:cNvPr>
          <p:cNvSpPr txBox="1"/>
          <p:nvPr/>
        </p:nvSpPr>
        <p:spPr>
          <a:xfrm>
            <a:off x="47386" y="1600200"/>
            <a:ext cx="5088494" cy="5093702"/>
          </a:xfrm>
          <a:prstGeom prst="rect">
            <a:avLst/>
          </a:prstGeom>
          <a:noFill/>
        </p:spPr>
        <p:txBody>
          <a:bodyPr wrap="square" rtlCol="0" anchor="t">
            <a:spAutoFit/>
          </a:bodyPr>
          <a:lstStyle/>
          <a:p>
            <a:pPr marL="285750" indent="-285750">
              <a:buFont typeface="Wingdings" panose="05000000000000000000" pitchFamily="2" charset="2"/>
              <a:buChar char="Ø"/>
            </a:pPr>
            <a:r>
              <a:rPr lang="en-US" sz="2500"/>
              <a:t>Forming network of students in housing security initiatives across the Commonwealth</a:t>
            </a:r>
          </a:p>
          <a:p>
            <a:br>
              <a:rPr lang="en-US" sz="2500"/>
            </a:br>
            <a:endParaRPr lang="en-US" sz="2500"/>
          </a:p>
          <a:p>
            <a:pPr marL="285750" indent="-285750">
              <a:buFont typeface="Wingdings" panose="05000000000000000000" pitchFamily="2" charset="2"/>
              <a:buChar char="Ø"/>
            </a:pPr>
            <a:r>
              <a:rPr lang="en-US" sz="2500"/>
              <a:t>Prioritize student lived experiences in advocacy for basic needs security</a:t>
            </a:r>
          </a:p>
          <a:p>
            <a:br>
              <a:rPr lang="en-US" sz="2500"/>
            </a:br>
            <a:endParaRPr lang="en-US" sz="2500"/>
          </a:p>
          <a:p>
            <a:pPr marL="285750" indent="-285750">
              <a:buFont typeface="Wingdings" panose="05000000000000000000" pitchFamily="2" charset="2"/>
              <a:buChar char="Ø"/>
            </a:pPr>
            <a:r>
              <a:rPr lang="en-US" sz="2500">
                <a:latin typeface="Arial"/>
                <a:cs typeface="Arial"/>
              </a:rPr>
              <a:t>Soliciting student feedback to improve student support &amp; experiences</a:t>
            </a:r>
          </a:p>
        </p:txBody>
      </p:sp>
    </p:spTree>
    <p:extLst>
      <p:ext uri="{BB962C8B-B14F-4D97-AF65-F5344CB8AC3E}">
        <p14:creationId xmlns:p14="http://schemas.microsoft.com/office/powerpoint/2010/main" val="178176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a:t>Student Homelessness: The Massachusetts Model</a:t>
            </a:r>
          </a:p>
        </p:txBody>
      </p:sp>
      <p:sp>
        <p:nvSpPr>
          <p:cNvPr id="3" name="Title 2"/>
          <p:cNvSpPr>
            <a:spLocks noGrp="1"/>
          </p:cNvSpPr>
          <p:nvPr>
            <p:ph type="title"/>
          </p:nvPr>
        </p:nvSpPr>
        <p:spPr/>
        <p:txBody>
          <a:bodyPr/>
          <a:lstStyle/>
          <a:p>
            <a:r>
              <a:rPr lang="en-US"/>
              <a:t>Inside Story: BNS Panelists</a:t>
            </a:r>
          </a:p>
        </p:txBody>
      </p:sp>
      <p:sp>
        <p:nvSpPr>
          <p:cNvPr id="4" name="TextBox 3">
            <a:extLst>
              <a:ext uri="{FF2B5EF4-FFF2-40B4-BE49-F238E27FC236}">
                <a16:creationId xmlns:a16="http://schemas.microsoft.com/office/drawing/2014/main" id="{DE0A6762-A275-4D9B-80AA-FE3BAED3E617}"/>
              </a:ext>
            </a:extLst>
          </p:cNvPr>
          <p:cNvSpPr txBox="1"/>
          <p:nvPr/>
        </p:nvSpPr>
        <p:spPr>
          <a:xfrm>
            <a:off x="304800" y="1828800"/>
            <a:ext cx="8537222" cy="5693866"/>
          </a:xfrm>
          <a:prstGeom prst="rect">
            <a:avLst/>
          </a:prstGeom>
          <a:noFill/>
        </p:spPr>
        <p:txBody>
          <a:bodyPr wrap="square" rtlCol="0">
            <a:spAutoFit/>
          </a:bodyPr>
          <a:lstStyle/>
          <a:p>
            <a:pPr marL="457200" indent="-457200">
              <a:buFont typeface="Wingdings" panose="05000000000000000000" pitchFamily="2" charset="2"/>
              <a:buChar char="Ø"/>
            </a:pPr>
            <a:r>
              <a:rPr lang="en-US" sz="2800" b="1" err="1"/>
              <a:t>Racqucala</a:t>
            </a:r>
            <a:r>
              <a:rPr lang="en-US" sz="2800" b="1"/>
              <a:t> “Rocky” Harvey</a:t>
            </a:r>
            <a:r>
              <a:rPr lang="en-US" sz="2800"/>
              <a:t>, Junior at Westfield State University &amp; participant</a:t>
            </a:r>
          </a:p>
          <a:p>
            <a:pPr marL="457200" indent="-457200">
              <a:buFont typeface="Wingdings" panose="05000000000000000000" pitchFamily="2" charset="2"/>
              <a:buChar char="Ø"/>
            </a:pPr>
            <a:r>
              <a:rPr lang="en-US" sz="2800" b="1"/>
              <a:t>Jamie </a:t>
            </a:r>
            <a:r>
              <a:rPr lang="en-US" sz="2800" b="1" err="1"/>
              <a:t>Glanton</a:t>
            </a:r>
            <a:r>
              <a:rPr lang="en-US" sz="2800" b="1"/>
              <a:t> Costello</a:t>
            </a:r>
            <a:r>
              <a:rPr lang="en-US" sz="2800"/>
              <a:t>, Associate Vice President &amp; Dean of Students at Massachusetts College of Art and Design</a:t>
            </a:r>
          </a:p>
          <a:p>
            <a:pPr marL="457200" indent="-457200">
              <a:buFont typeface="Wingdings" panose="05000000000000000000" pitchFamily="2" charset="2"/>
              <a:buChar char="Ø"/>
            </a:pPr>
            <a:r>
              <a:rPr lang="en-US" sz="2800" b="1"/>
              <a:t>Nick </a:t>
            </a:r>
            <a:r>
              <a:rPr lang="en-US" sz="2800" b="1" err="1"/>
              <a:t>DiGiammo</a:t>
            </a:r>
            <a:r>
              <a:rPr lang="en-US" sz="2800"/>
              <a:t>, Lead Case Housing Case Manager at Community Teamwork/ Youth Opportunity Center in Lowell</a:t>
            </a:r>
          </a:p>
          <a:p>
            <a:pPr marL="457200" indent="-457200">
              <a:buFont typeface="Wingdings" panose="05000000000000000000" pitchFamily="2" charset="2"/>
              <a:buChar char="Ø"/>
            </a:pPr>
            <a:r>
              <a:rPr lang="en-US" sz="2800" b="1"/>
              <a:t>Stacy Parsons</a:t>
            </a:r>
            <a:r>
              <a:rPr lang="en-US" sz="2800"/>
              <a:t>, DESE McKinney-Vento &amp; School Housing Partnership Coordinator for North Adams Public Schools</a:t>
            </a:r>
          </a:p>
          <a:p>
            <a:pPr marL="457200" indent="-457200">
              <a:buFont typeface="Wingdings" panose="05000000000000000000" pitchFamily="2" charset="2"/>
              <a:buChar char="Ø"/>
            </a:pPr>
            <a:endParaRPr lang="en-US" sz="2800"/>
          </a:p>
          <a:p>
            <a:endParaRPr lang="en-US" sz="2800"/>
          </a:p>
        </p:txBody>
      </p:sp>
    </p:spTree>
    <p:extLst>
      <p:ext uri="{BB962C8B-B14F-4D97-AF65-F5344CB8AC3E}">
        <p14:creationId xmlns:p14="http://schemas.microsoft.com/office/powerpoint/2010/main" val="21882415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HE PowerPoint">
  <a:themeElements>
    <a:clrScheme name="Custom 2">
      <a:dk1>
        <a:sysClr val="windowText" lastClr="000000"/>
      </a:dk1>
      <a:lt1>
        <a:sysClr val="window" lastClr="FFFFFF"/>
      </a:lt1>
      <a:dk2>
        <a:srgbClr val="001F5B"/>
      </a:dk2>
      <a:lt2>
        <a:srgbClr val="EAECEE"/>
      </a:lt2>
      <a:accent1>
        <a:srgbClr val="CF0A2C"/>
      </a:accent1>
      <a:accent2>
        <a:srgbClr val="F37121"/>
      </a:accent2>
      <a:accent3>
        <a:srgbClr val="FFC627"/>
      </a:accent3>
      <a:accent4>
        <a:srgbClr val="00AF41"/>
      </a:accent4>
      <a:accent5>
        <a:srgbClr val="009BDE"/>
      </a:accent5>
      <a:accent6>
        <a:srgbClr val="8D734A"/>
      </a:accent6>
      <a:hlink>
        <a:srgbClr val="7030A0"/>
      </a:hlink>
      <a:folHlink>
        <a:srgbClr val="99A4AD"/>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DHE PowerPoint 2017" id="{158C58D6-CFB5-4CCB-AA7C-30F95955C4B7}" vid="{4399CED8-E4E1-464A-91B6-FA3E537105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548f7c6-61db-43ad-8b59-d7aab3f6712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C57E9A885D0244890A3F630074E87A" ma:contentTypeVersion="10" ma:contentTypeDescription="Create a new document." ma:contentTypeScope="" ma:versionID="ff48d195c0285028f6ae5d69d6f648d5">
  <xsd:schema xmlns:xsd="http://www.w3.org/2001/XMLSchema" xmlns:xs="http://www.w3.org/2001/XMLSchema" xmlns:p="http://schemas.microsoft.com/office/2006/metadata/properties" xmlns:ns3="b8ab5915-0f47-478f-aefc-6c665016203d" xmlns:ns4="3548f7c6-61db-43ad-8b59-d7aab3f67129" targetNamespace="http://schemas.microsoft.com/office/2006/metadata/properties" ma:root="true" ma:fieldsID="68c0660f17614dcf057a2b15c90dc4c4" ns3:_="" ns4:_="">
    <xsd:import namespace="b8ab5915-0f47-478f-aefc-6c665016203d"/>
    <xsd:import namespace="3548f7c6-61db-43ad-8b59-d7aab3f671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b5915-0f47-478f-aefc-6c6650162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48f7c6-61db-43ad-8b59-d7aab3f671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15ECE-E589-4AF1-9A68-408BC9D89D29}">
  <ds:schemaRefs>
    <ds:schemaRef ds:uri="http://schemas.microsoft.com/sharepoint/v3/contenttype/forms"/>
  </ds:schemaRefs>
</ds:datastoreItem>
</file>

<file path=customXml/itemProps2.xml><?xml version="1.0" encoding="utf-8"?>
<ds:datastoreItem xmlns:ds="http://schemas.openxmlformats.org/officeDocument/2006/customXml" ds:itemID="{B5801F83-C49C-4031-8E0A-DF9F60E8F791}">
  <ds:schemaRefs>
    <ds:schemaRef ds:uri="b8ab5915-0f47-478f-aefc-6c665016203d"/>
    <ds:schemaRef ds:uri="http://purl.org/dc/terms/"/>
    <ds:schemaRef ds:uri="http://schemas.openxmlformats.org/package/2006/metadata/core-properties"/>
    <ds:schemaRef ds:uri="http://schemas.microsoft.com/office/2006/documentManagement/types"/>
    <ds:schemaRef ds:uri="3548f7c6-61db-43ad-8b59-d7aab3f67129"/>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E697AE0-A4B7-4DBE-A249-D43A1B3C8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b5915-0f47-478f-aefc-6c665016203d"/>
    <ds:schemaRef ds:uri="3548f7c6-61db-43ad-8b59-d7aab3f671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DHE PowerPoint 2017</Template>
  <TotalTime>0</TotalTime>
  <Words>823</Words>
  <Application>Microsoft Office PowerPoint</Application>
  <PresentationFormat>On-screen Show (4:3)</PresentationFormat>
  <Paragraphs>74</Paragraphs>
  <Slides>10</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Corbel</vt:lpstr>
      <vt:lpstr>Franklin Gothic Book</vt:lpstr>
      <vt:lpstr>Franklin Gothic Demi</vt:lpstr>
      <vt:lpstr>Franklin Gothic Medium</vt:lpstr>
      <vt:lpstr>Wingdings</vt:lpstr>
      <vt:lpstr>Wingdings 2</vt:lpstr>
      <vt:lpstr>Wingdings 3</vt:lpstr>
      <vt:lpstr>DHE PowerPoint</vt:lpstr>
      <vt:lpstr>PowerPoint Presentation</vt:lpstr>
      <vt:lpstr>What the Data Show</vt:lpstr>
      <vt:lpstr>What’s Driving the Numbers?</vt:lpstr>
      <vt:lpstr>Need for State Interagency Response</vt:lpstr>
      <vt:lpstr>“Building the Plane While Flying It”</vt:lpstr>
      <vt:lpstr>Regional Teams, Governor Support</vt:lpstr>
      <vt:lpstr>Expansion: Phase 3</vt:lpstr>
      <vt:lpstr>Statewide Student Engagement</vt:lpstr>
      <vt:lpstr>Inside Story: BNS Panelists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Mealey, Sarah (RGT)</dc:creator>
  <cp:lastModifiedBy>Riggins, Chinasa (DHE)</cp:lastModifiedBy>
  <cp:revision>2</cp:revision>
  <cp:lastPrinted>2019-10-31T18:38:16Z</cp:lastPrinted>
  <dcterms:created xsi:type="dcterms:W3CDTF">2017-01-20T17:15:29Z</dcterms:created>
  <dcterms:modified xsi:type="dcterms:W3CDTF">2021-11-05T18:42:30Z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0x01010031C57E9A885D0244890A3F630074E87A</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ies>
</file>