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25"/>
  </p:notesMasterIdLst>
  <p:sldIdLst>
    <p:sldId id="285" r:id="rId2"/>
    <p:sldId id="293" r:id="rId3"/>
    <p:sldId id="299" r:id="rId4"/>
    <p:sldId id="256" r:id="rId5"/>
    <p:sldId id="257" r:id="rId6"/>
    <p:sldId id="258" r:id="rId7"/>
    <p:sldId id="294" r:id="rId8"/>
    <p:sldId id="295" r:id="rId9"/>
    <p:sldId id="298" r:id="rId10"/>
    <p:sldId id="273" r:id="rId11"/>
    <p:sldId id="269" r:id="rId12"/>
    <p:sldId id="267" r:id="rId13"/>
    <p:sldId id="266" r:id="rId14"/>
    <p:sldId id="260" r:id="rId15"/>
    <p:sldId id="261" r:id="rId16"/>
    <p:sldId id="277" r:id="rId17"/>
    <p:sldId id="262" r:id="rId18"/>
    <p:sldId id="264" r:id="rId19"/>
    <p:sldId id="265" r:id="rId20"/>
    <p:sldId id="270" r:id="rId21"/>
    <p:sldId id="296" r:id="rId22"/>
    <p:sldId id="286" r:id="rId23"/>
    <p:sldId id="300" r:id="rId24"/>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F133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588" autoAdjust="0"/>
  </p:normalViewPr>
  <p:slideViewPr>
    <p:cSldViewPr>
      <p:cViewPr varScale="1">
        <p:scale>
          <a:sx n="85" d="100"/>
          <a:sy n="85" d="100"/>
        </p:scale>
        <p:origin x="-1146"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D78B54B-8803-4A50-9D7D-F1F4FB149781}" type="datetimeFigureOut">
              <a:rPr lang="en-US" smtClean="0"/>
              <a:pPr/>
              <a:t>3/21/2014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1C16003-AE88-497D-8F3E-0ADC402D677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1C16003-AE88-497D-8F3E-0ADC402D6773}" type="slidenum">
              <a:rPr lang="en-US" smtClean="0"/>
              <a:pPr/>
              <a:t>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p:spPr>
      </p:sp>
      <p:sp>
        <p:nvSpPr>
          <p:cNvPr id="81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81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BD9A5D5-6142-4779-8451-A5F35440CE58}" type="slidenum">
              <a:rPr lang="en-US" smtClean="0">
                <a:latin typeface="Arial" pitchFamily="34" charset="0"/>
                <a:cs typeface="Arial" pitchFamily="34" charset="0"/>
              </a:rPr>
              <a:pPr/>
              <a:t>22</a:t>
            </a:fld>
            <a:endParaRPr lang="en-US" smtClean="0">
              <a:latin typeface="Arial" pitchFamily="34" charset="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754705A4-1286-489B-A894-925F0A2E0BAD}" type="datetimeFigureOut">
              <a:rPr lang="en-US" smtClean="0"/>
              <a:pPr>
                <a:defRPr/>
              </a:pPr>
              <a:t>3/21/2014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AC60BB0-317A-4162-9458-192C993C53CD}"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5A53A44C-D062-43BD-BA1B-6792AE463049}" type="datetimeFigureOut">
              <a:rPr lang="en-US" smtClean="0"/>
              <a:pPr>
                <a:defRPr/>
              </a:pPr>
              <a:t>3/21/2014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84FF15D-13CE-4226-BC2D-B6FA9D6BEA3C}"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564ED795-A303-40B6-A385-8863CAEA8C54}" type="datetimeFigureOut">
              <a:rPr lang="en-US" smtClean="0"/>
              <a:pPr>
                <a:defRPr/>
              </a:pPr>
              <a:t>3/21/2014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C48CE96-5EC7-4101-B83A-71919D3F93C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7CEDA346-48D9-477A-B912-2F95416EEB0B}" type="datetimeFigureOut">
              <a:rPr lang="en-US" smtClean="0"/>
              <a:pPr>
                <a:defRPr/>
              </a:pPr>
              <a:t>3/21/2014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921FFFE-4988-41C9-BA1C-C292CB66521F}"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E871D11B-8CBC-4562-9781-7C5692FA9C5A}" type="datetimeFigureOut">
              <a:rPr lang="en-US" smtClean="0"/>
              <a:pPr>
                <a:defRPr/>
              </a:pPr>
              <a:t>3/21/2014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83A06AF-F08F-4B15-B8AC-1265E1DC2C76}"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5838C5C0-025F-408F-AB8C-790E5B1BE6EF}" type="datetimeFigureOut">
              <a:rPr lang="en-US" smtClean="0"/>
              <a:pPr>
                <a:defRPr/>
              </a:pPr>
              <a:t>3/21/2014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22C13D3-6A57-4549-A8AA-D98EB3567DE3}"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DCDB1095-EEED-40C9-B900-4FF71C0F2B07}" type="datetimeFigureOut">
              <a:rPr lang="en-US" smtClean="0"/>
              <a:pPr>
                <a:defRPr/>
              </a:pPr>
              <a:t>3/21/2014</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73512E87-CD31-4087-A609-75E4AD6DB465}"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B39CBFFB-C867-40BE-BF69-EE01980C0364}" type="datetimeFigureOut">
              <a:rPr lang="en-US" smtClean="0"/>
              <a:pPr>
                <a:defRPr/>
              </a:pPr>
              <a:t>3/21/2014</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F9B4EF89-AECA-468E-8D46-EB2FAB360A7B}"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FB821C-DC4F-4DF1-97D0-7B4AA728C1D2}" type="datetimeFigureOut">
              <a:rPr lang="en-US" smtClean="0"/>
              <a:pPr>
                <a:defRPr/>
              </a:pPr>
              <a:t>3/21/2014</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A0915801-6911-4223-8630-1F816ED53182}"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D495982C-F515-4E86-9D1C-A2C4A6FEAB42}" type="datetimeFigureOut">
              <a:rPr lang="en-US" smtClean="0"/>
              <a:pPr>
                <a:defRPr/>
              </a:pPr>
              <a:t>3/21/2014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F06168DE-AA74-48ED-B5C4-2B0CCAB87D1E}"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1B3D99CC-B18E-4015-8570-851796397739}" type="datetimeFigureOut">
              <a:rPr lang="en-US" smtClean="0"/>
              <a:pPr>
                <a:defRPr/>
              </a:pPr>
              <a:t>3/21/2014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16CBF23C-97B7-4F90-B3FF-11DB0B79A60B}"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FD843B73-29FE-428E-910A-E22A9E18A23A}" type="datetimeFigureOut">
              <a:rPr lang="en-US" smtClean="0"/>
              <a:pPr>
                <a:defRPr/>
              </a:pPr>
              <a:t>3/21/2014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9E4EAB06-457F-4E71-A583-40C6D92A0B6B}"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2130425"/>
            <a:ext cx="8763000" cy="2136775"/>
          </a:xfrm>
        </p:spPr>
        <p:txBody>
          <a:bodyPr rtlCol="0">
            <a:normAutofit/>
          </a:bodyPr>
          <a:lstStyle/>
          <a:p>
            <a:pPr eaLnBrk="1" fontAlgn="auto" hangingPunct="1">
              <a:spcAft>
                <a:spcPts val="0"/>
              </a:spcAft>
              <a:defRPr/>
            </a:pPr>
            <a:r>
              <a:rPr lang="en-US" sz="3100" b="1" dirty="0" smtClean="0">
                <a:solidFill>
                  <a:srgbClr val="002060"/>
                </a:solidFill>
              </a:rPr>
              <a:t>Massachusetts Department of Higher Education: </a:t>
            </a:r>
            <a:br>
              <a:rPr lang="en-US" sz="3100" b="1" dirty="0" smtClean="0">
                <a:solidFill>
                  <a:srgbClr val="002060"/>
                </a:solidFill>
              </a:rPr>
            </a:br>
            <a:r>
              <a:rPr lang="en-US" sz="2800" b="1" dirty="0" smtClean="0">
                <a:solidFill>
                  <a:srgbClr val="002060"/>
                </a:solidFill>
              </a:rPr>
              <a:t>Community College Performance-Based Funding Model</a:t>
            </a:r>
            <a:endParaRPr lang="en-US" sz="2800" dirty="0" smtClean="0"/>
          </a:p>
        </p:txBody>
      </p:sp>
      <p:sp>
        <p:nvSpPr>
          <p:cNvPr id="3" name="Subtitle 2"/>
          <p:cNvSpPr>
            <a:spLocks noGrp="1"/>
          </p:cNvSpPr>
          <p:nvPr>
            <p:ph type="subTitle" idx="1"/>
          </p:nvPr>
        </p:nvSpPr>
        <p:spPr>
          <a:xfrm>
            <a:off x="1295400" y="4191000"/>
            <a:ext cx="6400800" cy="1752600"/>
          </a:xfrm>
        </p:spPr>
        <p:txBody>
          <a:bodyPr rtlCol="0">
            <a:normAutofit fontScale="92500" lnSpcReduction="20000"/>
          </a:bodyPr>
          <a:lstStyle/>
          <a:p>
            <a:pPr eaLnBrk="1" fontAlgn="auto" hangingPunct="1">
              <a:spcAft>
                <a:spcPts val="0"/>
              </a:spcAft>
              <a:defRPr/>
            </a:pPr>
            <a:r>
              <a:rPr lang="en-US" sz="2000" b="1" i="1" dirty="0" smtClean="0">
                <a:solidFill>
                  <a:schemeClr val="accent3">
                    <a:lumMod val="50000"/>
                  </a:schemeClr>
                </a:solidFill>
              </a:rPr>
              <a:t>Sean P. Nelson</a:t>
            </a:r>
          </a:p>
          <a:p>
            <a:pPr eaLnBrk="1" fontAlgn="auto" hangingPunct="1">
              <a:spcAft>
                <a:spcPts val="0"/>
              </a:spcAft>
              <a:defRPr/>
            </a:pPr>
            <a:r>
              <a:rPr lang="en-US" sz="2000" i="1" dirty="0" smtClean="0">
                <a:solidFill>
                  <a:schemeClr val="accent3">
                    <a:lumMod val="50000"/>
                  </a:schemeClr>
                </a:solidFill>
              </a:rPr>
              <a:t>Deputy Commissioner for Administration and Finance</a:t>
            </a:r>
          </a:p>
          <a:p>
            <a:pPr eaLnBrk="1" fontAlgn="auto" hangingPunct="1">
              <a:spcAft>
                <a:spcPts val="0"/>
              </a:spcAft>
              <a:defRPr/>
            </a:pPr>
            <a:endParaRPr lang="en-US" sz="1300" i="1" dirty="0" smtClean="0">
              <a:solidFill>
                <a:schemeClr val="accent3">
                  <a:lumMod val="50000"/>
                </a:schemeClr>
              </a:solidFill>
            </a:endParaRPr>
          </a:p>
          <a:p>
            <a:pPr eaLnBrk="1" fontAlgn="auto" hangingPunct="1">
              <a:spcAft>
                <a:spcPts val="0"/>
              </a:spcAft>
              <a:defRPr/>
            </a:pPr>
            <a:r>
              <a:rPr lang="en-US" sz="2000" b="1" i="1" dirty="0" smtClean="0">
                <a:solidFill>
                  <a:schemeClr val="accent3">
                    <a:lumMod val="50000"/>
                  </a:schemeClr>
                </a:solidFill>
              </a:rPr>
              <a:t>Jonathan Keller</a:t>
            </a:r>
          </a:p>
          <a:p>
            <a:pPr>
              <a:defRPr/>
            </a:pPr>
            <a:r>
              <a:rPr lang="en-US" sz="2000" dirty="0" smtClean="0">
                <a:solidFill>
                  <a:schemeClr val="accent3">
                    <a:lumMod val="50000"/>
                  </a:schemeClr>
                </a:solidFill>
              </a:rPr>
              <a:t>Senior Associate Commissioner </a:t>
            </a:r>
            <a:r>
              <a:rPr lang="en-US" sz="2000" dirty="0">
                <a:solidFill>
                  <a:schemeClr val="accent3">
                    <a:lumMod val="50000"/>
                  </a:schemeClr>
                </a:solidFill>
              </a:rPr>
              <a:t>for Research, Planning and Information Systems</a:t>
            </a:r>
          </a:p>
          <a:p>
            <a:pPr eaLnBrk="1" fontAlgn="auto" hangingPunct="1">
              <a:spcAft>
                <a:spcPts val="0"/>
              </a:spcAft>
              <a:defRPr/>
            </a:pPr>
            <a:endParaRPr lang="en-US" sz="2000" i="1" dirty="0" smtClean="0"/>
          </a:p>
        </p:txBody>
      </p:sp>
      <p:pic>
        <p:nvPicPr>
          <p:cNvPr id="2052" name="Picture 3" descr="Outline MAssachusetts.png"/>
          <p:cNvPicPr>
            <a:picLocks noChangeAspect="1"/>
          </p:cNvPicPr>
          <p:nvPr/>
        </p:nvPicPr>
        <p:blipFill>
          <a:blip r:embed="rId2" cstate="print"/>
          <a:srcRect/>
          <a:stretch>
            <a:fillRect/>
          </a:stretch>
        </p:blipFill>
        <p:spPr bwMode="auto">
          <a:xfrm>
            <a:off x="2590800" y="914400"/>
            <a:ext cx="3429000" cy="1752600"/>
          </a:xfrm>
          <a:prstGeom prst="rect">
            <a:avLst/>
          </a:prstGeom>
          <a:solidFill>
            <a:schemeClr val="bg1"/>
          </a:solidFill>
          <a:ln w="9525">
            <a:noFill/>
            <a:miter lim="800000"/>
            <a:headEnd/>
            <a:tailEnd/>
          </a:ln>
        </p:spPr>
      </p:pic>
      <p:sp>
        <p:nvSpPr>
          <p:cNvPr id="5" name="TextBox 4"/>
          <p:cNvSpPr txBox="1"/>
          <p:nvPr/>
        </p:nvSpPr>
        <p:spPr>
          <a:xfrm>
            <a:off x="457200" y="228600"/>
            <a:ext cx="8001000" cy="369332"/>
          </a:xfrm>
          <a:prstGeom prst="rect">
            <a:avLst/>
          </a:prstGeom>
          <a:noFill/>
        </p:spPr>
        <p:txBody>
          <a:bodyPr wrap="square" rtlCol="0">
            <a:spAutoFit/>
          </a:bodyPr>
          <a:lstStyle/>
          <a:p>
            <a:r>
              <a:rPr lang="en-US" i="1" dirty="0" smtClean="0">
                <a:solidFill>
                  <a:srgbClr val="C00000"/>
                </a:solidFill>
              </a:rPr>
              <a:t>DRAFT for discussion purposes only</a:t>
            </a:r>
            <a:endParaRPr lang="en-US" i="1" dirty="0">
              <a:solidFill>
                <a:srgbClr val="C0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Box 5"/>
          <p:cNvSpPr txBox="1">
            <a:spLocks noChangeArrowheads="1"/>
          </p:cNvSpPr>
          <p:nvPr/>
        </p:nvSpPr>
        <p:spPr bwMode="auto">
          <a:xfrm>
            <a:off x="762000" y="457200"/>
            <a:ext cx="6781800" cy="646331"/>
          </a:xfrm>
          <a:prstGeom prst="rect">
            <a:avLst/>
          </a:prstGeom>
          <a:noFill/>
          <a:ln w="9525">
            <a:noFill/>
            <a:miter lim="800000"/>
            <a:headEnd/>
            <a:tailEnd/>
          </a:ln>
        </p:spPr>
        <p:txBody>
          <a:bodyPr wrap="square">
            <a:spAutoFit/>
          </a:bodyPr>
          <a:lstStyle/>
          <a:p>
            <a:r>
              <a:rPr lang="en-US" sz="3600" b="1" i="1" dirty="0" smtClean="0">
                <a:solidFill>
                  <a:srgbClr val="0070C0"/>
                </a:solidFill>
                <a:latin typeface="Calibri" pitchFamily="34" charset="0"/>
              </a:rPr>
              <a:t>Funding </a:t>
            </a:r>
            <a:r>
              <a:rPr lang="en-US" sz="3600" b="1" i="1" dirty="0">
                <a:solidFill>
                  <a:srgbClr val="0070C0"/>
                </a:solidFill>
                <a:latin typeface="Calibri" pitchFamily="34" charset="0"/>
              </a:rPr>
              <a:t>Formula </a:t>
            </a:r>
            <a:r>
              <a:rPr lang="en-US" sz="3600" b="1" i="1" dirty="0" smtClean="0">
                <a:solidFill>
                  <a:srgbClr val="0070C0"/>
                </a:solidFill>
                <a:latin typeface="Calibri" pitchFamily="34" charset="0"/>
              </a:rPr>
              <a:t>Dashboard</a:t>
            </a:r>
            <a:endParaRPr lang="en-US" sz="3600" dirty="0">
              <a:latin typeface="Calibri" pitchFamily="34" charset="0"/>
            </a:endParaRPr>
          </a:p>
        </p:txBody>
      </p:sp>
      <p:graphicFrame>
        <p:nvGraphicFramePr>
          <p:cNvPr id="7" name="Table 6"/>
          <p:cNvGraphicFramePr>
            <a:graphicFrameLocks noGrp="1"/>
          </p:cNvGraphicFramePr>
          <p:nvPr/>
        </p:nvGraphicFramePr>
        <p:xfrm>
          <a:off x="381003" y="1447800"/>
          <a:ext cx="8077195" cy="3886203"/>
        </p:xfrm>
        <a:graphic>
          <a:graphicData uri="http://schemas.openxmlformats.org/drawingml/2006/table">
            <a:tbl>
              <a:tblPr/>
              <a:tblGrid>
                <a:gridCol w="605790"/>
                <a:gridCol w="340757"/>
                <a:gridCol w="302894"/>
                <a:gridCol w="302894"/>
                <a:gridCol w="179843"/>
                <a:gridCol w="170379"/>
                <a:gridCol w="317094"/>
                <a:gridCol w="236636"/>
                <a:gridCol w="184576"/>
                <a:gridCol w="194043"/>
                <a:gridCol w="359687"/>
                <a:gridCol w="302894"/>
                <a:gridCol w="558462"/>
                <a:gridCol w="302894"/>
                <a:gridCol w="141982"/>
                <a:gridCol w="492204"/>
                <a:gridCol w="448032"/>
                <a:gridCol w="542687"/>
                <a:gridCol w="542687"/>
                <a:gridCol w="317094"/>
                <a:gridCol w="449610"/>
                <a:gridCol w="411747"/>
                <a:gridCol w="372309"/>
              </a:tblGrid>
              <a:tr h="182970">
                <a:tc gridSpan="10">
                  <a:txBody>
                    <a:bodyPr/>
                    <a:lstStyle/>
                    <a:p>
                      <a:pPr algn="ctr" fontAlgn="ctr"/>
                      <a:r>
                        <a:rPr lang="en-US" sz="400" b="1" i="0" u="none" strike="noStrike" dirty="0">
                          <a:solidFill>
                            <a:srgbClr val="7030A0"/>
                          </a:solidFill>
                          <a:latin typeface="Calibri"/>
                        </a:rPr>
                        <a:t>Stage One</a:t>
                      </a:r>
                      <a:r>
                        <a:rPr lang="en-US" sz="400" b="1" i="0" u="none" strike="noStrike" dirty="0">
                          <a:solidFill>
                            <a:srgbClr val="000000"/>
                          </a:solidFill>
                          <a:latin typeface="Calibri"/>
                        </a:rPr>
                        <a:t>: Set Funding Allocations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13">
                  <a:txBody>
                    <a:bodyPr/>
                    <a:lstStyle/>
                    <a:p>
                      <a:pPr algn="ctr" fontAlgn="ctr"/>
                      <a:r>
                        <a:rPr lang="en-US" sz="400" b="1" i="0" u="none" strike="noStrike" dirty="0">
                          <a:solidFill>
                            <a:srgbClr val="000000"/>
                          </a:solidFill>
                          <a:latin typeface="Calibri"/>
                        </a:rPr>
                        <a:t>New Funding Allocations FY14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82970">
                <a:tc gridSpan="3">
                  <a:txBody>
                    <a:bodyPr/>
                    <a:lstStyle/>
                    <a:p>
                      <a:pPr algn="ctr" fontAlgn="ctr"/>
                      <a:r>
                        <a:rPr lang="en-US" sz="300" b="1" i="0" u="none" strike="noStrike">
                          <a:solidFill>
                            <a:srgbClr val="000000"/>
                          </a:solidFill>
                          <a:latin typeface="Calibri"/>
                        </a:rPr>
                        <a:t>Allocate new money directly to Performance?</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3CDDD"/>
                    </a:solidFill>
                  </a:tcPr>
                </a:tc>
                <a:tc hMerge="1">
                  <a:txBody>
                    <a:bodyPr/>
                    <a:lstStyle/>
                    <a:p>
                      <a:endParaRPr lang="en-US"/>
                    </a:p>
                  </a:txBody>
                  <a:tcPr/>
                </a:tc>
                <a:tc hMerge="1">
                  <a:txBody>
                    <a:bodyPr/>
                    <a:lstStyle/>
                    <a:p>
                      <a:endParaRPr lang="en-US"/>
                    </a:p>
                  </a:txBody>
                  <a:tcPr/>
                </a:tc>
                <a:tc gridSpan="7">
                  <a:txBody>
                    <a:bodyPr/>
                    <a:lstStyle/>
                    <a:p>
                      <a:pPr algn="ctr" fontAlgn="ctr"/>
                      <a:r>
                        <a:rPr lang="en-US" sz="400" b="1" i="0" u="none" strike="noStrike">
                          <a:solidFill>
                            <a:srgbClr val="FF0000"/>
                          </a:solidFill>
                          <a:latin typeface="Calibri"/>
                        </a:rPr>
                        <a:t>No</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3" gridSpan="3">
                  <a:txBody>
                    <a:bodyPr/>
                    <a:lstStyle/>
                    <a:p>
                      <a:pPr algn="ctr" fontAlgn="ctr"/>
                      <a:r>
                        <a:rPr lang="en-US" sz="400" b="1" i="0" u="none" strike="noStrike" dirty="0">
                          <a:solidFill>
                            <a:srgbClr val="000000"/>
                          </a:solidFill>
                          <a:latin typeface="Calibri"/>
                        </a:rPr>
                        <a:t>Massachusetts Public Community Colleges</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rowSpan="3" hMerge="1">
                  <a:txBody>
                    <a:bodyPr/>
                    <a:lstStyle/>
                    <a:p>
                      <a:endParaRPr lang="en-US"/>
                    </a:p>
                  </a:txBody>
                  <a:tcPr/>
                </a:tc>
                <a:tc rowSpan="3" hMerge="1">
                  <a:txBody>
                    <a:bodyPr/>
                    <a:lstStyle/>
                    <a:p>
                      <a:endParaRPr lang="en-US"/>
                    </a:p>
                  </a:txBody>
                  <a:tcPr/>
                </a:tc>
                <a:tc rowSpan="2" gridSpan="2">
                  <a:txBody>
                    <a:bodyPr/>
                    <a:lstStyle/>
                    <a:p>
                      <a:pPr algn="ctr" fontAlgn="ctr"/>
                      <a:r>
                        <a:rPr lang="en-US" sz="400" b="0" i="0" u="none" strike="noStrike">
                          <a:solidFill>
                            <a:srgbClr val="000000"/>
                          </a:solidFill>
                          <a:latin typeface="Calibri"/>
                        </a:rPr>
                        <a:t>Past Amounts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rowSpan="2" hMerge="1">
                  <a:txBody>
                    <a:bodyPr/>
                    <a:lstStyle/>
                    <a:p>
                      <a:endParaRPr lang="en-US"/>
                    </a:p>
                  </a:txBody>
                  <a:tcPr/>
                </a:tc>
                <a:tc gridSpan="5">
                  <a:txBody>
                    <a:bodyPr/>
                    <a:lstStyle/>
                    <a:p>
                      <a:pPr algn="ctr" fontAlgn="ctr"/>
                      <a:r>
                        <a:rPr lang="en-US" sz="400" b="0" i="0" u="none" strike="noStrike">
                          <a:solidFill>
                            <a:srgbClr val="000000"/>
                          </a:solidFill>
                          <a:latin typeface="Calibri"/>
                        </a:rPr>
                        <a:t>New Funding Level - No Stop Loss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FF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fontAlgn="ctr"/>
                      <a:r>
                        <a:rPr lang="en-US" sz="400" b="0" i="0" u="none" strike="noStrike">
                          <a:solidFill>
                            <a:srgbClr val="000000"/>
                          </a:solidFill>
                          <a:latin typeface="Calibri"/>
                        </a:rPr>
                        <a:t>New Funding Level - With Stop Loss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FFCC"/>
                    </a:solidFill>
                  </a:tcPr>
                </a:tc>
                <a:tc hMerge="1">
                  <a:txBody>
                    <a:bodyPr/>
                    <a:lstStyle/>
                    <a:p>
                      <a:endParaRPr lang="en-US"/>
                    </a:p>
                  </a:txBody>
                  <a:tcPr/>
                </a:tc>
                <a:tc hMerge="1">
                  <a:txBody>
                    <a:bodyPr/>
                    <a:lstStyle/>
                    <a:p>
                      <a:endParaRPr lang="en-US"/>
                    </a:p>
                  </a:txBody>
                  <a:tcPr/>
                </a:tc>
              </a:tr>
              <a:tr h="201268">
                <a:tc gridSpan="3">
                  <a:txBody>
                    <a:bodyPr/>
                    <a:lstStyle/>
                    <a:p>
                      <a:pPr algn="ctr" fontAlgn="ctr"/>
                      <a:r>
                        <a:rPr lang="en-US" sz="300" b="1" i="0" u="none" strike="noStrike">
                          <a:solidFill>
                            <a:srgbClr val="000000"/>
                          </a:solidFill>
                          <a:latin typeface="Calibri"/>
                        </a:rPr>
                        <a:t>Total State and Local Appropriations</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hMerge="1">
                  <a:txBody>
                    <a:bodyPr/>
                    <a:lstStyle/>
                    <a:p>
                      <a:endParaRPr lang="en-US"/>
                    </a:p>
                  </a:txBody>
                  <a:tcPr/>
                </a:tc>
                <a:tc hMerge="1">
                  <a:txBody>
                    <a:bodyPr/>
                    <a:lstStyle/>
                    <a:p>
                      <a:endParaRPr lang="en-US"/>
                    </a:p>
                  </a:txBody>
                  <a:tcPr/>
                </a:tc>
                <a:tc gridSpan="7">
                  <a:txBody>
                    <a:bodyPr/>
                    <a:lstStyle/>
                    <a:p>
                      <a:pPr algn="ctr" fontAlgn="ctr"/>
                      <a:r>
                        <a:rPr lang="en-US" sz="700" b="0" i="0" u="none" strike="noStrike">
                          <a:solidFill>
                            <a:srgbClr val="000000"/>
                          </a:solidFill>
                          <a:latin typeface="Calibri"/>
                        </a:rPr>
                        <a:t>$208,154,311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rowSpan="2">
                  <a:txBody>
                    <a:bodyPr/>
                    <a:lstStyle/>
                    <a:p>
                      <a:pPr algn="ctr" fontAlgn="ctr"/>
                      <a:r>
                        <a:rPr lang="en-US" sz="300" b="0" i="0" u="none" strike="noStrike">
                          <a:solidFill>
                            <a:srgbClr val="000000"/>
                          </a:solidFill>
                          <a:latin typeface="Calibri"/>
                        </a:rPr>
                        <a:t>Base Allocation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rowSpan="2">
                  <a:txBody>
                    <a:bodyPr/>
                    <a:lstStyle/>
                    <a:p>
                      <a:pPr algn="ctr" fontAlgn="ctr"/>
                      <a:r>
                        <a:rPr lang="en-US" sz="300" b="0" i="0" u="none" strike="noStrike">
                          <a:solidFill>
                            <a:srgbClr val="000000"/>
                          </a:solidFill>
                          <a:latin typeface="Calibri"/>
                        </a:rPr>
                        <a:t>Performance Allocation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rowSpan="2">
                  <a:txBody>
                    <a:bodyPr/>
                    <a:lstStyle/>
                    <a:p>
                      <a:pPr algn="ctr" fontAlgn="ctr"/>
                      <a:r>
                        <a:rPr lang="en-US" sz="300" b="0" i="0" u="none" strike="noStrike">
                          <a:solidFill>
                            <a:srgbClr val="000000"/>
                          </a:solidFill>
                          <a:latin typeface="Calibri"/>
                        </a:rPr>
                        <a:t>Cost of Operation Subsidy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rowSpan="2">
                  <a:txBody>
                    <a:bodyPr/>
                    <a:lstStyle/>
                    <a:p>
                      <a:pPr algn="ctr" fontAlgn="ctr"/>
                      <a:r>
                        <a:rPr lang="en-US" sz="300" b="1" i="0" u="none" strike="noStrike">
                          <a:solidFill>
                            <a:srgbClr val="000000"/>
                          </a:solidFill>
                          <a:latin typeface="Calibri"/>
                        </a:rPr>
                        <a:t>Total Allocation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rowSpan="2">
                  <a:txBody>
                    <a:bodyPr/>
                    <a:lstStyle/>
                    <a:p>
                      <a:pPr algn="ctr" fontAlgn="ctr"/>
                      <a:r>
                        <a:rPr lang="en-US" sz="300" b="0" i="0" u="none" strike="noStrike">
                          <a:solidFill>
                            <a:srgbClr val="000000"/>
                          </a:solidFill>
                          <a:latin typeface="Calibri"/>
                        </a:rPr>
                        <a:t> % Difference in Funding 2013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rowSpan="2">
                  <a:txBody>
                    <a:bodyPr/>
                    <a:lstStyle/>
                    <a:p>
                      <a:pPr algn="ctr" fontAlgn="ctr"/>
                      <a:r>
                        <a:rPr lang="en-US" sz="300" b="0" i="0" u="none" strike="noStrike">
                          <a:solidFill>
                            <a:srgbClr val="000000"/>
                          </a:solidFill>
                          <a:latin typeface="Calibri"/>
                        </a:rPr>
                        <a:t>Total Allocation After Stop Loss Adjustment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rowSpan="2">
                  <a:txBody>
                    <a:bodyPr/>
                    <a:lstStyle/>
                    <a:p>
                      <a:pPr algn="ctr" fontAlgn="ctr"/>
                      <a:r>
                        <a:rPr lang="en-US" sz="300" b="0" i="0" u="none" strike="noStrike">
                          <a:solidFill>
                            <a:srgbClr val="000000"/>
                          </a:solidFill>
                          <a:latin typeface="Calibri"/>
                        </a:rPr>
                        <a:t> Difference $ (+/-) between Stop Loss and FY13 GAA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rowSpan="2">
                  <a:txBody>
                    <a:bodyPr/>
                    <a:lstStyle/>
                    <a:p>
                      <a:pPr algn="ctr" fontAlgn="ctr"/>
                      <a:r>
                        <a:rPr lang="en-US" sz="300" b="0" i="0" u="none" strike="noStrike">
                          <a:solidFill>
                            <a:srgbClr val="000000"/>
                          </a:solidFill>
                          <a:latin typeface="Calibri"/>
                        </a:rPr>
                        <a:t> Percentage Difference in Funding from FY13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208505">
                <a:tc gridSpan="3">
                  <a:txBody>
                    <a:bodyPr/>
                    <a:lstStyle/>
                    <a:p>
                      <a:pPr algn="ctr" fontAlgn="ctr"/>
                      <a:r>
                        <a:rPr lang="en-US" sz="300" b="1" i="0" u="none" strike="noStrike">
                          <a:solidFill>
                            <a:srgbClr val="000000"/>
                          </a:solidFill>
                          <a:latin typeface="Calibri"/>
                        </a:rPr>
                        <a:t>Base Funding Allocation</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hMerge="1">
                  <a:txBody>
                    <a:bodyPr/>
                    <a:lstStyle/>
                    <a:p>
                      <a:endParaRPr lang="en-US"/>
                    </a:p>
                  </a:txBody>
                  <a:tcPr/>
                </a:tc>
                <a:tc hMerge="1">
                  <a:txBody>
                    <a:bodyPr/>
                    <a:lstStyle/>
                    <a:p>
                      <a:endParaRPr lang="en-US"/>
                    </a:p>
                  </a:txBody>
                  <a:tcPr/>
                </a:tc>
                <a:tc gridSpan="2">
                  <a:txBody>
                    <a:bodyPr/>
                    <a:lstStyle/>
                    <a:p>
                      <a:pPr algn="ctr" fontAlgn="ctr"/>
                      <a:r>
                        <a:rPr lang="en-US" sz="400" b="1" i="0" u="none" strike="noStrike">
                          <a:solidFill>
                            <a:srgbClr val="000000"/>
                          </a:solidFill>
                          <a:latin typeface="Calibri"/>
                        </a:rPr>
                        <a:t>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hMerge="1">
                  <a:txBody>
                    <a:bodyPr/>
                    <a:lstStyle/>
                    <a:p>
                      <a:endParaRPr lang="en-US"/>
                    </a:p>
                  </a:txBody>
                  <a:tcPr/>
                </a:tc>
                <a:tc gridSpan="2">
                  <a:txBody>
                    <a:bodyPr/>
                    <a:lstStyle/>
                    <a:p>
                      <a:pPr algn="l" fontAlgn="ctr"/>
                      <a:r>
                        <a:rPr lang="en-US" sz="300" b="0" i="0" u="none" strike="noStrike">
                          <a:solidFill>
                            <a:srgbClr val="000000"/>
                          </a:solidFill>
                          <a:latin typeface="Calibri"/>
                        </a:rPr>
                        <a:t>Amount Allocated:</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hMerge="1">
                  <a:txBody>
                    <a:bodyPr/>
                    <a:lstStyle/>
                    <a:p>
                      <a:endParaRPr lang="en-US"/>
                    </a:p>
                  </a:txBody>
                  <a:tcPr/>
                </a:tc>
                <a:tc gridSpan="3">
                  <a:txBody>
                    <a:bodyPr/>
                    <a:lstStyle/>
                    <a:p>
                      <a:pPr algn="ctr" fontAlgn="ctr"/>
                      <a:r>
                        <a:rPr lang="en-US" sz="400" b="1" i="0" u="none" strike="noStrike">
                          <a:solidFill>
                            <a:srgbClr val="000000"/>
                          </a:solidFill>
                          <a:latin typeface="Calibri"/>
                        </a:rPr>
                        <a:t>$80,327,156</a:t>
                      </a:r>
                    </a:p>
                  </a:txBody>
                  <a:tcPr marL="0" marR="0" marT="0"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hMerge="1">
                  <a:txBody>
                    <a:bodyPr/>
                    <a:lstStyle/>
                    <a:p>
                      <a:endParaRPr lang="en-US"/>
                    </a:p>
                  </a:txBody>
                  <a:tcPr/>
                </a:tc>
                <a:tc hMerge="1">
                  <a:txBody>
                    <a:bodyPr/>
                    <a:lstStyle/>
                    <a:p>
                      <a:endParaRPr lang="en-US"/>
                    </a:p>
                  </a:txBody>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gridSpan="2">
                  <a:txBody>
                    <a:bodyPr/>
                    <a:lstStyle/>
                    <a:p>
                      <a:pPr algn="ctr" fontAlgn="ctr"/>
                      <a:r>
                        <a:rPr lang="en-US" sz="400" b="0" i="0" u="none" strike="noStrike">
                          <a:solidFill>
                            <a:srgbClr val="000000"/>
                          </a:solidFill>
                          <a:latin typeface="Calibri"/>
                        </a:rPr>
                        <a:t>FY13 Funding Amount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182970">
                <a:tc gridSpan="3">
                  <a:txBody>
                    <a:bodyPr/>
                    <a:lstStyle/>
                    <a:p>
                      <a:pPr algn="ctr" fontAlgn="ctr"/>
                      <a:r>
                        <a:rPr lang="en-US" sz="300" b="1" i="0" u="none" strike="noStrike">
                          <a:solidFill>
                            <a:srgbClr val="000000"/>
                          </a:solidFill>
                          <a:latin typeface="Calibri"/>
                        </a:rPr>
                        <a:t>Performance Funding Allocation</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9B8"/>
                    </a:solidFill>
                  </a:tcPr>
                </a:tc>
                <a:tc hMerge="1">
                  <a:txBody>
                    <a:bodyPr/>
                    <a:lstStyle/>
                    <a:p>
                      <a:endParaRPr lang="en-US"/>
                    </a:p>
                  </a:txBody>
                  <a:tcPr/>
                </a:tc>
                <a:tc hMerge="1">
                  <a:txBody>
                    <a:bodyPr/>
                    <a:lstStyle/>
                    <a:p>
                      <a:endParaRPr lang="en-US"/>
                    </a:p>
                  </a:txBody>
                  <a:tcPr/>
                </a:tc>
                <a:tc gridSpan="2">
                  <a:txBody>
                    <a:bodyPr/>
                    <a:lstStyle/>
                    <a:p>
                      <a:pPr algn="ctr" fontAlgn="ctr"/>
                      <a:r>
                        <a:rPr lang="en-US" sz="400" b="1" i="0" u="none" strike="noStrike">
                          <a:solidFill>
                            <a:srgbClr val="31849B"/>
                          </a:solidFill>
                          <a:latin typeface="Calibri"/>
                        </a:rPr>
                        <a:t>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gridSpan="2">
                  <a:txBody>
                    <a:bodyPr/>
                    <a:lstStyle/>
                    <a:p>
                      <a:pPr algn="l" fontAlgn="ctr"/>
                      <a:r>
                        <a:rPr lang="en-US" sz="300" b="0" i="0" u="none" strike="noStrike">
                          <a:solidFill>
                            <a:srgbClr val="000000"/>
                          </a:solidFill>
                          <a:latin typeface="Calibri"/>
                        </a:rPr>
                        <a:t>Amount Allocated:</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9B8"/>
                    </a:solidFill>
                  </a:tcPr>
                </a:tc>
                <a:tc hMerge="1">
                  <a:txBody>
                    <a:bodyPr/>
                    <a:lstStyle/>
                    <a:p>
                      <a:endParaRPr lang="en-US"/>
                    </a:p>
                  </a:txBody>
                  <a:tcPr/>
                </a:tc>
                <a:tc gridSpan="3">
                  <a:txBody>
                    <a:bodyPr/>
                    <a:lstStyle/>
                    <a:p>
                      <a:pPr algn="ctr" fontAlgn="ctr"/>
                      <a:r>
                        <a:rPr lang="en-US" sz="400" b="1" i="0" u="none" strike="noStrike">
                          <a:solidFill>
                            <a:srgbClr val="000000"/>
                          </a:solidFill>
                          <a:latin typeface="Calibri"/>
                        </a:rPr>
                        <a:t>$80,327,156</a:t>
                      </a:r>
                    </a:p>
                  </a:txBody>
                  <a:tcPr marL="0" marR="0" marT="0"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9B8"/>
                    </a:solidFill>
                  </a:tcPr>
                </a:tc>
                <a:tc hMerge="1">
                  <a:txBody>
                    <a:bodyPr/>
                    <a:lstStyle/>
                    <a:p>
                      <a:endParaRPr lang="en-US"/>
                    </a:p>
                  </a:txBody>
                  <a:tcPr/>
                </a:tc>
                <a:tc hMerge="1">
                  <a:txBody>
                    <a:bodyPr/>
                    <a:lstStyle/>
                    <a:p>
                      <a:endParaRPr lang="en-US"/>
                    </a:p>
                  </a:txBody>
                  <a:tcPr/>
                </a:tc>
                <a:tc gridSpan="3">
                  <a:txBody>
                    <a:bodyPr/>
                    <a:lstStyle/>
                    <a:p>
                      <a:pPr algn="r" fontAlgn="ctr"/>
                      <a:r>
                        <a:rPr lang="en-US" sz="400" b="0" i="0" u="none" strike="noStrike">
                          <a:solidFill>
                            <a:srgbClr val="000000"/>
                          </a:solidFill>
                          <a:latin typeface="Calibri"/>
                        </a:rPr>
                        <a:t>Berkshire Community College</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2">
                  <a:txBody>
                    <a:bodyPr/>
                    <a:lstStyle/>
                    <a:p>
                      <a:pPr algn="ctr" fontAlgn="ctr"/>
                      <a:r>
                        <a:rPr lang="en-US" sz="400" b="0" i="0" u="none" strike="noStrike">
                          <a:solidFill>
                            <a:srgbClr val="000000"/>
                          </a:solidFill>
                          <a:latin typeface="Calibri"/>
                        </a:rPr>
                        <a:t>$7,988,207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ctr"/>
                      <a:r>
                        <a:rPr lang="en-US" sz="400" b="0" i="0" u="none" strike="noStrike">
                          <a:solidFill>
                            <a:srgbClr val="000000"/>
                          </a:solidFill>
                          <a:latin typeface="Calibri"/>
                        </a:rPr>
                        <a:t> $          2,112,318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400" b="0" i="0" u="none" strike="noStrike">
                          <a:solidFill>
                            <a:srgbClr val="000000"/>
                          </a:solidFill>
                          <a:latin typeface="Calibri"/>
                        </a:rPr>
                        <a:t> $       3,330,594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400" b="0" i="0" u="none" strike="noStrike">
                          <a:solidFill>
                            <a:srgbClr val="000000"/>
                          </a:solidFill>
                          <a:latin typeface="Calibri"/>
                        </a:rPr>
                        <a:t> $             4,500,000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400" b="1" i="0" u="none" strike="noStrike">
                          <a:solidFill>
                            <a:srgbClr val="000000"/>
                          </a:solidFill>
                          <a:latin typeface="Calibri"/>
                        </a:rPr>
                        <a:t> $             9,942,912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en-US" sz="400" b="0" i="0" u="none" strike="noStrike">
                          <a:solidFill>
                            <a:srgbClr val="000000"/>
                          </a:solidFill>
                          <a:latin typeface="Calibri"/>
                        </a:rPr>
                        <a:t>24.5%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n-US" sz="400" b="0" i="0" u="none" strike="noStrike">
                          <a:solidFill>
                            <a:srgbClr val="000000"/>
                          </a:solidFill>
                          <a:latin typeface="Calibri"/>
                        </a:rPr>
                        <a:t> $       9,207,281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400" b="0" i="0" u="none" strike="noStrike">
                          <a:solidFill>
                            <a:srgbClr val="000000"/>
                          </a:solidFill>
                          <a:latin typeface="Calibri"/>
                        </a:rPr>
                        <a:t> $    1,219,074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r" fontAlgn="ctr"/>
                      <a:r>
                        <a:rPr lang="en-US" sz="400" b="0" i="0" u="none" strike="noStrike">
                          <a:solidFill>
                            <a:srgbClr val="000000"/>
                          </a:solidFill>
                          <a:latin typeface="Calibri"/>
                        </a:rPr>
                        <a:t>15.3%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182970">
                <a:tc gridSpan="5">
                  <a:txBody>
                    <a:bodyPr/>
                    <a:lstStyle/>
                    <a:p>
                      <a:pPr algn="ctr" fontAlgn="ctr"/>
                      <a:r>
                        <a:rPr lang="en-US" sz="300" b="1" i="0" u="none" strike="noStrike">
                          <a:solidFill>
                            <a:srgbClr val="000000"/>
                          </a:solidFill>
                          <a:latin typeface="Calibri"/>
                        </a:rPr>
                        <a:t>Ancillary Budget Amount</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C09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algn="l" fontAlgn="ctr"/>
                      <a:r>
                        <a:rPr lang="en-US" sz="300" b="0" i="0" u="none" strike="noStrike">
                          <a:solidFill>
                            <a:srgbClr val="000000"/>
                          </a:solidFill>
                          <a:latin typeface="Calibri"/>
                        </a:rPr>
                        <a:t>Amount Allocated:</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hMerge="1">
                  <a:txBody>
                    <a:bodyPr/>
                    <a:lstStyle/>
                    <a:p>
                      <a:endParaRPr lang="en-US"/>
                    </a:p>
                  </a:txBody>
                  <a:tcPr/>
                </a:tc>
                <a:tc gridSpan="3">
                  <a:txBody>
                    <a:bodyPr/>
                    <a:lstStyle/>
                    <a:p>
                      <a:pPr algn="ctr" fontAlgn="ctr"/>
                      <a:r>
                        <a:rPr lang="en-US" sz="400" b="1" i="0" u="none" strike="noStrike">
                          <a:solidFill>
                            <a:srgbClr val="000000"/>
                          </a:solidFill>
                          <a:latin typeface="Calibri"/>
                        </a:rPr>
                        <a:t>$20,000,000</a:t>
                      </a:r>
                    </a:p>
                  </a:txBody>
                  <a:tcPr marL="0" marR="0" marT="0"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hMerge="1">
                  <a:txBody>
                    <a:bodyPr/>
                    <a:lstStyle/>
                    <a:p>
                      <a:endParaRPr lang="en-US"/>
                    </a:p>
                  </a:txBody>
                  <a:tcPr/>
                </a:tc>
                <a:tc gridSpan="3">
                  <a:txBody>
                    <a:bodyPr/>
                    <a:lstStyle/>
                    <a:p>
                      <a:pPr algn="r" fontAlgn="ctr"/>
                      <a:r>
                        <a:rPr lang="en-US" sz="400" b="0" i="0" u="none" strike="noStrike">
                          <a:solidFill>
                            <a:srgbClr val="000000"/>
                          </a:solidFill>
                          <a:latin typeface="Calibri"/>
                        </a:rPr>
                        <a:t>Bristol Community College</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c hMerge="1">
                  <a:txBody>
                    <a:bodyPr/>
                    <a:lstStyle/>
                    <a:p>
                      <a:endParaRPr lang="en-US"/>
                    </a:p>
                  </a:txBody>
                  <a:tcPr/>
                </a:tc>
                <a:tc gridSpan="2">
                  <a:txBody>
                    <a:bodyPr/>
                    <a:lstStyle/>
                    <a:p>
                      <a:pPr algn="ctr" fontAlgn="ctr"/>
                      <a:r>
                        <a:rPr lang="en-US" sz="400" b="0" i="0" u="none" strike="noStrike">
                          <a:solidFill>
                            <a:srgbClr val="000000"/>
                          </a:solidFill>
                          <a:latin typeface="Calibri"/>
                        </a:rPr>
                        <a:t>$13,885,391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c>
                  <a:txBody>
                    <a:bodyPr/>
                    <a:lstStyle/>
                    <a:p>
                      <a:pPr algn="ctr" fontAlgn="ctr"/>
                      <a:r>
                        <a:rPr lang="en-US" sz="400" b="0" i="0" u="none" strike="noStrike">
                          <a:solidFill>
                            <a:srgbClr val="000000"/>
                          </a:solidFill>
                          <a:latin typeface="Calibri"/>
                        </a:rPr>
                        <a:t> $          6,820,622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ctr"/>
                      <a:r>
                        <a:rPr lang="en-US" sz="400" b="0" i="0" u="none" strike="noStrike">
                          <a:solidFill>
                            <a:srgbClr val="000000"/>
                          </a:solidFill>
                          <a:latin typeface="Calibri"/>
                        </a:rPr>
                        <a:t> $       7,076,763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ctr"/>
                      <a:r>
                        <a:rPr lang="en-US" sz="400" b="0" i="0" u="none" strike="noStrike">
                          <a:solidFill>
                            <a:srgbClr val="000000"/>
                          </a:solidFill>
                          <a:latin typeface="Calibri"/>
                        </a:rPr>
                        <a:t> $             4,500,000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ctr"/>
                      <a:r>
                        <a:rPr lang="en-US" sz="400" b="1" i="0" u="none" strike="noStrike">
                          <a:solidFill>
                            <a:srgbClr val="000000"/>
                          </a:solidFill>
                          <a:latin typeface="Calibri"/>
                        </a:rPr>
                        <a:t> $           18,397,385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en-US" sz="400" b="0" i="0" u="none" strike="noStrike">
                          <a:solidFill>
                            <a:srgbClr val="000000"/>
                          </a:solidFill>
                          <a:latin typeface="Calibri"/>
                        </a:rPr>
                        <a:t>32.5%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l" fontAlgn="ctr"/>
                      <a:r>
                        <a:rPr lang="en-US" sz="400" b="0" i="0" u="none" strike="noStrike">
                          <a:solidFill>
                            <a:srgbClr val="000000"/>
                          </a:solidFill>
                          <a:latin typeface="Calibri"/>
                        </a:rPr>
                        <a:t> $     16,699,347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400" b="0" i="0" u="none" strike="noStrike">
                          <a:solidFill>
                            <a:srgbClr val="000000"/>
                          </a:solidFill>
                          <a:latin typeface="Calibri"/>
                        </a:rPr>
                        <a:t> $    2,813,956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9B8"/>
                    </a:solidFill>
                  </a:tcPr>
                </a:tc>
                <a:tc>
                  <a:txBody>
                    <a:bodyPr/>
                    <a:lstStyle/>
                    <a:p>
                      <a:pPr algn="r" fontAlgn="ctr"/>
                      <a:r>
                        <a:rPr lang="en-US" sz="400" b="0" i="0" u="none" strike="noStrike">
                          <a:solidFill>
                            <a:srgbClr val="000000"/>
                          </a:solidFill>
                          <a:latin typeface="Calibri"/>
                        </a:rPr>
                        <a:t>20.3%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182970">
                <a:tc gridSpan="10">
                  <a:txBody>
                    <a:bodyPr/>
                    <a:lstStyle/>
                    <a:p>
                      <a:pPr algn="ctr" fontAlgn="ctr"/>
                      <a:r>
                        <a:rPr lang="en-US" sz="400" b="1" i="0" u="none" strike="noStrike">
                          <a:solidFill>
                            <a:srgbClr val="0070C0"/>
                          </a:solidFill>
                          <a:latin typeface="Calibri"/>
                        </a:rPr>
                        <a:t>Stage Two</a:t>
                      </a:r>
                      <a:r>
                        <a:rPr lang="en-US" sz="400" b="1" i="0" u="none" strike="noStrike">
                          <a:solidFill>
                            <a:srgbClr val="000000"/>
                          </a:solidFill>
                          <a:latin typeface="Calibri"/>
                        </a:rPr>
                        <a:t>: Define Weight and Multiplier Values for Performance Allocations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r" fontAlgn="ctr"/>
                      <a:r>
                        <a:rPr lang="en-US" sz="400" b="0" i="0" u="none" strike="noStrike">
                          <a:solidFill>
                            <a:srgbClr val="000000"/>
                          </a:solidFill>
                          <a:latin typeface="Calibri"/>
                        </a:rPr>
                        <a:t>Bunker Hill Community College</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2">
                  <a:txBody>
                    <a:bodyPr/>
                    <a:lstStyle/>
                    <a:p>
                      <a:pPr algn="ctr" fontAlgn="ctr"/>
                      <a:r>
                        <a:rPr lang="en-US" sz="400" b="0" i="0" u="none" strike="noStrike">
                          <a:solidFill>
                            <a:srgbClr val="000000"/>
                          </a:solidFill>
                          <a:latin typeface="Calibri"/>
                        </a:rPr>
                        <a:t>$17,496,631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ctr"/>
                      <a:r>
                        <a:rPr lang="en-US" sz="400" b="0" i="0" u="none" strike="noStrike">
                          <a:solidFill>
                            <a:srgbClr val="000000"/>
                          </a:solidFill>
                          <a:latin typeface="Calibri"/>
                        </a:rPr>
                        <a:t> $          8,912,763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400" b="0" i="0" u="none" strike="noStrike">
                          <a:solidFill>
                            <a:srgbClr val="000000"/>
                          </a:solidFill>
                          <a:latin typeface="Calibri"/>
                        </a:rPr>
                        <a:t> $       7,603,525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400" b="0" i="0" u="none" strike="noStrike">
                          <a:solidFill>
                            <a:srgbClr val="000000"/>
                          </a:solidFill>
                          <a:latin typeface="Calibri"/>
                        </a:rPr>
                        <a:t> $             4,500,000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400" b="1" i="0" u="none" strike="noStrike">
                          <a:solidFill>
                            <a:srgbClr val="000000"/>
                          </a:solidFill>
                          <a:latin typeface="Calibri"/>
                        </a:rPr>
                        <a:t> $           21,016,288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en-US" sz="400" b="0" i="0" u="none" strike="noStrike">
                          <a:solidFill>
                            <a:srgbClr val="000000"/>
                          </a:solidFill>
                          <a:latin typeface="Calibri"/>
                        </a:rPr>
                        <a:t>20.1%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n-US" sz="400" b="0" i="0" u="none" strike="noStrike">
                          <a:solidFill>
                            <a:srgbClr val="000000"/>
                          </a:solidFill>
                          <a:latin typeface="Calibri"/>
                        </a:rPr>
                        <a:t> $     19,691,704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400" b="0" i="0" u="none" strike="noStrike">
                          <a:solidFill>
                            <a:srgbClr val="000000"/>
                          </a:solidFill>
                          <a:latin typeface="Calibri"/>
                        </a:rPr>
                        <a:t> $    2,195,073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r" fontAlgn="ctr"/>
                      <a:r>
                        <a:rPr lang="en-US" sz="400" b="0" i="0" u="none" strike="noStrike">
                          <a:solidFill>
                            <a:srgbClr val="000000"/>
                          </a:solidFill>
                          <a:latin typeface="Calibri"/>
                        </a:rPr>
                        <a:t>12.5%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182970">
                <a:tc gridSpan="2">
                  <a:txBody>
                    <a:bodyPr/>
                    <a:lstStyle/>
                    <a:p>
                      <a:pPr algn="ctr" fontAlgn="ctr"/>
                      <a:r>
                        <a:rPr lang="en-US" sz="400" b="1" i="0" u="none" strike="noStrike">
                          <a:solidFill>
                            <a:srgbClr val="FFFFFF"/>
                          </a:solidFill>
                          <a:latin typeface="Calibri"/>
                        </a:rPr>
                        <a:t>College Enrollment Variables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39C"/>
                    </a:solidFill>
                  </a:tcPr>
                </a:tc>
                <a:tc hMerge="1">
                  <a:txBody>
                    <a:bodyPr/>
                    <a:lstStyle/>
                    <a:p>
                      <a:endParaRPr lang="en-US"/>
                    </a:p>
                  </a:txBody>
                  <a:tcPr/>
                </a:tc>
                <a:tc gridSpan="4">
                  <a:txBody>
                    <a:bodyPr/>
                    <a:lstStyle/>
                    <a:p>
                      <a:pPr algn="ctr" fontAlgn="ctr"/>
                      <a:r>
                        <a:rPr lang="en-US" sz="400" b="1" i="0" u="none" strike="noStrike">
                          <a:solidFill>
                            <a:srgbClr val="FFFFFF"/>
                          </a:solidFill>
                          <a:latin typeface="Calibri"/>
                        </a:rPr>
                        <a:t>College Completion Variables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39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400" b="1" i="0" u="none" strike="noStrike" dirty="0">
                          <a:solidFill>
                            <a:srgbClr val="FFFFFF"/>
                          </a:solidFill>
                          <a:latin typeface="Calibri"/>
                        </a:rPr>
                        <a:t> Alignment Variables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39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r" fontAlgn="ctr"/>
                      <a:r>
                        <a:rPr lang="en-US" sz="400" b="0" i="0" u="none" strike="noStrike">
                          <a:solidFill>
                            <a:srgbClr val="000000"/>
                          </a:solidFill>
                          <a:latin typeface="Calibri"/>
                        </a:rPr>
                        <a:t>Cape Cod Community College</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c hMerge="1">
                  <a:txBody>
                    <a:bodyPr/>
                    <a:lstStyle/>
                    <a:p>
                      <a:endParaRPr lang="en-US"/>
                    </a:p>
                  </a:txBody>
                  <a:tcPr/>
                </a:tc>
                <a:tc gridSpan="2">
                  <a:txBody>
                    <a:bodyPr/>
                    <a:lstStyle/>
                    <a:p>
                      <a:pPr algn="ctr" fontAlgn="ctr"/>
                      <a:r>
                        <a:rPr lang="en-US" sz="400" b="0" i="0" u="none" strike="noStrike">
                          <a:solidFill>
                            <a:srgbClr val="000000"/>
                          </a:solidFill>
                          <a:latin typeface="Calibri"/>
                        </a:rPr>
                        <a:t>$9,823,796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c>
                  <a:txBody>
                    <a:bodyPr/>
                    <a:lstStyle/>
                    <a:p>
                      <a:pPr algn="ctr" fontAlgn="ctr"/>
                      <a:r>
                        <a:rPr lang="en-US" sz="400" b="0" i="0" u="none" strike="noStrike">
                          <a:solidFill>
                            <a:srgbClr val="000000"/>
                          </a:solidFill>
                          <a:latin typeface="Calibri"/>
                        </a:rPr>
                        <a:t> $          3,224,452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ctr"/>
                      <a:r>
                        <a:rPr lang="en-US" sz="400" b="0" i="0" u="none" strike="noStrike">
                          <a:solidFill>
                            <a:srgbClr val="000000"/>
                          </a:solidFill>
                          <a:latin typeface="Calibri"/>
                        </a:rPr>
                        <a:t> $       2,444,272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ctr"/>
                      <a:r>
                        <a:rPr lang="en-US" sz="400" b="0" i="0" u="none" strike="noStrike">
                          <a:solidFill>
                            <a:srgbClr val="000000"/>
                          </a:solidFill>
                          <a:latin typeface="Calibri"/>
                        </a:rPr>
                        <a:t> $             4,500,000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ctr"/>
                      <a:r>
                        <a:rPr lang="en-US" sz="400" b="1" i="0" u="none" strike="noStrike">
                          <a:solidFill>
                            <a:srgbClr val="000000"/>
                          </a:solidFill>
                          <a:latin typeface="Calibri"/>
                        </a:rPr>
                        <a:t> $           10,168,724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en-US" sz="400" b="0" i="0" u="none" strike="noStrike">
                          <a:solidFill>
                            <a:srgbClr val="000000"/>
                          </a:solidFill>
                          <a:latin typeface="Calibri"/>
                        </a:rPr>
                        <a:t>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l" fontAlgn="ctr"/>
                      <a:r>
                        <a:rPr lang="en-US" sz="400" b="0" i="0" u="none" strike="noStrike">
                          <a:solidFill>
                            <a:srgbClr val="000000"/>
                          </a:solidFill>
                          <a:latin typeface="Calibri"/>
                        </a:rPr>
                        <a:t> $     10,167,629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400" b="0" i="0" u="none" strike="noStrike">
                          <a:solidFill>
                            <a:srgbClr val="000000"/>
                          </a:solidFill>
                          <a:latin typeface="Calibri"/>
                        </a:rPr>
                        <a:t> $        343,833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9B8"/>
                    </a:solidFill>
                  </a:tcPr>
                </a:tc>
                <a:tc>
                  <a:txBody>
                    <a:bodyPr/>
                    <a:lstStyle/>
                    <a:p>
                      <a:pPr algn="r" fontAlgn="ctr"/>
                      <a:r>
                        <a:rPr lang="en-US" sz="400" b="0" i="0" u="none" strike="noStrike">
                          <a:solidFill>
                            <a:srgbClr val="000000"/>
                          </a:solidFill>
                          <a:latin typeface="Calibri"/>
                        </a:rPr>
                        <a:t>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182970">
                <a:tc>
                  <a:txBody>
                    <a:bodyPr/>
                    <a:lstStyle/>
                    <a:p>
                      <a:pPr algn="ctr" fontAlgn="ctr"/>
                      <a:r>
                        <a:rPr lang="en-US" sz="300" b="0" i="0" u="none" strike="noStrike">
                          <a:solidFill>
                            <a:srgbClr val="FFFFFF"/>
                          </a:solidFill>
                          <a:latin typeface="Calibri"/>
                        </a:rPr>
                        <a:t>Liberal Arts</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a:txBody>
                    <a:bodyPr/>
                    <a:lstStyle/>
                    <a:p>
                      <a:pPr algn="ctr" fontAlgn="ctr"/>
                      <a:r>
                        <a:rPr lang="en-US" sz="400" b="0" i="0" u="none" strike="noStrike">
                          <a:solidFill>
                            <a:srgbClr val="000000"/>
                          </a:solidFill>
                          <a:latin typeface="Calibri"/>
                        </a:rPr>
                        <a:t>1.0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gridSpan="2">
                  <a:txBody>
                    <a:bodyPr/>
                    <a:lstStyle/>
                    <a:p>
                      <a:pPr algn="ctr" fontAlgn="ctr"/>
                      <a:r>
                        <a:rPr lang="en-US" sz="300" b="0" i="0" u="none" strike="noStrike">
                          <a:solidFill>
                            <a:srgbClr val="FFFFFF"/>
                          </a:solidFill>
                          <a:latin typeface="Calibri"/>
                        </a:rPr>
                        <a:t>Certificate Completion Weight</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hMerge="1">
                  <a:txBody>
                    <a:bodyPr/>
                    <a:lstStyle/>
                    <a:p>
                      <a:endParaRPr lang="en-US"/>
                    </a:p>
                  </a:txBody>
                  <a:tcPr/>
                </a:tc>
                <a:tc gridSpan="2">
                  <a:txBody>
                    <a:bodyPr/>
                    <a:lstStyle/>
                    <a:p>
                      <a:pPr algn="ctr" fontAlgn="ctr"/>
                      <a:r>
                        <a:rPr lang="en-US" sz="400" b="0" i="0" u="none" strike="noStrike">
                          <a:solidFill>
                            <a:srgbClr val="000000"/>
                          </a:solidFill>
                          <a:latin typeface="Calibri"/>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gridSpan="4">
                  <a:txBody>
                    <a:bodyPr/>
                    <a:lstStyle/>
                    <a:p>
                      <a:pPr algn="ctr" fontAlgn="ctr"/>
                      <a:r>
                        <a:rPr lang="en-US" sz="300" b="0" i="0" u="none" strike="noStrike">
                          <a:solidFill>
                            <a:srgbClr val="FFFFFF"/>
                          </a:solidFill>
                          <a:latin typeface="Calibri"/>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r" fontAlgn="ctr"/>
                      <a:r>
                        <a:rPr lang="en-US" sz="400" b="0" i="0" u="none" strike="noStrike">
                          <a:solidFill>
                            <a:srgbClr val="000000"/>
                          </a:solidFill>
                          <a:latin typeface="Calibri"/>
                        </a:rPr>
                        <a:t>Greenfield Community College</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2">
                  <a:txBody>
                    <a:bodyPr/>
                    <a:lstStyle/>
                    <a:p>
                      <a:pPr algn="ctr" fontAlgn="ctr"/>
                      <a:r>
                        <a:rPr lang="en-US" sz="400" b="0" i="0" u="none" strike="noStrike">
                          <a:solidFill>
                            <a:srgbClr val="000000"/>
                          </a:solidFill>
                          <a:latin typeface="Calibri"/>
                        </a:rPr>
                        <a:t>$7,805,889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ctr"/>
                      <a:r>
                        <a:rPr lang="en-US" sz="400" b="0" i="0" u="none" strike="noStrike">
                          <a:solidFill>
                            <a:srgbClr val="000000"/>
                          </a:solidFill>
                          <a:latin typeface="Calibri"/>
                        </a:rPr>
                        <a:t> $          2,151,049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400" b="0" i="0" u="none" strike="noStrike">
                          <a:solidFill>
                            <a:srgbClr val="000000"/>
                          </a:solidFill>
                          <a:latin typeface="Calibri"/>
                        </a:rPr>
                        <a:t> $       3,146,823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400" b="0" i="0" u="none" strike="noStrike">
                          <a:solidFill>
                            <a:srgbClr val="000000"/>
                          </a:solidFill>
                          <a:latin typeface="Calibri"/>
                        </a:rPr>
                        <a:t> $             4,500,000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400" b="1" i="0" u="none" strike="noStrike">
                          <a:solidFill>
                            <a:srgbClr val="000000"/>
                          </a:solidFill>
                          <a:latin typeface="Calibri"/>
                        </a:rPr>
                        <a:t> $             9,797,872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en-US" sz="400" b="0" i="0" u="none" strike="noStrike">
                          <a:solidFill>
                            <a:srgbClr val="000000"/>
                          </a:solidFill>
                          <a:latin typeface="Calibri"/>
                        </a:rPr>
                        <a:t>25.5%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n-US" sz="400" b="0" i="0" u="none" strike="noStrike">
                          <a:solidFill>
                            <a:srgbClr val="000000"/>
                          </a:solidFill>
                          <a:latin typeface="Calibri"/>
                        </a:rPr>
                        <a:t> $       9,048,211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400" b="0" i="0" u="none" strike="noStrike">
                          <a:solidFill>
                            <a:srgbClr val="000000"/>
                          </a:solidFill>
                          <a:latin typeface="Calibri"/>
                        </a:rPr>
                        <a:t> $    1,242,322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r" fontAlgn="ctr"/>
                      <a:r>
                        <a:rPr lang="en-US" sz="400" b="0" i="0" u="none" strike="noStrike">
                          <a:solidFill>
                            <a:srgbClr val="000000"/>
                          </a:solidFill>
                          <a:latin typeface="Calibri"/>
                        </a:rPr>
                        <a:t>15.9%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182970">
                <a:tc>
                  <a:txBody>
                    <a:bodyPr/>
                    <a:lstStyle/>
                    <a:p>
                      <a:pPr algn="ctr" fontAlgn="ctr"/>
                      <a:r>
                        <a:rPr lang="en-US" sz="300" b="0" i="0" u="none" strike="noStrike">
                          <a:solidFill>
                            <a:srgbClr val="FFFFFF"/>
                          </a:solidFill>
                          <a:latin typeface="Calibri"/>
                        </a:rPr>
                        <a:t>Physical, Bio, Social Science</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a:txBody>
                    <a:bodyPr/>
                    <a:lstStyle/>
                    <a:p>
                      <a:pPr algn="ctr" fontAlgn="ctr"/>
                      <a:r>
                        <a:rPr lang="en-US" sz="400" b="0" i="0" u="none" strike="noStrike">
                          <a:solidFill>
                            <a:srgbClr val="000000"/>
                          </a:solidFill>
                          <a:latin typeface="Calibri"/>
                        </a:rPr>
                        <a:t>1.5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gridSpan="2">
                  <a:txBody>
                    <a:bodyPr/>
                    <a:lstStyle/>
                    <a:p>
                      <a:pPr algn="ctr" fontAlgn="ctr"/>
                      <a:r>
                        <a:rPr lang="en-US" sz="300" b="0" i="0" u="none" strike="noStrike">
                          <a:solidFill>
                            <a:srgbClr val="FFFFFF"/>
                          </a:solidFill>
                          <a:latin typeface="Calibri"/>
                        </a:rPr>
                        <a:t>Associate Completion Weight</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hMerge="1">
                  <a:txBody>
                    <a:bodyPr/>
                    <a:lstStyle/>
                    <a:p>
                      <a:endParaRPr lang="en-US"/>
                    </a:p>
                  </a:txBody>
                  <a:tcPr/>
                </a:tc>
                <a:tc gridSpan="2">
                  <a:txBody>
                    <a:bodyPr/>
                    <a:lstStyle/>
                    <a:p>
                      <a:pPr algn="ctr" fontAlgn="ctr"/>
                      <a:r>
                        <a:rPr lang="en-US" sz="400" b="0" i="0" u="none" strike="noStrike">
                          <a:solidFill>
                            <a:srgbClr val="000000"/>
                          </a:solidFill>
                          <a:latin typeface="Calibri"/>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gridSpan="2">
                  <a:txBody>
                    <a:bodyPr/>
                    <a:lstStyle/>
                    <a:p>
                      <a:pPr algn="ctr" fontAlgn="ctr"/>
                      <a:r>
                        <a:rPr lang="en-US" sz="300" b="0" i="0" u="none" strike="noStrike">
                          <a:solidFill>
                            <a:srgbClr val="FFFFFF"/>
                          </a:solidFill>
                          <a:latin typeface="Calibri"/>
                        </a:rPr>
                        <a:t>At-Risk Multiplier: Pell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hMerge="1">
                  <a:txBody>
                    <a:bodyPr/>
                    <a:lstStyle/>
                    <a:p>
                      <a:endParaRPr lang="en-US"/>
                    </a:p>
                  </a:txBody>
                  <a:tcPr/>
                </a:tc>
                <a:tc gridSpan="2">
                  <a:txBody>
                    <a:bodyPr/>
                    <a:lstStyle/>
                    <a:p>
                      <a:pPr algn="ctr" fontAlgn="ctr"/>
                      <a:r>
                        <a:rPr lang="en-US" sz="400" b="0" i="0" u="none" strike="noStrike">
                          <a:solidFill>
                            <a:srgbClr val="000000"/>
                          </a:solidFill>
                          <a:latin typeface="Calibri"/>
                        </a:rPr>
                        <a:t>1.50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gridSpan="3">
                  <a:txBody>
                    <a:bodyPr/>
                    <a:lstStyle/>
                    <a:p>
                      <a:pPr algn="r" fontAlgn="ctr"/>
                      <a:r>
                        <a:rPr lang="en-US" sz="400" b="0" i="0" u="none" strike="noStrike">
                          <a:solidFill>
                            <a:srgbClr val="000000"/>
                          </a:solidFill>
                          <a:latin typeface="Calibri"/>
                        </a:rPr>
                        <a:t>Holyoke Community College</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c hMerge="1">
                  <a:txBody>
                    <a:bodyPr/>
                    <a:lstStyle/>
                    <a:p>
                      <a:endParaRPr lang="en-US"/>
                    </a:p>
                  </a:txBody>
                  <a:tcPr/>
                </a:tc>
                <a:tc gridSpan="2">
                  <a:txBody>
                    <a:bodyPr/>
                    <a:lstStyle/>
                    <a:p>
                      <a:pPr algn="ctr" fontAlgn="ctr"/>
                      <a:r>
                        <a:rPr lang="en-US" sz="400" b="0" i="0" u="none" strike="noStrike">
                          <a:solidFill>
                            <a:srgbClr val="000000"/>
                          </a:solidFill>
                          <a:latin typeface="Calibri"/>
                        </a:rPr>
                        <a:t>$16,074,594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c>
                  <a:txBody>
                    <a:bodyPr/>
                    <a:lstStyle/>
                    <a:p>
                      <a:pPr algn="ctr" fontAlgn="ctr"/>
                      <a:r>
                        <a:rPr lang="en-US" sz="400" b="0" i="0" u="none" strike="noStrike">
                          <a:solidFill>
                            <a:srgbClr val="000000"/>
                          </a:solidFill>
                          <a:latin typeface="Calibri"/>
                        </a:rPr>
                        <a:t> $          5,969,313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ctr"/>
                      <a:r>
                        <a:rPr lang="en-US" sz="400" b="0" i="0" u="none" strike="noStrike">
                          <a:solidFill>
                            <a:srgbClr val="000000"/>
                          </a:solidFill>
                          <a:latin typeface="Calibri"/>
                        </a:rPr>
                        <a:t> $       7,197,649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ctr"/>
                      <a:r>
                        <a:rPr lang="en-US" sz="400" b="0" i="0" u="none" strike="noStrike">
                          <a:solidFill>
                            <a:srgbClr val="000000"/>
                          </a:solidFill>
                          <a:latin typeface="Calibri"/>
                        </a:rPr>
                        <a:t> $             4,500,000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ctr"/>
                      <a:r>
                        <a:rPr lang="en-US" sz="400" b="1" i="0" u="none" strike="noStrike">
                          <a:solidFill>
                            <a:srgbClr val="000000"/>
                          </a:solidFill>
                          <a:latin typeface="Calibri"/>
                        </a:rPr>
                        <a:t> $           17,666,962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en-US" sz="400" b="0" i="0" u="none" strike="noStrike">
                          <a:solidFill>
                            <a:srgbClr val="000000"/>
                          </a:solidFill>
                          <a:latin typeface="Calibri"/>
                        </a:rPr>
                        <a:t>9.9%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l" fontAlgn="ctr"/>
                      <a:r>
                        <a:rPr lang="en-US" sz="400" b="0" i="0" u="none" strike="noStrike">
                          <a:solidFill>
                            <a:srgbClr val="000000"/>
                          </a:solidFill>
                          <a:latin typeface="Calibri"/>
                        </a:rPr>
                        <a:t> $     17,067,692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400" b="0" i="0" u="none" strike="noStrike">
                          <a:solidFill>
                            <a:srgbClr val="000000"/>
                          </a:solidFill>
                          <a:latin typeface="Calibri"/>
                        </a:rPr>
                        <a:t> $        993,098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9B8"/>
                    </a:solidFill>
                  </a:tcPr>
                </a:tc>
                <a:tc>
                  <a:txBody>
                    <a:bodyPr/>
                    <a:lstStyle/>
                    <a:p>
                      <a:pPr algn="r" fontAlgn="ctr"/>
                      <a:r>
                        <a:rPr lang="en-US" sz="400" b="0" i="0" u="none" strike="noStrike">
                          <a:solidFill>
                            <a:srgbClr val="000000"/>
                          </a:solidFill>
                          <a:latin typeface="Calibri"/>
                        </a:rPr>
                        <a:t>6.2%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182970">
                <a:tc>
                  <a:txBody>
                    <a:bodyPr/>
                    <a:lstStyle/>
                    <a:p>
                      <a:pPr algn="ctr" fontAlgn="ctr"/>
                      <a:r>
                        <a:rPr lang="en-US" sz="300" b="0" i="0" u="none" strike="noStrike">
                          <a:solidFill>
                            <a:srgbClr val="FFFFFF"/>
                          </a:solidFill>
                          <a:latin typeface="Calibri"/>
                        </a:rPr>
                        <a:t>Math and Computer Science</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a:txBody>
                    <a:bodyPr/>
                    <a:lstStyle/>
                    <a:p>
                      <a:pPr algn="ctr" fontAlgn="ctr"/>
                      <a:r>
                        <a:rPr lang="en-US" sz="400" b="0" i="0" u="none" strike="noStrike">
                          <a:solidFill>
                            <a:srgbClr val="000000"/>
                          </a:solidFill>
                          <a:latin typeface="Calibri"/>
                        </a:rPr>
                        <a:t>2.0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gridSpan="2">
                  <a:txBody>
                    <a:bodyPr/>
                    <a:lstStyle/>
                    <a:p>
                      <a:pPr algn="ctr" fontAlgn="ctr"/>
                      <a:r>
                        <a:rPr lang="en-US" sz="300" b="0" i="0" u="none" strike="noStrike">
                          <a:solidFill>
                            <a:srgbClr val="FFFFFF"/>
                          </a:solidFill>
                          <a:latin typeface="Calibri"/>
                        </a:rPr>
                        <a:t>Transfers Above 24 SCH Weight</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hMerge="1">
                  <a:txBody>
                    <a:bodyPr/>
                    <a:lstStyle/>
                    <a:p>
                      <a:endParaRPr lang="en-US"/>
                    </a:p>
                  </a:txBody>
                  <a:tcPr/>
                </a:tc>
                <a:tc gridSpan="2">
                  <a:txBody>
                    <a:bodyPr/>
                    <a:lstStyle/>
                    <a:p>
                      <a:pPr algn="ctr" fontAlgn="ctr"/>
                      <a:r>
                        <a:rPr lang="en-US" sz="400" b="0" i="0" u="none" strike="noStrike">
                          <a:solidFill>
                            <a:srgbClr val="000000"/>
                          </a:solidFill>
                          <a:latin typeface="Calibri"/>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gridSpan="2">
                  <a:txBody>
                    <a:bodyPr/>
                    <a:lstStyle/>
                    <a:p>
                      <a:pPr algn="ctr" fontAlgn="ctr"/>
                      <a:r>
                        <a:rPr lang="en-US" sz="300" b="0" i="0" u="none" strike="noStrike">
                          <a:solidFill>
                            <a:srgbClr val="FFFFFF"/>
                          </a:solidFill>
                          <a:latin typeface="Calibri"/>
                        </a:rPr>
                        <a:t>Priority Certificate Multiplier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hMerge="1">
                  <a:txBody>
                    <a:bodyPr/>
                    <a:lstStyle/>
                    <a:p>
                      <a:endParaRPr lang="en-US"/>
                    </a:p>
                  </a:txBody>
                  <a:tcPr/>
                </a:tc>
                <a:tc gridSpan="2">
                  <a:txBody>
                    <a:bodyPr/>
                    <a:lstStyle/>
                    <a:p>
                      <a:pPr algn="ctr" fontAlgn="ctr"/>
                      <a:r>
                        <a:rPr lang="en-US" sz="400" b="0" i="0" u="none" strike="noStrike">
                          <a:solidFill>
                            <a:srgbClr val="000000"/>
                          </a:solidFill>
                          <a:latin typeface="Calibri"/>
                        </a:rPr>
                        <a:t>1.30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gridSpan="3">
                  <a:txBody>
                    <a:bodyPr/>
                    <a:lstStyle/>
                    <a:p>
                      <a:pPr algn="r" fontAlgn="ctr"/>
                      <a:r>
                        <a:rPr lang="en-US" sz="400" b="0" i="0" u="none" strike="noStrike">
                          <a:solidFill>
                            <a:srgbClr val="000000"/>
                          </a:solidFill>
                          <a:latin typeface="Calibri"/>
                        </a:rPr>
                        <a:t>Massachusetts Bay Community College</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2">
                  <a:txBody>
                    <a:bodyPr/>
                    <a:lstStyle/>
                    <a:p>
                      <a:pPr algn="ctr" fontAlgn="ctr"/>
                      <a:r>
                        <a:rPr lang="en-US" sz="400" b="0" i="0" u="none" strike="noStrike">
                          <a:solidFill>
                            <a:srgbClr val="000000"/>
                          </a:solidFill>
                          <a:latin typeface="Calibri"/>
                        </a:rPr>
                        <a:t>$11,859,106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ctr"/>
                      <a:r>
                        <a:rPr lang="en-US" sz="400" b="0" i="0" u="none" strike="noStrike">
                          <a:solidFill>
                            <a:srgbClr val="000000"/>
                          </a:solidFill>
                          <a:latin typeface="Calibri"/>
                        </a:rPr>
                        <a:t> $          4,470,668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400" b="0" i="0" u="none" strike="noStrike">
                          <a:solidFill>
                            <a:srgbClr val="000000"/>
                          </a:solidFill>
                          <a:latin typeface="Calibri"/>
                        </a:rPr>
                        <a:t> $       6,223,780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400" b="0" i="0" u="none" strike="noStrike">
                          <a:solidFill>
                            <a:srgbClr val="000000"/>
                          </a:solidFill>
                          <a:latin typeface="Calibri"/>
                        </a:rPr>
                        <a:t> $             4,500,000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400" b="1" i="0" u="none" strike="noStrike">
                          <a:solidFill>
                            <a:srgbClr val="000000"/>
                          </a:solidFill>
                          <a:latin typeface="Calibri"/>
                        </a:rPr>
                        <a:t> $           15,194,448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en-US" sz="400" b="0" i="0" u="none" strike="noStrike">
                          <a:solidFill>
                            <a:srgbClr val="000000"/>
                          </a:solidFill>
                          <a:latin typeface="Calibri"/>
                        </a:rPr>
                        <a:t>28.1%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n-US" sz="400" b="0" i="0" u="none" strike="noStrike">
                          <a:solidFill>
                            <a:srgbClr val="000000"/>
                          </a:solidFill>
                          <a:latin typeface="Calibri"/>
                        </a:rPr>
                        <a:t> $     13,939,229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400" b="0" i="0" u="none" strike="noStrike">
                          <a:solidFill>
                            <a:srgbClr val="000000"/>
                          </a:solidFill>
                          <a:latin typeface="Calibri"/>
                        </a:rPr>
                        <a:t> $    2,080,123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r" fontAlgn="ctr"/>
                      <a:r>
                        <a:rPr lang="en-US" sz="400" b="0" i="0" u="none" strike="noStrike">
                          <a:solidFill>
                            <a:srgbClr val="000000"/>
                          </a:solidFill>
                          <a:latin typeface="Calibri"/>
                        </a:rPr>
                        <a:t>17.5%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182970">
                <a:tc>
                  <a:txBody>
                    <a:bodyPr/>
                    <a:lstStyle/>
                    <a:p>
                      <a:pPr algn="ctr" fontAlgn="ctr"/>
                      <a:r>
                        <a:rPr lang="en-US" sz="300" b="0" i="0" u="none" strike="noStrike">
                          <a:solidFill>
                            <a:srgbClr val="FFFFFF"/>
                          </a:solidFill>
                          <a:latin typeface="Calibri"/>
                        </a:rPr>
                        <a:t>Visual &amp; Performing Arts</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a:txBody>
                    <a:bodyPr/>
                    <a:lstStyle/>
                    <a:p>
                      <a:pPr algn="ctr" fontAlgn="ctr"/>
                      <a:r>
                        <a:rPr lang="en-US" sz="400" b="0" i="0" u="none" strike="noStrike">
                          <a:solidFill>
                            <a:srgbClr val="000000"/>
                          </a:solidFill>
                          <a:latin typeface="Calibri"/>
                        </a:rPr>
                        <a:t>1.5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gridSpan="2">
                  <a:txBody>
                    <a:bodyPr/>
                    <a:lstStyle/>
                    <a:p>
                      <a:pPr algn="ctr" fontAlgn="ctr"/>
                      <a:r>
                        <a:rPr lang="en-US" sz="300" b="0" i="0" u="none" strike="noStrike">
                          <a:solidFill>
                            <a:srgbClr val="FFFFFF"/>
                          </a:solidFill>
                          <a:latin typeface="Calibri"/>
                        </a:rPr>
                        <a:t>30 Credits Hours Weight</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hMerge="1">
                  <a:txBody>
                    <a:bodyPr/>
                    <a:lstStyle/>
                    <a:p>
                      <a:endParaRPr lang="en-US"/>
                    </a:p>
                  </a:txBody>
                  <a:tcPr/>
                </a:tc>
                <a:tc gridSpan="2">
                  <a:txBody>
                    <a:bodyPr/>
                    <a:lstStyle/>
                    <a:p>
                      <a:pPr algn="ctr" fontAlgn="ctr"/>
                      <a:r>
                        <a:rPr lang="en-US" sz="400" b="0" i="0" u="none" strike="noStrike">
                          <a:solidFill>
                            <a:srgbClr val="000000"/>
                          </a:solidFill>
                          <a:latin typeface="Calibri"/>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gridSpan="2">
                  <a:txBody>
                    <a:bodyPr/>
                    <a:lstStyle/>
                    <a:p>
                      <a:pPr algn="ctr" fontAlgn="ctr"/>
                      <a:r>
                        <a:rPr lang="en-US" sz="300" b="0" i="0" u="none" strike="noStrike">
                          <a:solidFill>
                            <a:srgbClr val="FFFFFF"/>
                          </a:solidFill>
                          <a:latin typeface="Calibri"/>
                        </a:rPr>
                        <a:t>Priority Associate Multiplier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39C"/>
                    </a:solidFill>
                  </a:tcPr>
                </a:tc>
                <a:tc hMerge="1">
                  <a:txBody>
                    <a:bodyPr/>
                    <a:lstStyle/>
                    <a:p>
                      <a:endParaRPr lang="en-US"/>
                    </a:p>
                  </a:txBody>
                  <a:tcPr/>
                </a:tc>
                <a:tc gridSpan="2">
                  <a:txBody>
                    <a:bodyPr/>
                    <a:lstStyle/>
                    <a:p>
                      <a:pPr algn="ctr" fontAlgn="ctr"/>
                      <a:r>
                        <a:rPr lang="en-US" sz="400" b="0" i="0" u="none" strike="noStrike">
                          <a:solidFill>
                            <a:srgbClr val="000000"/>
                          </a:solidFill>
                          <a:latin typeface="Calibri"/>
                        </a:rPr>
                        <a:t>1.30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gridSpan="3">
                  <a:txBody>
                    <a:bodyPr/>
                    <a:lstStyle/>
                    <a:p>
                      <a:pPr algn="r" fontAlgn="ctr"/>
                      <a:r>
                        <a:rPr lang="en-US" sz="400" b="0" i="0" u="none" strike="noStrike">
                          <a:solidFill>
                            <a:srgbClr val="000000"/>
                          </a:solidFill>
                          <a:latin typeface="Calibri"/>
                        </a:rPr>
                        <a:t>Massasoit Community College</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c hMerge="1">
                  <a:txBody>
                    <a:bodyPr/>
                    <a:lstStyle/>
                    <a:p>
                      <a:endParaRPr lang="en-US"/>
                    </a:p>
                  </a:txBody>
                  <a:tcPr/>
                </a:tc>
                <a:tc gridSpan="2">
                  <a:txBody>
                    <a:bodyPr/>
                    <a:lstStyle/>
                    <a:p>
                      <a:pPr algn="ctr" fontAlgn="ctr"/>
                      <a:r>
                        <a:rPr lang="en-US" sz="400" b="0" i="0" u="none" strike="noStrike">
                          <a:solidFill>
                            <a:srgbClr val="000000"/>
                          </a:solidFill>
                          <a:latin typeface="Calibri"/>
                        </a:rPr>
                        <a:t>$17,376,154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c>
                  <a:txBody>
                    <a:bodyPr/>
                    <a:lstStyle/>
                    <a:p>
                      <a:pPr algn="ctr" fontAlgn="ctr"/>
                      <a:r>
                        <a:rPr lang="en-US" sz="400" b="0" i="0" u="none" strike="noStrike">
                          <a:solidFill>
                            <a:srgbClr val="000000"/>
                          </a:solidFill>
                          <a:latin typeface="Calibri"/>
                        </a:rPr>
                        <a:t> $          6,702,109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ctr"/>
                      <a:r>
                        <a:rPr lang="en-US" sz="400" b="0" i="0" u="none" strike="noStrike">
                          <a:solidFill>
                            <a:srgbClr val="000000"/>
                          </a:solidFill>
                          <a:latin typeface="Calibri"/>
                        </a:rPr>
                        <a:t> $       5,341,321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ctr"/>
                      <a:r>
                        <a:rPr lang="en-US" sz="400" b="0" i="0" u="none" strike="noStrike">
                          <a:solidFill>
                            <a:srgbClr val="000000"/>
                          </a:solidFill>
                          <a:latin typeface="Calibri"/>
                        </a:rPr>
                        <a:t> $             4,500,000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ctr"/>
                      <a:r>
                        <a:rPr lang="en-US" sz="400" b="1" i="0" u="none" strike="noStrike">
                          <a:solidFill>
                            <a:srgbClr val="000000"/>
                          </a:solidFill>
                          <a:latin typeface="Calibri"/>
                        </a:rPr>
                        <a:t> $           16,543,430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en-US" sz="400" b="0" i="0" u="none" strike="noStrike">
                          <a:solidFill>
                            <a:srgbClr val="000000"/>
                          </a:solidFill>
                          <a:latin typeface="Calibri"/>
                        </a:rPr>
                        <a:t>-4.8%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l" fontAlgn="ctr"/>
                      <a:r>
                        <a:rPr lang="en-US" sz="400" b="0" i="0" u="none" strike="noStrike">
                          <a:solidFill>
                            <a:srgbClr val="000000"/>
                          </a:solidFill>
                          <a:latin typeface="Calibri"/>
                        </a:rPr>
                        <a:t> $     17,984,319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400" b="0" i="0" u="none" strike="noStrike">
                          <a:solidFill>
                            <a:srgbClr val="000000"/>
                          </a:solidFill>
                          <a:latin typeface="Calibri"/>
                        </a:rPr>
                        <a:t> $        608,165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9B8"/>
                    </a:solidFill>
                  </a:tcPr>
                </a:tc>
                <a:tc>
                  <a:txBody>
                    <a:bodyPr/>
                    <a:lstStyle/>
                    <a:p>
                      <a:pPr algn="r" fontAlgn="ctr"/>
                      <a:r>
                        <a:rPr lang="en-US" sz="400" b="0" i="0" u="none" strike="noStrike">
                          <a:solidFill>
                            <a:srgbClr val="000000"/>
                          </a:solidFill>
                          <a:latin typeface="Calibri"/>
                        </a:rPr>
                        <a:t>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182970">
                <a:tc>
                  <a:txBody>
                    <a:bodyPr/>
                    <a:lstStyle/>
                    <a:p>
                      <a:pPr algn="ctr" fontAlgn="ctr"/>
                      <a:r>
                        <a:rPr lang="en-US" sz="300" b="0" i="0" u="none" strike="noStrike">
                          <a:solidFill>
                            <a:srgbClr val="FFFFFF"/>
                          </a:solidFill>
                          <a:latin typeface="Calibri"/>
                        </a:rPr>
                        <a:t>Pre-Education</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a:txBody>
                    <a:bodyPr/>
                    <a:lstStyle/>
                    <a:p>
                      <a:pPr algn="ctr" fontAlgn="ctr"/>
                      <a:r>
                        <a:rPr lang="en-US" sz="400" b="0" i="0" u="none" strike="noStrike">
                          <a:solidFill>
                            <a:srgbClr val="000000"/>
                          </a:solidFill>
                          <a:latin typeface="Calibri"/>
                        </a:rPr>
                        <a:t>1.5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gridSpan="2">
                  <a:txBody>
                    <a:bodyPr/>
                    <a:lstStyle/>
                    <a:p>
                      <a:pPr algn="ctr" fontAlgn="ctr"/>
                      <a:r>
                        <a:rPr lang="en-US" sz="300" b="0" i="0" u="none" strike="noStrike">
                          <a:solidFill>
                            <a:srgbClr val="FFFFFF"/>
                          </a:solidFill>
                          <a:latin typeface="Calibri"/>
                        </a:rPr>
                        <a:t>Completions: English Weight</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hMerge="1">
                  <a:txBody>
                    <a:bodyPr/>
                    <a:lstStyle/>
                    <a:p>
                      <a:endParaRPr lang="en-US"/>
                    </a:p>
                  </a:txBody>
                  <a:tcPr/>
                </a:tc>
                <a:tc gridSpan="2">
                  <a:txBody>
                    <a:bodyPr/>
                    <a:lstStyle/>
                    <a:p>
                      <a:pPr algn="ctr" fontAlgn="ctr"/>
                      <a:r>
                        <a:rPr lang="en-US" sz="400" b="0" i="0" u="none" strike="noStrike">
                          <a:solidFill>
                            <a:srgbClr val="000000"/>
                          </a:solidFill>
                          <a:latin typeface="Calibri"/>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gridSpan="4">
                  <a:txBody>
                    <a:bodyPr/>
                    <a:lstStyle/>
                    <a:p>
                      <a:pPr algn="ctr" fontAlgn="ctr"/>
                      <a:r>
                        <a:rPr lang="en-US" sz="400" b="1" i="0" u="none" strike="noStrike">
                          <a:solidFill>
                            <a:srgbClr val="000000"/>
                          </a:solidFill>
                          <a:latin typeface="Calibri"/>
                        </a:rPr>
                        <a:t>Define Stop-Loss / </a:t>
                      </a:r>
                      <a:r>
                        <a:rPr lang="en-US" sz="400" b="1" i="0" u="none" strike="noStrike">
                          <a:solidFill>
                            <a:srgbClr val="C00000"/>
                          </a:solidFill>
                          <a:latin typeface="Calibri"/>
                        </a:rPr>
                        <a:t>Alt. Minimum</a:t>
                      </a:r>
                      <a:endParaRPr lang="en-US" sz="400" b="1" i="0" u="none" strike="noStrike">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r" fontAlgn="ctr"/>
                      <a:r>
                        <a:rPr lang="en-US" sz="400" b="0" i="0" u="none" strike="noStrike">
                          <a:solidFill>
                            <a:srgbClr val="000000"/>
                          </a:solidFill>
                          <a:latin typeface="Calibri"/>
                        </a:rPr>
                        <a:t>Middlesex Community College</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2">
                  <a:txBody>
                    <a:bodyPr/>
                    <a:lstStyle/>
                    <a:p>
                      <a:pPr algn="ctr" fontAlgn="ctr"/>
                      <a:r>
                        <a:rPr lang="en-US" sz="400" b="0" i="0" u="none" strike="noStrike">
                          <a:solidFill>
                            <a:srgbClr val="000000"/>
                          </a:solidFill>
                          <a:latin typeface="Calibri"/>
                        </a:rPr>
                        <a:t>$17,121,183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ctr"/>
                      <a:r>
                        <a:rPr lang="en-US" sz="400" b="0" i="0" u="none" strike="noStrike">
                          <a:solidFill>
                            <a:srgbClr val="000000"/>
                          </a:solidFill>
                          <a:latin typeface="Calibri"/>
                        </a:rPr>
                        <a:t> $          8,213,614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400" b="0" i="0" u="none" strike="noStrike">
                          <a:solidFill>
                            <a:srgbClr val="000000"/>
                          </a:solidFill>
                          <a:latin typeface="Calibri"/>
                        </a:rPr>
                        <a:t> $       7,471,748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400" b="0" i="0" u="none" strike="noStrike">
                          <a:solidFill>
                            <a:srgbClr val="000000"/>
                          </a:solidFill>
                          <a:latin typeface="Calibri"/>
                        </a:rPr>
                        <a:t> $             4,500,000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400" b="1" i="0" u="none" strike="noStrike">
                          <a:solidFill>
                            <a:srgbClr val="000000"/>
                          </a:solidFill>
                          <a:latin typeface="Calibri"/>
                        </a:rPr>
                        <a:t> $           20,185,362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en-US" sz="400" b="0" i="0" u="none" strike="noStrike">
                          <a:solidFill>
                            <a:srgbClr val="000000"/>
                          </a:solidFill>
                          <a:latin typeface="Calibri"/>
                        </a:rPr>
                        <a:t>17.9%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n-US" sz="400" b="0" i="0" u="none" strike="noStrike">
                          <a:solidFill>
                            <a:srgbClr val="000000"/>
                          </a:solidFill>
                          <a:latin typeface="Calibri"/>
                        </a:rPr>
                        <a:t> $     19,032,193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400" b="0" i="0" u="none" strike="noStrike">
                          <a:solidFill>
                            <a:srgbClr val="000000"/>
                          </a:solidFill>
                          <a:latin typeface="Calibri"/>
                        </a:rPr>
                        <a:t> $    1,911,010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r" fontAlgn="ctr"/>
                      <a:r>
                        <a:rPr lang="en-US" sz="400" b="0" i="0" u="none" strike="noStrike">
                          <a:solidFill>
                            <a:srgbClr val="000000"/>
                          </a:solidFill>
                          <a:latin typeface="Calibri"/>
                        </a:rPr>
                        <a:t>11.2%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182970">
                <a:tc>
                  <a:txBody>
                    <a:bodyPr/>
                    <a:lstStyle/>
                    <a:p>
                      <a:pPr algn="ctr" fontAlgn="ctr"/>
                      <a:r>
                        <a:rPr lang="en-US" sz="300" b="0" i="0" u="none" strike="noStrike">
                          <a:solidFill>
                            <a:srgbClr val="FFFFFF"/>
                          </a:solidFill>
                          <a:latin typeface="Calibri"/>
                        </a:rPr>
                        <a:t>Engineering / Architecture</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a:txBody>
                    <a:bodyPr/>
                    <a:lstStyle/>
                    <a:p>
                      <a:pPr algn="ctr" fontAlgn="ctr"/>
                      <a:r>
                        <a:rPr lang="en-US" sz="400" b="0" i="0" u="none" strike="noStrike">
                          <a:solidFill>
                            <a:srgbClr val="000000"/>
                          </a:solidFill>
                          <a:latin typeface="Calibri"/>
                        </a:rPr>
                        <a:t>2.0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gridSpan="2">
                  <a:txBody>
                    <a:bodyPr/>
                    <a:lstStyle/>
                    <a:p>
                      <a:pPr algn="ctr" fontAlgn="ctr"/>
                      <a:r>
                        <a:rPr lang="en-US" sz="300" b="0" i="0" u="none" strike="noStrike">
                          <a:solidFill>
                            <a:srgbClr val="FFFFFF"/>
                          </a:solidFill>
                          <a:latin typeface="Calibri"/>
                        </a:rPr>
                        <a:t>Completions: Math Weight</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hMerge="1">
                  <a:txBody>
                    <a:bodyPr/>
                    <a:lstStyle/>
                    <a:p>
                      <a:endParaRPr lang="en-US"/>
                    </a:p>
                  </a:txBody>
                  <a:tcPr/>
                </a:tc>
                <a:tc gridSpan="2">
                  <a:txBody>
                    <a:bodyPr/>
                    <a:lstStyle/>
                    <a:p>
                      <a:pPr algn="ctr" fontAlgn="ctr"/>
                      <a:r>
                        <a:rPr lang="en-US" sz="400" b="0" i="0" u="none" strike="noStrike">
                          <a:solidFill>
                            <a:srgbClr val="000000"/>
                          </a:solidFill>
                          <a:latin typeface="Calibri"/>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gridSpan="4">
                  <a:txBody>
                    <a:bodyPr/>
                    <a:lstStyle/>
                    <a:p>
                      <a:pPr algn="ctr" fontAlgn="ctr"/>
                      <a:r>
                        <a:rPr lang="en-US" sz="400" b="1" i="0" u="none" strike="noStrike">
                          <a:solidFill>
                            <a:srgbClr val="000000"/>
                          </a:solidFill>
                          <a:latin typeface="Calibri"/>
                        </a:rPr>
                        <a:t>3.5%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r" fontAlgn="ctr"/>
                      <a:r>
                        <a:rPr lang="en-US" sz="400" b="0" i="0" u="none" strike="noStrike">
                          <a:solidFill>
                            <a:srgbClr val="000000"/>
                          </a:solidFill>
                          <a:latin typeface="Calibri"/>
                        </a:rPr>
                        <a:t>Mount Wachusett Community College</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c hMerge="1">
                  <a:txBody>
                    <a:bodyPr/>
                    <a:lstStyle/>
                    <a:p>
                      <a:endParaRPr lang="en-US"/>
                    </a:p>
                  </a:txBody>
                  <a:tcPr/>
                </a:tc>
                <a:tc gridSpan="2">
                  <a:txBody>
                    <a:bodyPr/>
                    <a:lstStyle/>
                    <a:p>
                      <a:pPr algn="ctr" fontAlgn="ctr"/>
                      <a:r>
                        <a:rPr lang="en-US" sz="400" b="0" i="0" u="none" strike="noStrike">
                          <a:solidFill>
                            <a:srgbClr val="000000"/>
                          </a:solidFill>
                          <a:latin typeface="Calibri"/>
                        </a:rPr>
                        <a:t>$11,007,508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c>
                  <a:txBody>
                    <a:bodyPr/>
                    <a:lstStyle/>
                    <a:p>
                      <a:pPr algn="ctr" fontAlgn="ctr"/>
                      <a:r>
                        <a:rPr lang="en-US" sz="400" b="0" i="0" u="none" strike="noStrike">
                          <a:solidFill>
                            <a:srgbClr val="000000"/>
                          </a:solidFill>
                          <a:latin typeface="Calibri"/>
                        </a:rPr>
                        <a:t> $          4,743,484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ctr"/>
                      <a:r>
                        <a:rPr lang="en-US" sz="400" b="0" i="0" u="none" strike="noStrike">
                          <a:solidFill>
                            <a:srgbClr val="000000"/>
                          </a:solidFill>
                          <a:latin typeface="Calibri"/>
                        </a:rPr>
                        <a:t> $       3,445,542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ctr"/>
                      <a:r>
                        <a:rPr lang="en-US" sz="400" b="0" i="0" u="none" strike="noStrike">
                          <a:solidFill>
                            <a:srgbClr val="000000"/>
                          </a:solidFill>
                          <a:latin typeface="Calibri"/>
                        </a:rPr>
                        <a:t> $             4,500,000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ctr"/>
                      <a:r>
                        <a:rPr lang="en-US" sz="400" b="1" i="0" u="none" strike="noStrike">
                          <a:solidFill>
                            <a:srgbClr val="000000"/>
                          </a:solidFill>
                          <a:latin typeface="Calibri"/>
                        </a:rPr>
                        <a:t> $           12,689,027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en-US" sz="400" b="0" i="0" u="none" strike="noStrike">
                          <a:solidFill>
                            <a:srgbClr val="000000"/>
                          </a:solidFill>
                          <a:latin typeface="Calibri"/>
                        </a:rPr>
                        <a:t>15.3%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l" fontAlgn="ctr"/>
                      <a:r>
                        <a:rPr lang="en-US" sz="400" b="0" i="0" u="none" strike="noStrike">
                          <a:solidFill>
                            <a:srgbClr val="000000"/>
                          </a:solidFill>
                          <a:latin typeface="Calibri"/>
                        </a:rPr>
                        <a:t> $     12,056,206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400" b="0" i="0" u="none" strike="noStrike">
                          <a:solidFill>
                            <a:srgbClr val="000000"/>
                          </a:solidFill>
                          <a:latin typeface="Calibri"/>
                        </a:rPr>
                        <a:t> $    1,048,698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9B8"/>
                    </a:solidFill>
                  </a:tcPr>
                </a:tc>
                <a:tc>
                  <a:txBody>
                    <a:bodyPr/>
                    <a:lstStyle/>
                    <a:p>
                      <a:pPr algn="r" fontAlgn="ctr"/>
                      <a:r>
                        <a:rPr lang="en-US" sz="400" b="0" i="0" u="none" strike="noStrike">
                          <a:solidFill>
                            <a:srgbClr val="000000"/>
                          </a:solidFill>
                          <a:latin typeface="Calibri"/>
                        </a:rPr>
                        <a:t>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182970">
                <a:tc>
                  <a:txBody>
                    <a:bodyPr/>
                    <a:lstStyle/>
                    <a:p>
                      <a:pPr algn="ctr" fontAlgn="ctr"/>
                      <a:r>
                        <a:rPr lang="en-US" sz="300" b="0" i="0" u="none" strike="noStrike">
                          <a:solidFill>
                            <a:srgbClr val="FFFFFF"/>
                          </a:solidFill>
                          <a:latin typeface="Calibri"/>
                        </a:rPr>
                        <a:t>Developmental Education</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a:txBody>
                    <a:bodyPr/>
                    <a:lstStyle/>
                    <a:p>
                      <a:pPr algn="ctr" fontAlgn="ctr"/>
                      <a:r>
                        <a:rPr lang="en-US" sz="400" b="0" i="0" u="none" strike="noStrike">
                          <a:solidFill>
                            <a:srgbClr val="000000"/>
                          </a:solidFill>
                          <a:latin typeface="Calibri"/>
                        </a:rPr>
                        <a:t>1.5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gridSpan="2">
                  <a:txBody>
                    <a:bodyPr/>
                    <a:lstStyle/>
                    <a:p>
                      <a:pPr algn="ctr" fontAlgn="ctr"/>
                      <a:r>
                        <a:rPr lang="en-US" sz="300" b="0" i="0" u="none" strike="noStrike">
                          <a:solidFill>
                            <a:srgbClr val="FFFFFF"/>
                          </a:solidFill>
                          <a:latin typeface="Calibri"/>
                        </a:rPr>
                        <a:t>Awards per 100 FTE</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hMerge="1">
                  <a:txBody>
                    <a:bodyPr/>
                    <a:lstStyle/>
                    <a:p>
                      <a:endParaRPr lang="en-US"/>
                    </a:p>
                  </a:txBody>
                  <a:tcPr/>
                </a:tc>
                <a:tc gridSpan="2">
                  <a:txBody>
                    <a:bodyPr/>
                    <a:lstStyle/>
                    <a:p>
                      <a:pPr algn="ctr" fontAlgn="ctr"/>
                      <a:r>
                        <a:rPr lang="en-US" sz="400" b="0" i="0" u="none" strike="noStrike">
                          <a:solidFill>
                            <a:srgbClr val="000000"/>
                          </a:solidFill>
                          <a:latin typeface="Calibri"/>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gridSpan="4">
                  <a:txBody>
                    <a:bodyPr/>
                    <a:lstStyle/>
                    <a:p>
                      <a:pPr algn="ctr" fontAlgn="ctr"/>
                      <a:r>
                        <a:rPr lang="en-US" sz="400" b="1" i="0" u="none" strike="noStrike">
                          <a:solidFill>
                            <a:srgbClr val="000000"/>
                          </a:solidFill>
                          <a:latin typeface="Calibri"/>
                        </a:rPr>
                        <a:t>Define Stop-Gain / </a:t>
                      </a:r>
                      <a:r>
                        <a:rPr lang="en-US" sz="400" b="1" i="0" u="none" strike="noStrike">
                          <a:solidFill>
                            <a:srgbClr val="007A37"/>
                          </a:solidFill>
                          <a:latin typeface="Calibri"/>
                        </a:rPr>
                        <a:t>Alt. Maximum</a:t>
                      </a:r>
                      <a:endParaRPr lang="en-US" sz="400" b="1" i="0" u="none" strike="noStrike">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r" fontAlgn="ctr"/>
                      <a:r>
                        <a:rPr lang="en-US" sz="400" b="0" i="0" u="none" strike="noStrike">
                          <a:solidFill>
                            <a:srgbClr val="000000"/>
                          </a:solidFill>
                          <a:latin typeface="Calibri"/>
                        </a:rPr>
                        <a:t>North Shore Community College</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2">
                  <a:txBody>
                    <a:bodyPr/>
                    <a:lstStyle/>
                    <a:p>
                      <a:pPr algn="ctr" fontAlgn="ctr"/>
                      <a:r>
                        <a:rPr lang="en-US" sz="400" b="0" i="0" u="none" strike="noStrike">
                          <a:solidFill>
                            <a:srgbClr val="000000"/>
                          </a:solidFill>
                          <a:latin typeface="Calibri"/>
                        </a:rPr>
                        <a:t>$17,629,906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ctr"/>
                      <a:r>
                        <a:rPr lang="en-US" sz="400" b="0" i="0" u="none" strike="noStrike">
                          <a:solidFill>
                            <a:srgbClr val="000000"/>
                          </a:solidFill>
                          <a:latin typeface="Calibri"/>
                        </a:rPr>
                        <a:t> $          6,369,881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400" b="0" i="0" u="none" strike="noStrike">
                          <a:solidFill>
                            <a:srgbClr val="000000"/>
                          </a:solidFill>
                          <a:latin typeface="Calibri"/>
                        </a:rPr>
                        <a:t> $       6,444,258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400" b="0" i="0" u="none" strike="noStrike">
                          <a:solidFill>
                            <a:srgbClr val="000000"/>
                          </a:solidFill>
                          <a:latin typeface="Calibri"/>
                        </a:rPr>
                        <a:t> $             4,500,000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400" b="1" i="0" u="none" strike="noStrike">
                          <a:solidFill>
                            <a:srgbClr val="000000"/>
                          </a:solidFill>
                          <a:latin typeface="Calibri"/>
                        </a:rPr>
                        <a:t> $           17,314,139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en-US" sz="400" b="0" i="0" u="none" strike="noStrike">
                          <a:solidFill>
                            <a:srgbClr val="000000"/>
                          </a:solidFill>
                          <a:latin typeface="Calibri"/>
                        </a:rPr>
                        <a:t>-1.8%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n-US" sz="400" b="0" i="0" u="none" strike="noStrike">
                          <a:solidFill>
                            <a:srgbClr val="000000"/>
                          </a:solidFill>
                          <a:latin typeface="Calibri"/>
                        </a:rPr>
                        <a:t> $     18,246,953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400" b="0" i="0" u="none" strike="noStrike">
                          <a:solidFill>
                            <a:srgbClr val="000000"/>
                          </a:solidFill>
                          <a:latin typeface="Calibri"/>
                        </a:rPr>
                        <a:t> $        617,047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r" fontAlgn="ctr"/>
                      <a:r>
                        <a:rPr lang="en-US" sz="400" b="0" i="0" u="none" strike="noStrike">
                          <a:solidFill>
                            <a:srgbClr val="000000"/>
                          </a:solidFill>
                          <a:latin typeface="Calibri"/>
                        </a:rPr>
                        <a:t>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182970">
                <a:tc>
                  <a:txBody>
                    <a:bodyPr/>
                    <a:lstStyle/>
                    <a:p>
                      <a:pPr algn="ctr" fontAlgn="ctr"/>
                      <a:r>
                        <a:rPr lang="en-US" sz="300" b="0" i="0" u="none" strike="noStrike">
                          <a:solidFill>
                            <a:srgbClr val="FFFFFF"/>
                          </a:solidFill>
                          <a:latin typeface="Calibri"/>
                        </a:rPr>
                        <a:t>Trades</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a:txBody>
                    <a:bodyPr/>
                    <a:lstStyle/>
                    <a:p>
                      <a:pPr algn="ctr" fontAlgn="ctr"/>
                      <a:r>
                        <a:rPr lang="en-US" sz="400" b="0" i="0" u="none" strike="noStrike">
                          <a:solidFill>
                            <a:srgbClr val="000000"/>
                          </a:solidFill>
                          <a:latin typeface="Calibri"/>
                        </a:rPr>
                        <a:t>2.5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gridSpan="2">
                  <a:txBody>
                    <a:bodyPr/>
                    <a:lstStyle/>
                    <a:p>
                      <a:pPr algn="ctr" fontAlgn="ctr"/>
                      <a:r>
                        <a:rPr lang="en-US" sz="300" b="0" i="0" u="none" strike="noStrike">
                          <a:solidFill>
                            <a:srgbClr val="FFFFFF"/>
                          </a:solidFill>
                          <a:latin typeface="Calibri"/>
                        </a:rPr>
                        <a:t>ATD Success Rate (3 Year Average)</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hMerge="1">
                  <a:txBody>
                    <a:bodyPr/>
                    <a:lstStyle/>
                    <a:p>
                      <a:endParaRPr lang="en-US"/>
                    </a:p>
                  </a:txBody>
                  <a:tcPr/>
                </a:tc>
                <a:tc gridSpan="2">
                  <a:txBody>
                    <a:bodyPr/>
                    <a:lstStyle/>
                    <a:p>
                      <a:pPr algn="ctr" fontAlgn="ctr"/>
                      <a:r>
                        <a:rPr lang="en-US" sz="400" b="0" i="0" u="none" strike="noStrike">
                          <a:solidFill>
                            <a:srgbClr val="000000"/>
                          </a:solidFill>
                          <a:latin typeface="Calibri"/>
                        </a:rPr>
                        <a:t>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gridSpan="4">
                  <a:txBody>
                    <a:bodyPr/>
                    <a:lstStyle/>
                    <a:p>
                      <a:pPr algn="ctr" fontAlgn="ctr"/>
                      <a:r>
                        <a:rPr lang="en-US" sz="400" b="1" i="0" u="none" strike="noStrike">
                          <a:solidFill>
                            <a:srgbClr val="000000"/>
                          </a:solidFill>
                          <a:latin typeface="Calibri"/>
                        </a:rPr>
                        <a:t>100.0%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r" fontAlgn="ctr"/>
                      <a:r>
                        <a:rPr lang="en-US" sz="400" b="0" i="0" u="none" strike="noStrike">
                          <a:solidFill>
                            <a:srgbClr val="000000"/>
                          </a:solidFill>
                          <a:latin typeface="Calibri"/>
                        </a:rPr>
                        <a:t>Northern Essex Community College</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c hMerge="1">
                  <a:txBody>
                    <a:bodyPr/>
                    <a:lstStyle/>
                    <a:p>
                      <a:endParaRPr lang="en-US"/>
                    </a:p>
                  </a:txBody>
                  <a:tcPr/>
                </a:tc>
                <a:tc gridSpan="2">
                  <a:txBody>
                    <a:bodyPr/>
                    <a:lstStyle/>
                    <a:p>
                      <a:pPr algn="ctr" fontAlgn="ctr"/>
                      <a:r>
                        <a:rPr lang="en-US" sz="400" b="0" i="0" u="none" strike="noStrike">
                          <a:solidFill>
                            <a:srgbClr val="000000"/>
                          </a:solidFill>
                          <a:latin typeface="Calibri"/>
                        </a:rPr>
                        <a:t>$16,305,635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c>
                  <a:txBody>
                    <a:bodyPr/>
                    <a:lstStyle/>
                    <a:p>
                      <a:pPr algn="ctr" fontAlgn="ctr"/>
                      <a:r>
                        <a:rPr lang="en-US" sz="400" b="0" i="0" u="none" strike="noStrike">
                          <a:solidFill>
                            <a:srgbClr val="000000"/>
                          </a:solidFill>
                          <a:latin typeface="Calibri"/>
                        </a:rPr>
                        <a:t> $          5,380,009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ctr"/>
                      <a:r>
                        <a:rPr lang="en-US" sz="400" b="0" i="0" u="none" strike="noStrike">
                          <a:solidFill>
                            <a:srgbClr val="000000"/>
                          </a:solidFill>
                          <a:latin typeface="Calibri"/>
                        </a:rPr>
                        <a:t> $       6,239,967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ctr"/>
                      <a:r>
                        <a:rPr lang="en-US" sz="400" b="0" i="0" u="none" strike="noStrike">
                          <a:solidFill>
                            <a:srgbClr val="000000"/>
                          </a:solidFill>
                          <a:latin typeface="Calibri"/>
                        </a:rPr>
                        <a:t> $             4,500,000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ctr"/>
                      <a:r>
                        <a:rPr lang="en-US" sz="400" b="1" i="0" u="none" strike="noStrike">
                          <a:solidFill>
                            <a:srgbClr val="000000"/>
                          </a:solidFill>
                          <a:latin typeface="Calibri"/>
                        </a:rPr>
                        <a:t> $           16,119,976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en-US" sz="400" b="0" i="0" u="none" strike="noStrike">
                          <a:solidFill>
                            <a:srgbClr val="000000"/>
                          </a:solidFill>
                          <a:latin typeface="Calibri"/>
                        </a:rPr>
                        <a:t>-1.1%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l" fontAlgn="ctr"/>
                      <a:r>
                        <a:rPr lang="en-US" sz="400" b="0" i="0" u="none" strike="noStrike">
                          <a:solidFill>
                            <a:srgbClr val="000000"/>
                          </a:solidFill>
                          <a:latin typeface="Calibri"/>
                        </a:rPr>
                        <a:t> $     16,876,332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400" b="0" i="0" u="none" strike="noStrike">
                          <a:solidFill>
                            <a:srgbClr val="000000"/>
                          </a:solidFill>
                          <a:latin typeface="Calibri"/>
                        </a:rPr>
                        <a:t> $        570,697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9B8"/>
                    </a:solidFill>
                  </a:tcPr>
                </a:tc>
                <a:tc>
                  <a:txBody>
                    <a:bodyPr/>
                    <a:lstStyle/>
                    <a:p>
                      <a:pPr algn="r" fontAlgn="ctr"/>
                      <a:r>
                        <a:rPr lang="en-US" sz="400" b="0" i="0" u="none" strike="noStrike">
                          <a:solidFill>
                            <a:srgbClr val="000000"/>
                          </a:solidFill>
                          <a:latin typeface="Calibri"/>
                        </a:rPr>
                        <a:t>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182970">
                <a:tc>
                  <a:txBody>
                    <a:bodyPr/>
                    <a:lstStyle/>
                    <a:p>
                      <a:pPr algn="ctr" fontAlgn="ctr"/>
                      <a:r>
                        <a:rPr lang="en-US" sz="300" b="0" i="0" u="none" strike="noStrike">
                          <a:solidFill>
                            <a:srgbClr val="FFFFFF"/>
                          </a:solidFill>
                          <a:latin typeface="Calibri"/>
                        </a:rPr>
                        <a:t>Technologies</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a:txBody>
                    <a:bodyPr/>
                    <a:lstStyle/>
                    <a:p>
                      <a:pPr algn="ctr" fontAlgn="ctr"/>
                      <a:r>
                        <a:rPr lang="en-US" sz="400" b="0" i="0" u="none" strike="noStrike">
                          <a:solidFill>
                            <a:srgbClr val="000000"/>
                          </a:solidFill>
                          <a:latin typeface="Calibri"/>
                        </a:rPr>
                        <a:t>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gridSpan="2">
                  <a:txBody>
                    <a:bodyPr/>
                    <a:lstStyle/>
                    <a:p>
                      <a:pPr algn="ctr" fontAlgn="ctr"/>
                      <a:r>
                        <a:rPr lang="en-US" sz="300" b="0" i="0" u="none" strike="noStrike">
                          <a:solidFill>
                            <a:srgbClr val="FFFFFF"/>
                          </a:solidFill>
                          <a:latin typeface="Calibri"/>
                        </a:rPr>
                        <a:t>All weight percentages must equal 100%</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639C"/>
                    </a:solidFill>
                  </a:tcPr>
                </a:tc>
                <a:tc hMerge="1">
                  <a:txBody>
                    <a:bodyPr/>
                    <a:lstStyle/>
                    <a:p>
                      <a:endParaRPr lang="en-US"/>
                    </a:p>
                  </a:txBody>
                  <a:tcPr/>
                </a:tc>
                <a:tc gridSpan="2">
                  <a:txBody>
                    <a:bodyPr/>
                    <a:lstStyle/>
                    <a:p>
                      <a:pPr algn="ctr" fontAlgn="ctr"/>
                      <a:r>
                        <a:rPr lang="en-US" sz="400" b="0" i="0" u="none" strike="noStrike">
                          <a:solidFill>
                            <a:srgbClr val="FFFFFF"/>
                          </a:solidFill>
                          <a:latin typeface="Calibri"/>
                        </a:rPr>
                        <a:t>100%</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tc hMerge="1">
                  <a:txBody>
                    <a:bodyPr/>
                    <a:lstStyle/>
                    <a:p>
                      <a:endParaRPr lang="en-US"/>
                    </a:p>
                  </a:txBody>
                  <a:tcPr/>
                </a:tc>
                <a:tc>
                  <a:txBody>
                    <a:bodyPr/>
                    <a:lstStyle/>
                    <a:p>
                      <a:pPr algn="l" fontAlgn="b"/>
                      <a:r>
                        <a:rPr lang="en-US" sz="400" b="0" i="0" u="none" strike="noStrike">
                          <a:solidFill>
                            <a:srgbClr val="000000"/>
                          </a:solidFill>
                          <a:latin typeface="Calibri"/>
                        </a:rPr>
                        <a:t> </a:t>
                      </a: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39C"/>
                    </a:solidFill>
                  </a:tcPr>
                </a:tc>
                <a:tc>
                  <a:txBody>
                    <a:bodyPr/>
                    <a:lstStyle/>
                    <a:p>
                      <a:pPr algn="l" fontAlgn="b"/>
                      <a:r>
                        <a:rPr lang="en-US" sz="400" b="0" i="0" u="none" strike="noStrike">
                          <a:solidFill>
                            <a:srgbClr val="000000"/>
                          </a:solidFill>
                          <a:latin typeface="Calibri"/>
                        </a:rPr>
                        <a:t> </a:t>
                      </a: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39C"/>
                    </a:solidFill>
                  </a:tcPr>
                </a:tc>
                <a:tc>
                  <a:txBody>
                    <a:bodyPr/>
                    <a:lstStyle/>
                    <a:p>
                      <a:pPr algn="l" fontAlgn="b"/>
                      <a:r>
                        <a:rPr lang="en-US" sz="400" b="0" i="0" u="none" strike="noStrike">
                          <a:solidFill>
                            <a:srgbClr val="000000"/>
                          </a:solidFill>
                          <a:latin typeface="Calibri"/>
                        </a:rPr>
                        <a:t> </a:t>
                      </a: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39C"/>
                    </a:solidFill>
                  </a:tcPr>
                </a:tc>
                <a:tc>
                  <a:txBody>
                    <a:bodyPr/>
                    <a:lstStyle/>
                    <a:p>
                      <a:pPr algn="l" fontAlgn="b"/>
                      <a:r>
                        <a:rPr lang="en-US" sz="400" b="0" i="0" u="none" strike="noStrike">
                          <a:solidFill>
                            <a:srgbClr val="000000"/>
                          </a:solidFill>
                          <a:latin typeface="Calibri"/>
                        </a:rPr>
                        <a:t> </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39C"/>
                    </a:solidFill>
                  </a:tcPr>
                </a:tc>
                <a:tc gridSpan="3">
                  <a:txBody>
                    <a:bodyPr/>
                    <a:lstStyle/>
                    <a:p>
                      <a:pPr algn="r" fontAlgn="ctr"/>
                      <a:r>
                        <a:rPr lang="en-US" sz="400" b="0" i="0" u="none" strike="noStrike">
                          <a:solidFill>
                            <a:srgbClr val="000000"/>
                          </a:solidFill>
                          <a:latin typeface="Calibri"/>
                        </a:rPr>
                        <a:t>Quinsigamond Community College</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2">
                  <a:txBody>
                    <a:bodyPr/>
                    <a:lstStyle/>
                    <a:p>
                      <a:pPr algn="ctr" fontAlgn="ctr"/>
                      <a:r>
                        <a:rPr lang="en-US" sz="400" b="0" i="0" u="none" strike="noStrike">
                          <a:solidFill>
                            <a:srgbClr val="000000"/>
                          </a:solidFill>
                          <a:latin typeface="Calibri"/>
                        </a:rPr>
                        <a:t>$12,980,557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ctr"/>
                      <a:r>
                        <a:rPr lang="en-US" sz="400" b="0" i="0" u="none" strike="noStrike">
                          <a:solidFill>
                            <a:srgbClr val="000000"/>
                          </a:solidFill>
                          <a:latin typeface="Calibri"/>
                        </a:rPr>
                        <a:t> $          7,331,544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400" b="0" i="0" u="none" strike="noStrike">
                          <a:solidFill>
                            <a:srgbClr val="000000"/>
                          </a:solidFill>
                          <a:latin typeface="Calibri"/>
                        </a:rPr>
                        <a:t> $       6,406,535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400" b="0" i="0" u="none" strike="noStrike">
                          <a:solidFill>
                            <a:srgbClr val="000000"/>
                          </a:solidFill>
                          <a:latin typeface="Calibri"/>
                        </a:rPr>
                        <a:t> $             4,500,000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400" b="1" i="0" u="none" strike="noStrike">
                          <a:solidFill>
                            <a:srgbClr val="000000"/>
                          </a:solidFill>
                          <a:latin typeface="Calibri"/>
                        </a:rPr>
                        <a:t> $           18,238,079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en-US" sz="400" b="0" i="0" u="none" strike="noStrike">
                          <a:solidFill>
                            <a:srgbClr val="000000"/>
                          </a:solidFill>
                          <a:latin typeface="Calibri"/>
                        </a:rPr>
                        <a:t>40.5%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n-US" sz="400" b="0" i="0" u="none" strike="noStrike">
                          <a:solidFill>
                            <a:srgbClr val="000000"/>
                          </a:solidFill>
                          <a:latin typeface="Calibri"/>
                        </a:rPr>
                        <a:t> $     16,259,469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400" b="0" i="0" u="none" strike="noStrike">
                          <a:solidFill>
                            <a:srgbClr val="000000"/>
                          </a:solidFill>
                          <a:latin typeface="Calibri"/>
                        </a:rPr>
                        <a:t> $    3,278,912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r" fontAlgn="ctr"/>
                      <a:r>
                        <a:rPr lang="en-US" sz="400" b="0" i="0" u="none" strike="noStrike">
                          <a:solidFill>
                            <a:srgbClr val="000000"/>
                          </a:solidFill>
                          <a:latin typeface="Calibri"/>
                        </a:rPr>
                        <a:t>25.3%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182970">
                <a:tc>
                  <a:txBody>
                    <a:bodyPr/>
                    <a:lstStyle/>
                    <a:p>
                      <a:pPr algn="ctr" fontAlgn="ctr"/>
                      <a:r>
                        <a:rPr lang="en-US" sz="300" b="0" i="0" u="none" strike="noStrike">
                          <a:solidFill>
                            <a:srgbClr val="FFFFFF"/>
                          </a:solidFill>
                          <a:latin typeface="Calibri"/>
                        </a:rPr>
                        <a:t>Health/Allied Health</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a:txBody>
                    <a:bodyPr/>
                    <a:lstStyle/>
                    <a:p>
                      <a:pPr algn="ctr" fontAlgn="ctr"/>
                      <a:r>
                        <a:rPr lang="en-US" sz="400" b="0" i="0" u="none" strike="noStrike">
                          <a:solidFill>
                            <a:srgbClr val="000000"/>
                          </a:solidFill>
                          <a:latin typeface="Calibri"/>
                        </a:rPr>
                        <a:t>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gridSpan="4">
                  <a:txBody>
                    <a:bodyPr/>
                    <a:lstStyle/>
                    <a:p>
                      <a:pPr algn="ctr" fontAlgn="ctr"/>
                      <a:r>
                        <a:rPr lang="en-US" sz="300" b="1" i="0" u="none" strike="noStrike">
                          <a:solidFill>
                            <a:srgbClr val="C00000"/>
                          </a:solidFill>
                          <a:latin typeface="Calibri"/>
                        </a:rPr>
                        <a:t>Optional</a:t>
                      </a:r>
                      <a:r>
                        <a:rPr lang="en-US" sz="300" b="1" i="0" u="none" strike="noStrike">
                          <a:solidFill>
                            <a:srgbClr val="000000"/>
                          </a:solidFill>
                          <a:latin typeface="Calibri"/>
                        </a:rPr>
                        <a:t>: Cost of Operation Subsidy</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400" b="0"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00639C"/>
                    </a:solidFill>
                  </a:tcPr>
                </a:tc>
                <a:tc>
                  <a:txBody>
                    <a:bodyPr/>
                    <a:lstStyle/>
                    <a:p>
                      <a:pPr algn="l" fontAlgn="b"/>
                      <a:r>
                        <a:rPr lang="en-US" sz="400" b="0" i="0" u="none" strike="noStrike">
                          <a:solidFill>
                            <a:srgbClr val="000000"/>
                          </a:solidFill>
                          <a:latin typeface="Calibri"/>
                        </a:rPr>
                        <a:t> </a:t>
                      </a:r>
                    </a:p>
                  </a:txBody>
                  <a:tcPr marL="0" marR="0" marT="0" marB="0" anchor="b">
                    <a:lnL>
                      <a:noFill/>
                    </a:lnL>
                    <a:lnR>
                      <a:noFill/>
                    </a:lnR>
                    <a:lnT w="12700" cap="flat" cmpd="sng" algn="ctr">
                      <a:solidFill>
                        <a:srgbClr val="000000"/>
                      </a:solidFill>
                      <a:prstDash val="solid"/>
                      <a:round/>
                      <a:headEnd type="none" w="med" len="med"/>
                      <a:tailEnd type="none" w="med" len="med"/>
                    </a:lnT>
                    <a:lnB>
                      <a:noFill/>
                    </a:lnB>
                    <a:solidFill>
                      <a:srgbClr val="00639C"/>
                    </a:solidFill>
                  </a:tcPr>
                </a:tc>
                <a:tc>
                  <a:txBody>
                    <a:bodyPr/>
                    <a:lstStyle/>
                    <a:p>
                      <a:pPr algn="l" fontAlgn="b"/>
                      <a:r>
                        <a:rPr lang="en-US" sz="400" b="0" i="0" u="none" strike="noStrike">
                          <a:solidFill>
                            <a:srgbClr val="000000"/>
                          </a:solidFill>
                          <a:latin typeface="Calibri"/>
                        </a:rPr>
                        <a:t> </a:t>
                      </a:r>
                    </a:p>
                  </a:txBody>
                  <a:tcPr marL="0" marR="0" marT="0" marB="0" anchor="b">
                    <a:lnL>
                      <a:noFill/>
                    </a:lnL>
                    <a:lnR>
                      <a:noFill/>
                    </a:lnR>
                    <a:lnT w="12700" cap="flat" cmpd="sng" algn="ctr">
                      <a:solidFill>
                        <a:srgbClr val="000000"/>
                      </a:solidFill>
                      <a:prstDash val="solid"/>
                      <a:round/>
                      <a:headEnd type="none" w="med" len="med"/>
                      <a:tailEnd type="none" w="med" len="med"/>
                    </a:lnT>
                    <a:lnB>
                      <a:noFill/>
                    </a:lnB>
                    <a:solidFill>
                      <a:srgbClr val="00639C"/>
                    </a:solidFill>
                  </a:tcPr>
                </a:tc>
                <a:tc>
                  <a:txBody>
                    <a:bodyPr/>
                    <a:lstStyle/>
                    <a:p>
                      <a:pPr algn="l" fontAlgn="b"/>
                      <a:r>
                        <a:rPr lang="en-US" sz="400" b="0" i="0" u="none" strike="noStrike">
                          <a:solidFill>
                            <a:srgbClr val="000000"/>
                          </a:solidFill>
                          <a:latin typeface="Calibri"/>
                        </a:rPr>
                        <a:t> </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639C"/>
                    </a:solidFill>
                  </a:tcPr>
                </a:tc>
                <a:tc gridSpan="3">
                  <a:txBody>
                    <a:bodyPr/>
                    <a:lstStyle/>
                    <a:p>
                      <a:pPr algn="r" fontAlgn="ctr"/>
                      <a:r>
                        <a:rPr lang="en-US" sz="400" b="0" i="0" u="none" strike="noStrike">
                          <a:solidFill>
                            <a:srgbClr val="000000"/>
                          </a:solidFill>
                          <a:latin typeface="Calibri"/>
                        </a:rPr>
                        <a:t>Roxbury Community College</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c hMerge="1">
                  <a:txBody>
                    <a:bodyPr/>
                    <a:lstStyle/>
                    <a:p>
                      <a:endParaRPr lang="en-US"/>
                    </a:p>
                  </a:txBody>
                  <a:tcPr/>
                </a:tc>
                <a:tc gridSpan="2">
                  <a:txBody>
                    <a:bodyPr/>
                    <a:lstStyle/>
                    <a:p>
                      <a:pPr algn="ctr" fontAlgn="ctr"/>
                      <a:r>
                        <a:rPr lang="en-US" sz="400" b="0" i="0" u="none" strike="noStrike">
                          <a:solidFill>
                            <a:srgbClr val="000000"/>
                          </a:solidFill>
                          <a:latin typeface="Calibri"/>
                        </a:rPr>
                        <a:t>$9,729,356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c>
                  <a:txBody>
                    <a:bodyPr/>
                    <a:lstStyle/>
                    <a:p>
                      <a:pPr algn="ctr" fontAlgn="ctr"/>
                      <a:r>
                        <a:rPr lang="en-US" sz="400" b="0" i="0" u="none" strike="noStrike">
                          <a:solidFill>
                            <a:srgbClr val="000000"/>
                          </a:solidFill>
                          <a:latin typeface="Calibri"/>
                        </a:rPr>
                        <a:t> $          2,178,260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ctr"/>
                      <a:r>
                        <a:rPr lang="en-US" sz="400" b="0" i="0" u="none" strike="noStrike">
                          <a:solidFill>
                            <a:srgbClr val="000000"/>
                          </a:solidFill>
                          <a:latin typeface="Calibri"/>
                        </a:rPr>
                        <a:t> $       1,079,715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ctr"/>
                      <a:r>
                        <a:rPr lang="en-US" sz="400" b="0" i="0" u="none" strike="noStrike">
                          <a:solidFill>
                            <a:srgbClr val="000000"/>
                          </a:solidFill>
                          <a:latin typeface="Calibri"/>
                        </a:rPr>
                        <a:t> $             4,500,000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ctr"/>
                      <a:r>
                        <a:rPr lang="en-US" sz="400" b="1" i="0" u="none" strike="noStrike">
                          <a:solidFill>
                            <a:srgbClr val="000000"/>
                          </a:solidFill>
                          <a:latin typeface="Calibri"/>
                        </a:rPr>
                        <a:t> $             7,757,974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en-US" sz="400" b="0" i="0" u="none" strike="noStrike">
                          <a:solidFill>
                            <a:srgbClr val="000000"/>
                          </a:solidFill>
                          <a:latin typeface="Calibri"/>
                        </a:rPr>
                        <a:t>-20.3%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l" fontAlgn="ctr"/>
                      <a:r>
                        <a:rPr lang="en-US" sz="400" b="0" i="0" u="none" strike="noStrike">
                          <a:solidFill>
                            <a:srgbClr val="000000"/>
                          </a:solidFill>
                          <a:latin typeface="Calibri"/>
                        </a:rPr>
                        <a:t> $     10,069,883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400" b="0" i="0" u="none" strike="noStrike">
                          <a:solidFill>
                            <a:srgbClr val="000000"/>
                          </a:solidFill>
                          <a:latin typeface="Calibri"/>
                        </a:rPr>
                        <a:t> $        340,527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9B8"/>
                    </a:solidFill>
                  </a:tcPr>
                </a:tc>
                <a:tc>
                  <a:txBody>
                    <a:bodyPr/>
                    <a:lstStyle/>
                    <a:p>
                      <a:pPr algn="r" fontAlgn="ctr"/>
                      <a:r>
                        <a:rPr lang="en-US" sz="400" b="0" i="0" u="none" strike="noStrike">
                          <a:solidFill>
                            <a:srgbClr val="000000"/>
                          </a:solidFill>
                          <a:latin typeface="Calibri"/>
                        </a:rPr>
                        <a:t>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182970">
                <a:tc>
                  <a:txBody>
                    <a:bodyPr/>
                    <a:lstStyle/>
                    <a:p>
                      <a:pPr algn="ctr" fontAlgn="ctr"/>
                      <a:r>
                        <a:rPr lang="en-US" sz="300" b="0" i="0" u="none" strike="noStrike">
                          <a:solidFill>
                            <a:srgbClr val="FFFFFF"/>
                          </a:solidFill>
                          <a:latin typeface="Calibri"/>
                        </a:rPr>
                        <a:t>Business</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a:txBody>
                    <a:bodyPr/>
                    <a:lstStyle/>
                    <a:p>
                      <a:pPr algn="ctr" fontAlgn="ctr"/>
                      <a:r>
                        <a:rPr lang="en-US" sz="400" b="0" i="0" u="none" strike="noStrike">
                          <a:solidFill>
                            <a:srgbClr val="000000"/>
                          </a:solidFill>
                          <a:latin typeface="Calibri"/>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3" gridSpan="4">
                  <a:txBody>
                    <a:bodyPr/>
                    <a:lstStyle/>
                    <a:p>
                      <a:pPr algn="ctr" fontAlgn="ctr"/>
                      <a:r>
                        <a:rPr lang="en-US" sz="400" b="1" i="0" u="none" strike="noStrike">
                          <a:solidFill>
                            <a:srgbClr val="000000"/>
                          </a:solidFill>
                          <a:latin typeface="Calibri"/>
                        </a:rPr>
                        <a:t>$4,500,000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a:txBody>
                    <a:bodyPr/>
                    <a:lstStyle/>
                    <a:p>
                      <a:pPr algn="l" fontAlgn="b"/>
                      <a:r>
                        <a:rPr lang="en-US" sz="400" b="0"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00639C"/>
                    </a:solidFill>
                  </a:tcPr>
                </a:tc>
                <a:tc>
                  <a:txBody>
                    <a:bodyPr/>
                    <a:lstStyle/>
                    <a:p>
                      <a:pPr algn="l" fontAlgn="b"/>
                      <a:r>
                        <a:rPr lang="en-US" sz="400" b="0" i="0" u="none" strike="noStrike">
                          <a:solidFill>
                            <a:srgbClr val="000000"/>
                          </a:solidFill>
                          <a:latin typeface="Calibri"/>
                        </a:rPr>
                        <a:t> </a:t>
                      </a:r>
                    </a:p>
                  </a:txBody>
                  <a:tcPr marL="0" marR="0" marT="0" marB="0" anchor="b">
                    <a:lnL>
                      <a:noFill/>
                    </a:lnL>
                    <a:lnR>
                      <a:noFill/>
                    </a:lnR>
                    <a:lnT>
                      <a:noFill/>
                    </a:lnT>
                    <a:lnB>
                      <a:noFill/>
                    </a:lnB>
                    <a:solidFill>
                      <a:srgbClr val="00639C"/>
                    </a:solidFill>
                  </a:tcPr>
                </a:tc>
                <a:tc>
                  <a:txBody>
                    <a:bodyPr/>
                    <a:lstStyle/>
                    <a:p>
                      <a:pPr algn="l" fontAlgn="b"/>
                      <a:r>
                        <a:rPr lang="en-US" sz="400" b="0" i="0" u="none" strike="noStrike">
                          <a:solidFill>
                            <a:srgbClr val="000000"/>
                          </a:solidFill>
                          <a:latin typeface="Calibri"/>
                        </a:rPr>
                        <a:t> </a:t>
                      </a:r>
                    </a:p>
                  </a:txBody>
                  <a:tcPr marL="0" marR="0" marT="0" marB="0" anchor="b">
                    <a:lnL>
                      <a:noFill/>
                    </a:lnL>
                    <a:lnR>
                      <a:noFill/>
                    </a:lnR>
                    <a:lnT>
                      <a:noFill/>
                    </a:lnT>
                    <a:lnB>
                      <a:noFill/>
                    </a:lnB>
                    <a:solidFill>
                      <a:srgbClr val="00639C"/>
                    </a:solidFill>
                  </a:tcPr>
                </a:tc>
                <a:tc>
                  <a:txBody>
                    <a:bodyPr/>
                    <a:lstStyle/>
                    <a:p>
                      <a:pPr algn="r" fontAlgn="b"/>
                      <a:r>
                        <a:rPr lang="en-US" sz="400" b="0" i="0" u="none" strike="noStrike">
                          <a:solidFill>
                            <a:srgbClr val="FFFFFF"/>
                          </a:solidFill>
                          <a:latin typeface="Calibri"/>
                        </a:rPr>
                        <a:t>2.7</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00639C"/>
                    </a:solidFill>
                  </a:tcPr>
                </a:tc>
                <a:tc gridSpan="3">
                  <a:txBody>
                    <a:bodyPr/>
                    <a:lstStyle/>
                    <a:p>
                      <a:pPr algn="r" fontAlgn="ctr"/>
                      <a:r>
                        <a:rPr lang="en-US" sz="400" b="0" i="0" u="none" strike="noStrike">
                          <a:solidFill>
                            <a:srgbClr val="000000"/>
                          </a:solidFill>
                          <a:latin typeface="Calibri"/>
                        </a:rPr>
                        <a:t>Springfield Community College</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2">
                  <a:txBody>
                    <a:bodyPr/>
                    <a:lstStyle/>
                    <a:p>
                      <a:pPr algn="ctr" fontAlgn="ctr"/>
                      <a:r>
                        <a:rPr lang="en-US" sz="400" b="0" i="0" u="none" strike="noStrike">
                          <a:solidFill>
                            <a:srgbClr val="000000"/>
                          </a:solidFill>
                          <a:latin typeface="Calibri"/>
                        </a:rPr>
                        <a:t>$21,070,398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ctr"/>
                      <a:r>
                        <a:rPr lang="en-US" sz="400" b="0" i="0" u="none" strike="noStrike">
                          <a:solidFill>
                            <a:srgbClr val="000000"/>
                          </a:solidFill>
                          <a:latin typeface="Calibri"/>
                        </a:rPr>
                        <a:t> $          5,747,069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400" b="0" i="0" u="none" strike="noStrike">
                          <a:solidFill>
                            <a:srgbClr val="000000"/>
                          </a:solidFill>
                          <a:latin typeface="Calibri"/>
                        </a:rPr>
                        <a:t> $       6,874,664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400" b="0" i="0" u="none" strike="noStrike">
                          <a:solidFill>
                            <a:srgbClr val="000000"/>
                          </a:solidFill>
                          <a:latin typeface="Calibri"/>
                        </a:rPr>
                        <a:t> $             4,500,000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400" b="1" i="0" u="none" strike="noStrike">
                          <a:solidFill>
                            <a:srgbClr val="000000"/>
                          </a:solidFill>
                          <a:latin typeface="Calibri"/>
                        </a:rPr>
                        <a:t> $           17,121,733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en-US" sz="400" b="0" i="0" u="none" strike="noStrike">
                          <a:solidFill>
                            <a:srgbClr val="000000"/>
                          </a:solidFill>
                          <a:latin typeface="Calibri"/>
                        </a:rPr>
                        <a:t>-18.7%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n-US" sz="400" b="0" i="0" u="none" strike="noStrike">
                          <a:solidFill>
                            <a:srgbClr val="000000"/>
                          </a:solidFill>
                          <a:latin typeface="Calibri"/>
                        </a:rPr>
                        <a:t> $     21,807,862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400" b="0" i="0" u="none" strike="noStrike">
                          <a:solidFill>
                            <a:srgbClr val="000000"/>
                          </a:solidFill>
                          <a:latin typeface="Calibri"/>
                        </a:rPr>
                        <a:t> $        737,464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r" fontAlgn="ctr"/>
                      <a:r>
                        <a:rPr lang="en-US" sz="400" b="0" i="0" u="none" strike="noStrike">
                          <a:solidFill>
                            <a:srgbClr val="000000"/>
                          </a:solidFill>
                          <a:latin typeface="Calibri"/>
                        </a:rPr>
                        <a:t>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182970">
                <a:tc>
                  <a:txBody>
                    <a:bodyPr/>
                    <a:lstStyle/>
                    <a:p>
                      <a:pPr algn="ctr" fontAlgn="ctr"/>
                      <a:r>
                        <a:rPr lang="en-US" sz="300" b="0" i="0" u="none" strike="noStrike">
                          <a:solidFill>
                            <a:srgbClr val="FFFFFF"/>
                          </a:solidFill>
                          <a:latin typeface="Calibri"/>
                        </a:rPr>
                        <a:t>Services</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a:txBody>
                    <a:bodyPr/>
                    <a:lstStyle/>
                    <a:p>
                      <a:pPr algn="ctr" fontAlgn="ctr"/>
                      <a:r>
                        <a:rPr lang="en-US" sz="400" b="0" i="0" u="none" strike="noStrike">
                          <a:solidFill>
                            <a:srgbClr val="000000"/>
                          </a:solidFill>
                          <a:latin typeface="Calibri"/>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rowSpan="2" gridSpan="4">
                  <a:txBody>
                    <a:bodyPr/>
                    <a:lstStyle/>
                    <a:p>
                      <a:pPr algn="ctr" fontAlgn="ctr"/>
                      <a:r>
                        <a:rPr lang="en-US" sz="400" b="0" i="0" u="none" strike="noStrike">
                          <a:solidFill>
                            <a:srgbClr val="FFFFFF"/>
                          </a:solidFill>
                          <a:latin typeface="Calibri"/>
                        </a:rPr>
                        <a:t>Designed by NCHEMS, 2013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639C"/>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gridSpan="3">
                  <a:txBody>
                    <a:bodyPr/>
                    <a:lstStyle/>
                    <a:p>
                      <a:pPr algn="ctr" fontAlgn="ctr"/>
                      <a:r>
                        <a:rPr lang="en-US" sz="400" b="0" i="0" u="none" strike="noStrike">
                          <a:solidFill>
                            <a:srgbClr val="000000"/>
                          </a:solidFill>
                          <a:latin typeface="Calibri"/>
                        </a:rPr>
                        <a:t>SYSTEM TOTAL</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gridSpan="2">
                  <a:txBody>
                    <a:bodyPr/>
                    <a:lstStyle/>
                    <a:p>
                      <a:pPr algn="ctr" fontAlgn="ctr"/>
                      <a:r>
                        <a:rPr lang="en-US" sz="400" b="0" i="0" u="none" strike="noStrike">
                          <a:solidFill>
                            <a:srgbClr val="000000"/>
                          </a:solidFill>
                          <a:latin typeface="Calibri"/>
                        </a:rPr>
                        <a:t>$208,154,311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BFBFBF"/>
                    </a:solidFill>
                  </a:tcPr>
                </a:tc>
                <a:tc hMerge="1">
                  <a:txBody>
                    <a:bodyPr/>
                    <a:lstStyle/>
                    <a:p>
                      <a:endParaRPr lang="en-US"/>
                    </a:p>
                  </a:txBody>
                  <a:tcPr/>
                </a:tc>
                <a:tc>
                  <a:txBody>
                    <a:bodyPr/>
                    <a:lstStyle/>
                    <a:p>
                      <a:pPr algn="r" fontAlgn="ctr"/>
                      <a:r>
                        <a:rPr lang="en-US" sz="400" b="0" i="0" u="none" strike="noStrike">
                          <a:solidFill>
                            <a:srgbClr val="000000"/>
                          </a:solidFill>
                          <a:latin typeface="Calibri"/>
                        </a:rPr>
                        <a:t> $        80,327,156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BFBFBF"/>
                    </a:solidFill>
                  </a:tcPr>
                </a:tc>
                <a:tc>
                  <a:txBody>
                    <a:bodyPr/>
                    <a:lstStyle/>
                    <a:p>
                      <a:pPr algn="r" fontAlgn="ctr"/>
                      <a:r>
                        <a:rPr lang="en-US" sz="400" b="0" i="0" u="none" strike="noStrike">
                          <a:solidFill>
                            <a:srgbClr val="000000"/>
                          </a:solidFill>
                          <a:latin typeface="Calibri"/>
                        </a:rPr>
                        <a:t> $    80,327,156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BFBFBF"/>
                    </a:solidFill>
                  </a:tcPr>
                </a:tc>
                <a:tc>
                  <a:txBody>
                    <a:bodyPr/>
                    <a:lstStyle/>
                    <a:p>
                      <a:pPr algn="r" fontAlgn="ctr"/>
                      <a:r>
                        <a:rPr lang="en-US" sz="400" b="0" i="0" u="none" strike="noStrike">
                          <a:solidFill>
                            <a:srgbClr val="000000"/>
                          </a:solidFill>
                          <a:latin typeface="Calibri"/>
                        </a:rPr>
                        <a:t> $           67,500,000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BFBFBF"/>
                    </a:solidFill>
                  </a:tcPr>
                </a:tc>
                <a:tc>
                  <a:txBody>
                    <a:bodyPr/>
                    <a:lstStyle/>
                    <a:p>
                      <a:pPr algn="l" fontAlgn="ctr"/>
                      <a:r>
                        <a:rPr lang="en-US" sz="400" b="1" i="0" u="none" strike="noStrike">
                          <a:solidFill>
                            <a:srgbClr val="000000"/>
                          </a:solidFill>
                          <a:latin typeface="Calibri"/>
                        </a:rPr>
                        <a:t> $         228,154,311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BFBFBF"/>
                    </a:solidFill>
                  </a:tcPr>
                </a:tc>
                <a:tc>
                  <a:txBody>
                    <a:bodyPr/>
                    <a:lstStyle/>
                    <a:p>
                      <a:pPr algn="ctr" fontAlgn="ctr"/>
                      <a:r>
                        <a:rPr lang="en-US" sz="400" b="0" i="0" u="none" strike="noStrike">
                          <a:solidFill>
                            <a:srgbClr val="000000"/>
                          </a:solidFill>
                          <a:latin typeface="Calibri"/>
                        </a:rPr>
                        <a:t>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BFBFBF"/>
                    </a:solidFill>
                  </a:tcPr>
                </a:tc>
                <a:tc>
                  <a:txBody>
                    <a:bodyPr/>
                    <a:lstStyle/>
                    <a:p>
                      <a:pPr algn="l" fontAlgn="ctr"/>
                      <a:r>
                        <a:rPr lang="en-US" sz="400" b="0" i="0" u="none" strike="noStrike">
                          <a:solidFill>
                            <a:srgbClr val="000000"/>
                          </a:solidFill>
                          <a:latin typeface="Calibri"/>
                        </a:rPr>
                        <a:t> $  228,154,311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BFBFBF"/>
                    </a:solidFill>
                  </a:tcPr>
                </a:tc>
                <a:tc>
                  <a:txBody>
                    <a:bodyPr/>
                    <a:lstStyle/>
                    <a:p>
                      <a:pPr algn="r" fontAlgn="ctr"/>
                      <a:r>
                        <a:rPr lang="en-US" sz="400" b="0" i="0" u="none" strike="noStrike">
                          <a:solidFill>
                            <a:srgbClr val="000000"/>
                          </a:solidFill>
                          <a:latin typeface="Calibri"/>
                        </a:rPr>
                        <a:t> $  20,000,000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BFBFBF"/>
                    </a:solidFill>
                  </a:tcPr>
                </a:tc>
                <a:tc>
                  <a:txBody>
                    <a:bodyPr/>
                    <a:lstStyle/>
                    <a:p>
                      <a:pPr algn="r" fontAlgn="ctr"/>
                      <a:r>
                        <a:rPr lang="en-US" sz="400" b="0" i="0" u="none" strike="noStrike">
                          <a:solidFill>
                            <a:srgbClr val="000000"/>
                          </a:solidFill>
                          <a:latin typeface="Calibri"/>
                        </a:rPr>
                        <a:t>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BFBFBF"/>
                    </a:solidFill>
                  </a:tcPr>
                </a:tc>
              </a:tr>
              <a:tr h="182970">
                <a:tc>
                  <a:txBody>
                    <a:bodyPr/>
                    <a:lstStyle/>
                    <a:p>
                      <a:pPr algn="ctr" fontAlgn="ctr"/>
                      <a:r>
                        <a:rPr lang="en-US" sz="300" b="0" i="0" u="none" strike="noStrike" dirty="0">
                          <a:solidFill>
                            <a:srgbClr val="FFFFFF"/>
                          </a:solidFill>
                          <a:latin typeface="Calibri"/>
                        </a:rPr>
                        <a:t>Non-Credit Workforce Development</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39C"/>
                    </a:solidFill>
                  </a:tcPr>
                </a:tc>
                <a:tc>
                  <a:txBody>
                    <a:bodyPr/>
                    <a:lstStyle/>
                    <a:p>
                      <a:pPr algn="ctr" fontAlgn="ctr"/>
                      <a:r>
                        <a:rPr lang="en-US" sz="400" b="0" i="0" u="none" strike="noStrike">
                          <a:solidFill>
                            <a:srgbClr val="000000"/>
                          </a:solidFill>
                          <a:latin typeface="Calibri"/>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r>
                        <a:rPr lang="en-US" sz="400" b="0"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400" b="0" i="0" u="none" strike="noStrike">
                          <a:solidFill>
                            <a:srgbClr val="000000"/>
                          </a:solidFill>
                          <a:latin typeface="Calibri"/>
                        </a:rPr>
                        <a:t> </a:t>
                      </a:r>
                    </a:p>
                  </a:txBody>
                  <a:tcPr marL="0" marR="0" marT="0" marB="0" anchor="b">
                    <a:lnL>
                      <a:noFill/>
                    </a:lnL>
                    <a:lnR>
                      <a:noFill/>
                    </a:lnR>
                    <a:lnT w="25400" cap="flat" cmpd="dbl"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400" b="0" i="0" u="none" strike="noStrike">
                          <a:solidFill>
                            <a:srgbClr val="000000"/>
                          </a:solidFill>
                          <a:latin typeface="Calibri"/>
                        </a:rPr>
                        <a:t> </a:t>
                      </a:r>
                    </a:p>
                  </a:txBody>
                  <a:tcPr marL="0" marR="0" marT="0" marB="0" anchor="b">
                    <a:lnL>
                      <a:noFill/>
                    </a:lnL>
                    <a:lnR>
                      <a:noFill/>
                    </a:lnR>
                    <a:lnT w="25400" cap="flat" cmpd="dbl"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400" b="0" i="0" u="none" strike="noStrike">
                          <a:solidFill>
                            <a:srgbClr val="000000"/>
                          </a:solidFill>
                          <a:latin typeface="Calibri"/>
                        </a:rPr>
                        <a:t> </a:t>
                      </a:r>
                    </a:p>
                  </a:txBody>
                  <a:tcPr marL="0" marR="0" marT="0" marB="0" anchor="b">
                    <a:lnL>
                      <a:noFill/>
                    </a:lnL>
                    <a:lnR>
                      <a:noFill/>
                    </a:lnR>
                    <a:lnT w="25400" cap="flat" cmpd="dbl"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400" b="0" i="0" u="none" strike="noStrike">
                          <a:solidFill>
                            <a:srgbClr val="000000"/>
                          </a:solidFill>
                          <a:latin typeface="Calibri"/>
                        </a:rPr>
                        <a:t> </a:t>
                      </a:r>
                    </a:p>
                  </a:txBody>
                  <a:tcPr marL="0" marR="0" marT="0" marB="0" anchor="b">
                    <a:lnL>
                      <a:noFill/>
                    </a:lnL>
                    <a:lnR>
                      <a:noFill/>
                    </a:lnR>
                    <a:lnT w="25400" cap="flat" cmpd="dbl"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400" b="0" i="0" u="none" strike="noStrike" dirty="0">
                          <a:solidFill>
                            <a:srgbClr val="000000"/>
                          </a:solidFill>
                          <a:latin typeface="Calibri"/>
                        </a:rPr>
                        <a:t> </a:t>
                      </a:r>
                    </a:p>
                  </a:txBody>
                  <a:tcPr marL="0" marR="0" marT="0" marB="0" anchor="b">
                    <a:lnL>
                      <a:noFill/>
                    </a:lnL>
                    <a:lnR>
                      <a:noFill/>
                    </a:lnR>
                    <a:lnT w="25400" cap="flat" cmpd="dbl"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400" b="0" i="0" u="none" strike="noStrike">
                          <a:solidFill>
                            <a:srgbClr val="000000"/>
                          </a:solidFill>
                          <a:latin typeface="Calibri"/>
                        </a:rPr>
                        <a:t> </a:t>
                      </a:r>
                    </a:p>
                  </a:txBody>
                  <a:tcPr marL="0" marR="0" marT="0" marB="0" anchor="b">
                    <a:lnL>
                      <a:noFill/>
                    </a:lnL>
                    <a:lnR>
                      <a:noFill/>
                    </a:lnR>
                    <a:lnT w="25400" cap="flat" cmpd="dbl"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400" b="0" i="0" u="none" strike="noStrike">
                          <a:solidFill>
                            <a:srgbClr val="000000"/>
                          </a:solidFill>
                          <a:latin typeface="Calibri"/>
                        </a:rPr>
                        <a:t> </a:t>
                      </a:r>
                    </a:p>
                  </a:txBody>
                  <a:tcPr marL="0" marR="0" marT="0" marB="0" anchor="b">
                    <a:lnL>
                      <a:noFill/>
                    </a:lnL>
                    <a:lnR>
                      <a:noFill/>
                    </a:lnR>
                    <a:lnT w="25400" cap="flat" cmpd="dbl"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400" b="0" i="0" u="none" strike="noStrike">
                          <a:solidFill>
                            <a:srgbClr val="000000"/>
                          </a:solidFill>
                          <a:latin typeface="Calibri"/>
                        </a:rPr>
                        <a:t> </a:t>
                      </a:r>
                    </a:p>
                  </a:txBody>
                  <a:tcPr marL="0" marR="0" marT="0" marB="0" anchor="b">
                    <a:lnL>
                      <a:noFill/>
                    </a:lnL>
                    <a:lnR>
                      <a:noFill/>
                    </a:lnR>
                    <a:lnT w="25400" cap="flat" cmpd="dbl"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400" b="0" i="0" u="none" strike="noStrike">
                          <a:solidFill>
                            <a:srgbClr val="000000"/>
                          </a:solidFill>
                          <a:latin typeface="Calibri"/>
                        </a:rPr>
                        <a:t> </a:t>
                      </a:r>
                    </a:p>
                  </a:txBody>
                  <a:tcPr marL="0" marR="0" marT="0" marB="0" anchor="b">
                    <a:lnL>
                      <a:noFill/>
                    </a:lnL>
                    <a:lnR>
                      <a:noFill/>
                    </a:lnR>
                    <a:lnT w="25400" cap="flat" cmpd="dbl"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400" b="0" i="0" u="none" strike="noStrike">
                          <a:solidFill>
                            <a:srgbClr val="000000"/>
                          </a:solidFill>
                          <a:latin typeface="Calibri"/>
                        </a:rPr>
                        <a:t> </a:t>
                      </a:r>
                    </a:p>
                  </a:txBody>
                  <a:tcPr marL="0" marR="0" marT="0" marB="0" anchor="b">
                    <a:lnL>
                      <a:noFill/>
                    </a:lnL>
                    <a:lnR>
                      <a:noFill/>
                    </a:lnR>
                    <a:lnT w="25400" cap="flat" cmpd="dbl"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400" b="0" i="0" u="none" strike="noStrike" dirty="0">
                          <a:solidFill>
                            <a:srgbClr val="000000"/>
                          </a:solidFill>
                          <a:latin typeface="Calibri"/>
                        </a:rPr>
                        <a:t> </a:t>
                      </a:r>
                    </a:p>
                  </a:txBody>
                  <a:tcPr marL="0" marR="0" marT="0" marB="0" anchor="b">
                    <a:lnL>
                      <a:noFill/>
                    </a:lnL>
                    <a:lnR>
                      <a:noFill/>
                    </a:lnR>
                    <a:lnT w="25400" cap="flat" cmpd="dbl"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400" b="0" i="0" u="none" strike="noStrike" dirty="0">
                          <a:solidFill>
                            <a:srgbClr val="000000"/>
                          </a:solidFill>
                          <a:latin typeface="Calibri"/>
                        </a:rPr>
                        <a:t> </a:t>
                      </a:r>
                    </a:p>
                  </a:txBody>
                  <a:tcPr marL="0" marR="0" marT="0" marB="0" anchor="b">
                    <a:lnL>
                      <a:noFill/>
                    </a:lnL>
                    <a:lnR>
                      <a:noFill/>
                    </a:lnR>
                    <a:lnT w="25400" cap="flat" cmpd="dbl" algn="ctr">
                      <a:solidFill>
                        <a:srgbClr val="000000"/>
                      </a:solidFill>
                      <a:prstDash val="solid"/>
                      <a:round/>
                      <a:headEnd type="none" w="med" len="med"/>
                      <a:tailEnd type="none" w="med" len="med"/>
                    </a:lnT>
                    <a:lnB>
                      <a:noFill/>
                    </a:lnB>
                    <a:solidFill>
                      <a:srgbClr val="FFFFFF"/>
                    </a:solidFill>
                  </a:tcPr>
                </a:tc>
              </a:tr>
            </a:tbl>
          </a:graphicData>
        </a:graphic>
      </p:graphicFrame>
      <p:sp>
        <p:nvSpPr>
          <p:cNvPr id="28002" name="TextBox 5"/>
          <p:cNvSpPr txBox="1">
            <a:spLocks noChangeArrowheads="1"/>
          </p:cNvSpPr>
          <p:nvPr/>
        </p:nvSpPr>
        <p:spPr bwMode="auto">
          <a:xfrm>
            <a:off x="1066800" y="6019800"/>
            <a:ext cx="7620000" cy="584775"/>
          </a:xfrm>
          <a:prstGeom prst="rect">
            <a:avLst/>
          </a:prstGeom>
          <a:noFill/>
          <a:ln w="9525">
            <a:noFill/>
            <a:miter lim="800000"/>
            <a:headEnd/>
            <a:tailEnd/>
          </a:ln>
        </p:spPr>
        <p:txBody>
          <a:bodyPr>
            <a:spAutoFit/>
          </a:bodyPr>
          <a:lstStyle/>
          <a:p>
            <a:r>
              <a:rPr lang="en-US" sz="1600" b="1" dirty="0" smtClean="0">
                <a:latin typeface="+mn-lt"/>
              </a:rPr>
              <a:t>The left </a:t>
            </a:r>
            <a:r>
              <a:rPr lang="en-US" sz="1600" b="1" dirty="0">
                <a:latin typeface="+mn-lt"/>
              </a:rPr>
              <a:t>side of the dashboard </a:t>
            </a:r>
            <a:r>
              <a:rPr lang="en-US" sz="1600" b="1" dirty="0" smtClean="0">
                <a:latin typeface="+mn-lt"/>
              </a:rPr>
              <a:t>(“input side”) </a:t>
            </a:r>
            <a:r>
              <a:rPr lang="en-US" sz="1600" b="1" dirty="0">
                <a:latin typeface="+mn-lt"/>
              </a:rPr>
              <a:t>can be changed, </a:t>
            </a:r>
            <a:r>
              <a:rPr lang="en-US" sz="1600" b="1" dirty="0" smtClean="0">
                <a:latin typeface="+mn-lt"/>
              </a:rPr>
              <a:t>enabling a dynamic scenario-building </a:t>
            </a:r>
            <a:r>
              <a:rPr lang="en-US" sz="1600" b="1" dirty="0">
                <a:latin typeface="+mn-lt"/>
              </a:rPr>
              <a:t>assessment and development tool.</a:t>
            </a:r>
          </a:p>
        </p:txBody>
      </p:sp>
      <p:sp>
        <p:nvSpPr>
          <p:cNvPr id="9" name="Bent Arrow 8"/>
          <p:cNvSpPr/>
          <p:nvPr/>
        </p:nvSpPr>
        <p:spPr>
          <a:xfrm rot="16200000">
            <a:off x="495300" y="5676900"/>
            <a:ext cx="609600" cy="533400"/>
          </a:xfrm>
          <a:prstGeom prst="bentArrow">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TextBox 9"/>
          <p:cNvSpPr txBox="1"/>
          <p:nvPr/>
        </p:nvSpPr>
        <p:spPr>
          <a:xfrm>
            <a:off x="2386701" y="5486400"/>
            <a:ext cx="6757299" cy="338554"/>
          </a:xfrm>
          <a:prstGeom prst="rect">
            <a:avLst/>
          </a:prstGeom>
          <a:noFill/>
        </p:spPr>
        <p:txBody>
          <a:bodyPr wrap="none" rtlCol="0">
            <a:spAutoFit/>
          </a:bodyPr>
          <a:lstStyle/>
          <a:p>
            <a:r>
              <a:rPr lang="en-US" sz="1600" b="1" dirty="0" smtClean="0">
                <a:latin typeface="+mn-lt"/>
              </a:rPr>
              <a:t>The right side of the dashboard (“output side”) reflects the funding outcomes</a:t>
            </a:r>
            <a:endParaRPr lang="en-US" sz="1600" b="1" dirty="0">
              <a:latin typeface="+mn-lt"/>
            </a:endParaRPr>
          </a:p>
        </p:txBody>
      </p:sp>
      <p:sp>
        <p:nvSpPr>
          <p:cNvPr id="11" name="Bent Arrow 10"/>
          <p:cNvSpPr/>
          <p:nvPr/>
        </p:nvSpPr>
        <p:spPr>
          <a:xfrm rot="10800000" flipV="1">
            <a:off x="8534399" y="3505200"/>
            <a:ext cx="443011" cy="1984240"/>
          </a:xfrm>
          <a:prstGeom prst="bentArrow">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p:cNvGraphicFramePr>
            <a:graphicFrameLocks noGrp="1"/>
          </p:cNvGraphicFramePr>
          <p:nvPr/>
        </p:nvGraphicFramePr>
        <p:xfrm>
          <a:off x="2895600" y="896938"/>
          <a:ext cx="5943600" cy="5812528"/>
        </p:xfrm>
        <a:graphic>
          <a:graphicData uri="http://schemas.openxmlformats.org/drawingml/2006/table">
            <a:tbl>
              <a:tblPr/>
              <a:tblGrid>
                <a:gridCol w="1270086"/>
                <a:gridCol w="714423"/>
                <a:gridCol w="635043"/>
                <a:gridCol w="635043"/>
                <a:gridCol w="377056"/>
                <a:gridCol w="357212"/>
                <a:gridCol w="664809"/>
                <a:gridCol w="496126"/>
                <a:gridCol w="386978"/>
                <a:gridCol w="406824"/>
              </a:tblGrid>
              <a:tr h="0">
                <a:tc gridSpan="10">
                  <a:txBody>
                    <a:bodyPr/>
                    <a:lstStyle/>
                    <a:p>
                      <a:pPr algn="ctr" fontAlgn="ctr"/>
                      <a:r>
                        <a:rPr lang="en-US" sz="1050" b="1" i="0" u="none" strike="noStrike" dirty="0">
                          <a:solidFill>
                            <a:srgbClr val="7030A0"/>
                          </a:solidFill>
                          <a:latin typeface="Calibri"/>
                        </a:rPr>
                        <a:t>Stage One</a:t>
                      </a:r>
                      <a:r>
                        <a:rPr lang="en-US" sz="1050" b="1" i="0" u="none" strike="noStrike" dirty="0">
                          <a:solidFill>
                            <a:srgbClr val="000000"/>
                          </a:solidFill>
                          <a:latin typeface="Calibri"/>
                        </a:rPr>
                        <a:t>: Set Funding Allocations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41191">
                <a:tc gridSpan="3">
                  <a:txBody>
                    <a:bodyPr/>
                    <a:lstStyle/>
                    <a:p>
                      <a:pPr algn="ctr" fontAlgn="ctr"/>
                      <a:r>
                        <a:rPr lang="en-US" sz="1050" b="1" i="0" u="none" strike="noStrike" dirty="0">
                          <a:solidFill>
                            <a:srgbClr val="000000"/>
                          </a:solidFill>
                          <a:latin typeface="Calibri"/>
                        </a:rPr>
                        <a:t>Allocate new money directly to Performance?</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3CDDD"/>
                    </a:solidFill>
                  </a:tcPr>
                </a:tc>
                <a:tc hMerge="1">
                  <a:txBody>
                    <a:bodyPr/>
                    <a:lstStyle/>
                    <a:p>
                      <a:endParaRPr lang="en-US"/>
                    </a:p>
                  </a:txBody>
                  <a:tcPr/>
                </a:tc>
                <a:tc hMerge="1">
                  <a:txBody>
                    <a:bodyPr/>
                    <a:lstStyle/>
                    <a:p>
                      <a:endParaRPr lang="en-US"/>
                    </a:p>
                  </a:txBody>
                  <a:tcPr/>
                </a:tc>
                <a:tc gridSpan="7">
                  <a:txBody>
                    <a:bodyPr/>
                    <a:lstStyle/>
                    <a:p>
                      <a:pPr algn="ctr" fontAlgn="ctr"/>
                      <a:r>
                        <a:rPr lang="en-US" sz="1050" b="1" i="0" u="none" strike="noStrike">
                          <a:solidFill>
                            <a:srgbClr val="FF0000"/>
                          </a:solidFill>
                          <a:latin typeface="Calibri"/>
                        </a:rPr>
                        <a:t>No</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65310">
                <a:tc gridSpan="3">
                  <a:txBody>
                    <a:bodyPr/>
                    <a:lstStyle/>
                    <a:p>
                      <a:pPr algn="ctr" fontAlgn="ctr"/>
                      <a:r>
                        <a:rPr lang="en-US" sz="1050" b="1" i="0" u="none" strike="noStrike" dirty="0">
                          <a:solidFill>
                            <a:srgbClr val="000000"/>
                          </a:solidFill>
                          <a:latin typeface="Calibri"/>
                        </a:rPr>
                        <a:t>Total State and Local Appropriations</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hMerge="1">
                  <a:txBody>
                    <a:bodyPr/>
                    <a:lstStyle/>
                    <a:p>
                      <a:endParaRPr lang="en-US"/>
                    </a:p>
                  </a:txBody>
                  <a:tcPr/>
                </a:tc>
                <a:tc hMerge="1">
                  <a:txBody>
                    <a:bodyPr/>
                    <a:lstStyle/>
                    <a:p>
                      <a:endParaRPr lang="en-US"/>
                    </a:p>
                  </a:txBody>
                  <a:tcPr/>
                </a:tc>
                <a:tc gridSpan="7">
                  <a:txBody>
                    <a:bodyPr/>
                    <a:lstStyle/>
                    <a:p>
                      <a:pPr algn="ctr" fontAlgn="ctr"/>
                      <a:r>
                        <a:rPr lang="en-US" sz="1050" b="0" i="0" u="none" strike="noStrike">
                          <a:solidFill>
                            <a:srgbClr val="000000"/>
                          </a:solidFill>
                          <a:latin typeface="Calibri"/>
                        </a:rPr>
                        <a:t>$208,154,311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57270">
                <a:tc gridSpan="3">
                  <a:txBody>
                    <a:bodyPr/>
                    <a:lstStyle/>
                    <a:p>
                      <a:pPr algn="ctr" fontAlgn="ctr"/>
                      <a:r>
                        <a:rPr lang="en-US" sz="1050" b="1" i="0" u="none" strike="noStrike" dirty="0">
                          <a:solidFill>
                            <a:srgbClr val="000000"/>
                          </a:solidFill>
                          <a:latin typeface="Calibri"/>
                        </a:rPr>
                        <a:t>Base Funding Allocation</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hMerge="1">
                  <a:txBody>
                    <a:bodyPr/>
                    <a:lstStyle/>
                    <a:p>
                      <a:endParaRPr lang="en-US"/>
                    </a:p>
                  </a:txBody>
                  <a:tcPr/>
                </a:tc>
                <a:tc hMerge="1">
                  <a:txBody>
                    <a:bodyPr/>
                    <a:lstStyle/>
                    <a:p>
                      <a:endParaRPr lang="en-US"/>
                    </a:p>
                  </a:txBody>
                  <a:tcPr/>
                </a:tc>
                <a:tc gridSpan="2">
                  <a:txBody>
                    <a:bodyPr/>
                    <a:lstStyle/>
                    <a:p>
                      <a:pPr algn="ctr" fontAlgn="ctr"/>
                      <a:r>
                        <a:rPr lang="en-US" sz="1050" b="1" i="0" u="none" strike="noStrike" dirty="0">
                          <a:solidFill>
                            <a:srgbClr val="000000"/>
                          </a:solidFill>
                          <a:latin typeface="Calibri"/>
                        </a:rPr>
                        <a:t>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hMerge="1">
                  <a:txBody>
                    <a:bodyPr/>
                    <a:lstStyle/>
                    <a:p>
                      <a:endParaRPr lang="en-US"/>
                    </a:p>
                  </a:txBody>
                  <a:tcPr/>
                </a:tc>
                <a:tc gridSpan="2">
                  <a:txBody>
                    <a:bodyPr/>
                    <a:lstStyle/>
                    <a:p>
                      <a:pPr algn="l" fontAlgn="ctr"/>
                      <a:r>
                        <a:rPr lang="en-US" sz="1050" b="0" i="0" u="none" strike="noStrike">
                          <a:solidFill>
                            <a:srgbClr val="000000"/>
                          </a:solidFill>
                          <a:latin typeface="Calibri"/>
                        </a:rPr>
                        <a:t>Amount Allocated:</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hMerge="1">
                  <a:txBody>
                    <a:bodyPr/>
                    <a:lstStyle/>
                    <a:p>
                      <a:endParaRPr lang="en-US"/>
                    </a:p>
                  </a:txBody>
                  <a:tcPr/>
                </a:tc>
                <a:tc gridSpan="3">
                  <a:txBody>
                    <a:bodyPr/>
                    <a:lstStyle/>
                    <a:p>
                      <a:pPr algn="ctr" fontAlgn="ctr"/>
                      <a:r>
                        <a:rPr lang="en-US" sz="1050" b="1" i="0" u="none" strike="noStrike" dirty="0" smtClean="0">
                          <a:solidFill>
                            <a:srgbClr val="000000"/>
                          </a:solidFill>
                          <a:latin typeface="Calibri"/>
                        </a:rPr>
                        <a:t>$70,327,156</a:t>
                      </a:r>
                      <a:endParaRPr lang="en-US" sz="1050" b="1" i="0" u="none" strike="noStrike" dirty="0">
                        <a:solidFill>
                          <a:srgbClr val="000000"/>
                        </a:solidFill>
                        <a:latin typeface="Calibri"/>
                      </a:endParaRPr>
                    </a:p>
                  </a:txBody>
                  <a:tcPr marL="0" marR="0" marT="0"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hMerge="1">
                  <a:txBody>
                    <a:bodyPr/>
                    <a:lstStyle/>
                    <a:p>
                      <a:endParaRPr lang="en-US"/>
                    </a:p>
                  </a:txBody>
                  <a:tcPr/>
                </a:tc>
                <a:tc hMerge="1">
                  <a:txBody>
                    <a:bodyPr/>
                    <a:lstStyle/>
                    <a:p>
                      <a:endParaRPr lang="en-US"/>
                    </a:p>
                  </a:txBody>
                  <a:tcPr/>
                </a:tc>
              </a:tr>
              <a:tr h="241191">
                <a:tc gridSpan="3">
                  <a:txBody>
                    <a:bodyPr/>
                    <a:lstStyle/>
                    <a:p>
                      <a:pPr algn="ctr" fontAlgn="ctr"/>
                      <a:r>
                        <a:rPr lang="en-US" sz="1050" b="1" i="0" u="none" strike="noStrike">
                          <a:solidFill>
                            <a:srgbClr val="000000"/>
                          </a:solidFill>
                          <a:latin typeface="Calibri"/>
                        </a:rPr>
                        <a:t>Performance Funding Allocation</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9B8"/>
                    </a:solidFill>
                  </a:tcPr>
                </a:tc>
                <a:tc hMerge="1">
                  <a:txBody>
                    <a:bodyPr/>
                    <a:lstStyle/>
                    <a:p>
                      <a:endParaRPr lang="en-US"/>
                    </a:p>
                  </a:txBody>
                  <a:tcPr/>
                </a:tc>
                <a:tc hMerge="1">
                  <a:txBody>
                    <a:bodyPr/>
                    <a:lstStyle/>
                    <a:p>
                      <a:endParaRPr lang="en-US"/>
                    </a:p>
                  </a:txBody>
                  <a:tcPr/>
                </a:tc>
                <a:tc gridSpan="2">
                  <a:txBody>
                    <a:bodyPr/>
                    <a:lstStyle/>
                    <a:p>
                      <a:pPr algn="ctr" fontAlgn="ctr"/>
                      <a:r>
                        <a:rPr lang="en-US" sz="1050" b="1" i="0" u="none" strike="noStrike" dirty="0">
                          <a:solidFill>
                            <a:srgbClr val="31849B"/>
                          </a:solidFill>
                          <a:latin typeface="Calibri"/>
                        </a:rPr>
                        <a:t>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gridSpan="2">
                  <a:txBody>
                    <a:bodyPr/>
                    <a:lstStyle/>
                    <a:p>
                      <a:pPr algn="l" fontAlgn="ctr"/>
                      <a:r>
                        <a:rPr lang="en-US" sz="1050" b="0" i="0" u="none" strike="noStrike" dirty="0">
                          <a:solidFill>
                            <a:srgbClr val="000000"/>
                          </a:solidFill>
                          <a:latin typeface="Calibri"/>
                        </a:rPr>
                        <a:t>Amount Allocated:</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9B8"/>
                    </a:solidFill>
                  </a:tcPr>
                </a:tc>
                <a:tc hMerge="1">
                  <a:txBody>
                    <a:bodyPr/>
                    <a:lstStyle/>
                    <a:p>
                      <a:endParaRPr lang="en-US"/>
                    </a:p>
                  </a:txBody>
                  <a:tcPr/>
                </a:tc>
                <a:tc gridSpan="3">
                  <a:txBody>
                    <a:bodyPr/>
                    <a:lstStyle/>
                    <a:p>
                      <a:pPr algn="ctr" fontAlgn="ctr"/>
                      <a:r>
                        <a:rPr lang="en-US" sz="1050" b="1" i="0" u="none" strike="noStrike" dirty="0" smtClean="0">
                          <a:solidFill>
                            <a:srgbClr val="000000"/>
                          </a:solidFill>
                          <a:latin typeface="Calibri"/>
                        </a:rPr>
                        <a:t>$70,327,156</a:t>
                      </a:r>
                      <a:endParaRPr lang="en-US" sz="1050" b="1" i="0" u="none" strike="noStrike" dirty="0">
                        <a:solidFill>
                          <a:srgbClr val="000000"/>
                        </a:solidFill>
                        <a:latin typeface="Calibri"/>
                      </a:endParaRPr>
                    </a:p>
                  </a:txBody>
                  <a:tcPr marL="0" marR="0" marT="0"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9B8"/>
                    </a:solidFill>
                  </a:tcPr>
                </a:tc>
                <a:tc hMerge="1">
                  <a:txBody>
                    <a:bodyPr/>
                    <a:lstStyle/>
                    <a:p>
                      <a:endParaRPr lang="en-US"/>
                    </a:p>
                  </a:txBody>
                  <a:tcPr/>
                </a:tc>
                <a:tc hMerge="1">
                  <a:txBody>
                    <a:bodyPr/>
                    <a:lstStyle/>
                    <a:p>
                      <a:endParaRPr lang="en-US"/>
                    </a:p>
                  </a:txBody>
                  <a:tcPr/>
                </a:tc>
              </a:tr>
              <a:tr h="241191">
                <a:tc gridSpan="5">
                  <a:txBody>
                    <a:bodyPr/>
                    <a:lstStyle/>
                    <a:p>
                      <a:pPr algn="ctr" fontAlgn="ctr"/>
                      <a:r>
                        <a:rPr lang="en-US" sz="1050" b="1" i="0" u="none" strike="noStrike">
                          <a:solidFill>
                            <a:srgbClr val="000000"/>
                          </a:solidFill>
                          <a:latin typeface="Calibri"/>
                        </a:rPr>
                        <a:t>Ancillary Budget Amount</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C09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algn="l" fontAlgn="ctr"/>
                      <a:r>
                        <a:rPr lang="en-US" sz="1050" b="0" i="0" u="none" strike="noStrike" dirty="0">
                          <a:solidFill>
                            <a:srgbClr val="000000"/>
                          </a:solidFill>
                          <a:latin typeface="Calibri"/>
                        </a:rPr>
                        <a:t>Amount Allocated:</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hMerge="1">
                  <a:txBody>
                    <a:bodyPr/>
                    <a:lstStyle/>
                    <a:p>
                      <a:endParaRPr lang="en-US"/>
                    </a:p>
                  </a:txBody>
                  <a:tcPr/>
                </a:tc>
                <a:tc gridSpan="3">
                  <a:txBody>
                    <a:bodyPr/>
                    <a:lstStyle/>
                    <a:p>
                      <a:pPr algn="ctr" fontAlgn="ctr"/>
                      <a:r>
                        <a:rPr lang="en-US" sz="1050" b="1" i="0" u="none" strike="noStrike">
                          <a:solidFill>
                            <a:srgbClr val="000000"/>
                          </a:solidFill>
                          <a:latin typeface="Calibri"/>
                        </a:rPr>
                        <a:t>$20,000,000</a:t>
                      </a:r>
                    </a:p>
                  </a:txBody>
                  <a:tcPr marL="0" marR="0" marT="0"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hMerge="1">
                  <a:txBody>
                    <a:bodyPr/>
                    <a:lstStyle/>
                    <a:p>
                      <a:endParaRPr lang="en-US"/>
                    </a:p>
                  </a:txBody>
                  <a:tcPr/>
                </a:tc>
              </a:tr>
              <a:tr h="241191">
                <a:tc gridSpan="10">
                  <a:txBody>
                    <a:bodyPr/>
                    <a:lstStyle/>
                    <a:p>
                      <a:pPr algn="ctr" fontAlgn="ctr"/>
                      <a:r>
                        <a:rPr lang="en-US" sz="1050" b="1" i="0" u="none" strike="noStrike" dirty="0">
                          <a:solidFill>
                            <a:srgbClr val="0070C0"/>
                          </a:solidFill>
                          <a:latin typeface="Calibri"/>
                        </a:rPr>
                        <a:t>Stage Two</a:t>
                      </a:r>
                      <a:r>
                        <a:rPr lang="en-US" sz="1050" b="1" i="0" u="none" strike="noStrike" dirty="0">
                          <a:solidFill>
                            <a:srgbClr val="000000"/>
                          </a:solidFill>
                          <a:latin typeface="Calibri"/>
                        </a:rPr>
                        <a:t>: Define Weight and Multiplier Values for Performance Allocations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41191">
                <a:tc gridSpan="2">
                  <a:txBody>
                    <a:bodyPr/>
                    <a:lstStyle/>
                    <a:p>
                      <a:pPr algn="ctr" fontAlgn="ctr"/>
                      <a:r>
                        <a:rPr lang="en-US" sz="1050" b="1" i="0" u="none" strike="noStrike">
                          <a:solidFill>
                            <a:srgbClr val="FFFFFF"/>
                          </a:solidFill>
                          <a:latin typeface="Calibri"/>
                        </a:rPr>
                        <a:t>College Enrollment Variables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39C"/>
                    </a:solidFill>
                  </a:tcPr>
                </a:tc>
                <a:tc hMerge="1">
                  <a:txBody>
                    <a:bodyPr/>
                    <a:lstStyle/>
                    <a:p>
                      <a:endParaRPr lang="en-US"/>
                    </a:p>
                  </a:txBody>
                  <a:tcPr/>
                </a:tc>
                <a:tc gridSpan="4">
                  <a:txBody>
                    <a:bodyPr/>
                    <a:lstStyle/>
                    <a:p>
                      <a:pPr algn="ctr" fontAlgn="ctr"/>
                      <a:r>
                        <a:rPr lang="en-US" sz="1050" b="1" i="0" u="none" strike="noStrike">
                          <a:solidFill>
                            <a:srgbClr val="FFFFFF"/>
                          </a:solidFill>
                          <a:latin typeface="Calibri"/>
                        </a:rPr>
                        <a:t>College Completion Variables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39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1050" b="1" i="0" u="none" strike="noStrike" dirty="0">
                          <a:solidFill>
                            <a:srgbClr val="FFFFFF"/>
                          </a:solidFill>
                          <a:latin typeface="Calibri"/>
                        </a:rPr>
                        <a:t> Alignment Variables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39C"/>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310752">
                <a:tc>
                  <a:txBody>
                    <a:bodyPr/>
                    <a:lstStyle/>
                    <a:p>
                      <a:pPr algn="ctr" fontAlgn="ctr"/>
                      <a:r>
                        <a:rPr lang="en-US" sz="1050" b="0" i="0" u="none" strike="noStrike">
                          <a:solidFill>
                            <a:srgbClr val="FFFFFF"/>
                          </a:solidFill>
                          <a:latin typeface="Calibri"/>
                        </a:rPr>
                        <a:t>Liberal Arts</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a:txBody>
                    <a:bodyPr/>
                    <a:lstStyle/>
                    <a:p>
                      <a:pPr algn="ctr" fontAlgn="ctr"/>
                      <a:r>
                        <a:rPr lang="en-US" sz="1050" b="0" i="0" u="none" strike="noStrike">
                          <a:solidFill>
                            <a:srgbClr val="000000"/>
                          </a:solidFill>
                          <a:latin typeface="Calibri"/>
                        </a:rPr>
                        <a:t>1.0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gridSpan="2">
                  <a:txBody>
                    <a:bodyPr/>
                    <a:lstStyle/>
                    <a:p>
                      <a:pPr algn="ctr" fontAlgn="ctr"/>
                      <a:r>
                        <a:rPr lang="en-US" sz="1050" b="0" i="0" u="none" strike="noStrike">
                          <a:solidFill>
                            <a:srgbClr val="FFFFFF"/>
                          </a:solidFill>
                          <a:latin typeface="Calibri"/>
                        </a:rPr>
                        <a:t>Certificate Completion Weight</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hMerge="1">
                  <a:txBody>
                    <a:bodyPr/>
                    <a:lstStyle/>
                    <a:p>
                      <a:endParaRPr lang="en-US"/>
                    </a:p>
                  </a:txBody>
                  <a:tcPr/>
                </a:tc>
                <a:tc gridSpan="2">
                  <a:txBody>
                    <a:bodyPr/>
                    <a:lstStyle/>
                    <a:p>
                      <a:pPr algn="ctr" fontAlgn="ctr"/>
                      <a:r>
                        <a:rPr lang="en-US" sz="1050" b="0" i="0" u="none" strike="noStrike">
                          <a:solidFill>
                            <a:srgbClr val="000000"/>
                          </a:solidFill>
                          <a:latin typeface="Calibri"/>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gridSpan="4">
                  <a:txBody>
                    <a:bodyPr/>
                    <a:lstStyle/>
                    <a:p>
                      <a:pPr algn="ctr" fontAlgn="ctr"/>
                      <a:r>
                        <a:rPr lang="en-US" sz="1050" b="0" i="0" u="none" strike="noStrike" dirty="0">
                          <a:solidFill>
                            <a:srgbClr val="FFFFFF"/>
                          </a:solidFill>
                          <a:latin typeface="Calibri"/>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310752">
                <a:tc>
                  <a:txBody>
                    <a:bodyPr/>
                    <a:lstStyle/>
                    <a:p>
                      <a:pPr algn="ctr" fontAlgn="ctr"/>
                      <a:r>
                        <a:rPr lang="en-US" sz="1050" b="0" i="0" u="none" strike="noStrike">
                          <a:solidFill>
                            <a:srgbClr val="FFFFFF"/>
                          </a:solidFill>
                          <a:latin typeface="Calibri"/>
                        </a:rPr>
                        <a:t>Physical, Bio, Social Science</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a:txBody>
                    <a:bodyPr/>
                    <a:lstStyle/>
                    <a:p>
                      <a:pPr algn="ctr" fontAlgn="ctr"/>
                      <a:r>
                        <a:rPr lang="en-US" sz="1050" b="0" i="0" u="none" strike="noStrike">
                          <a:solidFill>
                            <a:srgbClr val="000000"/>
                          </a:solidFill>
                          <a:latin typeface="Calibri"/>
                        </a:rPr>
                        <a:t>1.5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gridSpan="2">
                  <a:txBody>
                    <a:bodyPr/>
                    <a:lstStyle/>
                    <a:p>
                      <a:pPr algn="ctr" fontAlgn="ctr"/>
                      <a:r>
                        <a:rPr lang="en-US" sz="1050" b="0" i="0" u="none" strike="noStrike">
                          <a:solidFill>
                            <a:srgbClr val="FFFFFF"/>
                          </a:solidFill>
                          <a:latin typeface="Calibri"/>
                        </a:rPr>
                        <a:t>Associate Completion Weight</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hMerge="1">
                  <a:txBody>
                    <a:bodyPr/>
                    <a:lstStyle/>
                    <a:p>
                      <a:endParaRPr lang="en-US"/>
                    </a:p>
                  </a:txBody>
                  <a:tcPr/>
                </a:tc>
                <a:tc gridSpan="2">
                  <a:txBody>
                    <a:bodyPr/>
                    <a:lstStyle/>
                    <a:p>
                      <a:pPr algn="ctr" fontAlgn="ctr"/>
                      <a:r>
                        <a:rPr lang="en-US" sz="1050" b="0" i="0" u="none" strike="noStrike">
                          <a:solidFill>
                            <a:srgbClr val="000000"/>
                          </a:solidFill>
                          <a:latin typeface="Calibri"/>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gridSpan="2">
                  <a:txBody>
                    <a:bodyPr/>
                    <a:lstStyle/>
                    <a:p>
                      <a:pPr algn="ctr" fontAlgn="ctr"/>
                      <a:r>
                        <a:rPr lang="en-US" sz="1050" b="0" i="0" u="none" strike="noStrike" dirty="0">
                          <a:solidFill>
                            <a:srgbClr val="FFFFFF"/>
                          </a:solidFill>
                          <a:latin typeface="Calibri"/>
                        </a:rPr>
                        <a:t>At-Risk Multiplier: Pell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hMerge="1">
                  <a:txBody>
                    <a:bodyPr/>
                    <a:lstStyle/>
                    <a:p>
                      <a:endParaRPr lang="en-US"/>
                    </a:p>
                  </a:txBody>
                  <a:tcPr/>
                </a:tc>
                <a:tc gridSpan="2">
                  <a:txBody>
                    <a:bodyPr/>
                    <a:lstStyle/>
                    <a:p>
                      <a:pPr algn="ctr" fontAlgn="ctr"/>
                      <a:r>
                        <a:rPr lang="en-US" sz="1050" b="0" i="0" u="none" strike="noStrike">
                          <a:solidFill>
                            <a:srgbClr val="000000"/>
                          </a:solidFill>
                          <a:latin typeface="Calibri"/>
                        </a:rPr>
                        <a:t>1.50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r>
              <a:tr h="310752">
                <a:tc>
                  <a:txBody>
                    <a:bodyPr/>
                    <a:lstStyle/>
                    <a:p>
                      <a:pPr algn="ctr" fontAlgn="ctr"/>
                      <a:r>
                        <a:rPr lang="en-US" sz="1050" b="0" i="0" u="none" strike="noStrike">
                          <a:solidFill>
                            <a:srgbClr val="FFFFFF"/>
                          </a:solidFill>
                          <a:latin typeface="Calibri"/>
                        </a:rPr>
                        <a:t>Math and Computer Science</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a:txBody>
                    <a:bodyPr/>
                    <a:lstStyle/>
                    <a:p>
                      <a:pPr algn="ctr" fontAlgn="ctr"/>
                      <a:r>
                        <a:rPr lang="en-US" sz="1050" b="0" i="0" u="none" strike="noStrike">
                          <a:solidFill>
                            <a:srgbClr val="000000"/>
                          </a:solidFill>
                          <a:latin typeface="Calibri"/>
                        </a:rPr>
                        <a:t>2.0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gridSpan="2">
                  <a:txBody>
                    <a:bodyPr/>
                    <a:lstStyle/>
                    <a:p>
                      <a:pPr algn="ctr" fontAlgn="ctr"/>
                      <a:r>
                        <a:rPr lang="en-US" sz="1050" b="0" i="0" u="none" strike="noStrike">
                          <a:solidFill>
                            <a:srgbClr val="FFFFFF"/>
                          </a:solidFill>
                          <a:latin typeface="Calibri"/>
                        </a:rPr>
                        <a:t>Transfers Above 24 SCH Weight</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hMerge="1">
                  <a:txBody>
                    <a:bodyPr/>
                    <a:lstStyle/>
                    <a:p>
                      <a:endParaRPr lang="en-US"/>
                    </a:p>
                  </a:txBody>
                  <a:tcPr/>
                </a:tc>
                <a:tc gridSpan="2">
                  <a:txBody>
                    <a:bodyPr/>
                    <a:lstStyle/>
                    <a:p>
                      <a:pPr algn="ctr" fontAlgn="ctr"/>
                      <a:r>
                        <a:rPr lang="en-US" sz="1050" b="0" i="0" u="none" strike="noStrike">
                          <a:solidFill>
                            <a:srgbClr val="000000"/>
                          </a:solidFill>
                          <a:latin typeface="Calibri"/>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gridSpan="2">
                  <a:txBody>
                    <a:bodyPr/>
                    <a:lstStyle/>
                    <a:p>
                      <a:pPr algn="ctr" fontAlgn="ctr"/>
                      <a:r>
                        <a:rPr lang="en-US" sz="1050" b="0" i="0" u="none" strike="noStrike" dirty="0">
                          <a:solidFill>
                            <a:srgbClr val="FFFFFF"/>
                          </a:solidFill>
                          <a:latin typeface="Calibri"/>
                        </a:rPr>
                        <a:t>Priority Certificate Multiplier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hMerge="1">
                  <a:txBody>
                    <a:bodyPr/>
                    <a:lstStyle/>
                    <a:p>
                      <a:endParaRPr lang="en-US"/>
                    </a:p>
                  </a:txBody>
                  <a:tcPr/>
                </a:tc>
                <a:tc gridSpan="2">
                  <a:txBody>
                    <a:bodyPr/>
                    <a:lstStyle/>
                    <a:p>
                      <a:pPr algn="ctr" fontAlgn="ctr"/>
                      <a:r>
                        <a:rPr lang="en-US" sz="1050" b="0" i="0" u="none" strike="noStrike">
                          <a:solidFill>
                            <a:srgbClr val="000000"/>
                          </a:solidFill>
                          <a:latin typeface="Calibri"/>
                        </a:rPr>
                        <a:t>1.30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r>
              <a:tr h="310752">
                <a:tc>
                  <a:txBody>
                    <a:bodyPr/>
                    <a:lstStyle/>
                    <a:p>
                      <a:pPr algn="ctr" fontAlgn="ctr"/>
                      <a:r>
                        <a:rPr lang="en-US" sz="1050" b="0" i="0" u="none" strike="noStrike">
                          <a:solidFill>
                            <a:srgbClr val="FFFFFF"/>
                          </a:solidFill>
                          <a:latin typeface="Calibri"/>
                        </a:rPr>
                        <a:t>Visual &amp; Performing Arts</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a:txBody>
                    <a:bodyPr/>
                    <a:lstStyle/>
                    <a:p>
                      <a:pPr algn="ctr" fontAlgn="ctr"/>
                      <a:r>
                        <a:rPr lang="en-US" sz="1050" b="0" i="0" u="none" strike="noStrike">
                          <a:solidFill>
                            <a:srgbClr val="000000"/>
                          </a:solidFill>
                          <a:latin typeface="Calibri"/>
                        </a:rPr>
                        <a:t>1.5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gridSpan="2">
                  <a:txBody>
                    <a:bodyPr/>
                    <a:lstStyle/>
                    <a:p>
                      <a:pPr algn="ctr" fontAlgn="ctr"/>
                      <a:r>
                        <a:rPr lang="en-US" sz="1050" b="0" i="0" u="none" strike="noStrike">
                          <a:solidFill>
                            <a:srgbClr val="FFFFFF"/>
                          </a:solidFill>
                          <a:latin typeface="Calibri"/>
                        </a:rPr>
                        <a:t>30 Credits Hours Weight</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hMerge="1">
                  <a:txBody>
                    <a:bodyPr/>
                    <a:lstStyle/>
                    <a:p>
                      <a:endParaRPr lang="en-US"/>
                    </a:p>
                  </a:txBody>
                  <a:tcPr/>
                </a:tc>
                <a:tc gridSpan="2">
                  <a:txBody>
                    <a:bodyPr/>
                    <a:lstStyle/>
                    <a:p>
                      <a:pPr algn="ctr" fontAlgn="ctr"/>
                      <a:r>
                        <a:rPr lang="en-US" sz="1050" b="0" i="0" u="none" strike="noStrike">
                          <a:solidFill>
                            <a:srgbClr val="000000"/>
                          </a:solidFill>
                          <a:latin typeface="Calibri"/>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gridSpan="2">
                  <a:txBody>
                    <a:bodyPr/>
                    <a:lstStyle/>
                    <a:p>
                      <a:pPr algn="ctr" fontAlgn="ctr"/>
                      <a:r>
                        <a:rPr lang="en-US" sz="1050" b="0" i="0" u="none" strike="noStrike" dirty="0">
                          <a:solidFill>
                            <a:srgbClr val="FFFFFF"/>
                          </a:solidFill>
                          <a:latin typeface="Calibri"/>
                        </a:rPr>
                        <a:t>Priority Associate Multiplier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39C"/>
                    </a:solidFill>
                  </a:tcPr>
                </a:tc>
                <a:tc hMerge="1">
                  <a:txBody>
                    <a:bodyPr/>
                    <a:lstStyle/>
                    <a:p>
                      <a:endParaRPr lang="en-US"/>
                    </a:p>
                  </a:txBody>
                  <a:tcPr/>
                </a:tc>
                <a:tc gridSpan="2">
                  <a:txBody>
                    <a:bodyPr/>
                    <a:lstStyle/>
                    <a:p>
                      <a:pPr algn="ctr" fontAlgn="ctr"/>
                      <a:r>
                        <a:rPr lang="en-US" sz="1050" b="0" i="0" u="none" strike="noStrike">
                          <a:solidFill>
                            <a:srgbClr val="000000"/>
                          </a:solidFill>
                          <a:latin typeface="Calibri"/>
                        </a:rPr>
                        <a:t>1.30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r>
              <a:tr h="310752">
                <a:tc>
                  <a:txBody>
                    <a:bodyPr/>
                    <a:lstStyle/>
                    <a:p>
                      <a:pPr algn="ctr" fontAlgn="ctr"/>
                      <a:r>
                        <a:rPr lang="en-US" sz="1050" b="0" i="0" u="none" strike="noStrike">
                          <a:solidFill>
                            <a:srgbClr val="FFFFFF"/>
                          </a:solidFill>
                          <a:latin typeface="Calibri"/>
                        </a:rPr>
                        <a:t>Pre-Education</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a:txBody>
                    <a:bodyPr/>
                    <a:lstStyle/>
                    <a:p>
                      <a:pPr algn="ctr" fontAlgn="ctr"/>
                      <a:r>
                        <a:rPr lang="en-US" sz="1050" b="0" i="0" u="none" strike="noStrike">
                          <a:solidFill>
                            <a:srgbClr val="000000"/>
                          </a:solidFill>
                          <a:latin typeface="Calibri"/>
                        </a:rPr>
                        <a:t>1.5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gridSpan="2">
                  <a:txBody>
                    <a:bodyPr/>
                    <a:lstStyle/>
                    <a:p>
                      <a:pPr algn="ctr" fontAlgn="ctr"/>
                      <a:r>
                        <a:rPr lang="en-US" sz="1050" b="0" i="0" u="none" strike="noStrike">
                          <a:solidFill>
                            <a:srgbClr val="FFFFFF"/>
                          </a:solidFill>
                          <a:latin typeface="Calibri"/>
                        </a:rPr>
                        <a:t>Completions: English Weight</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hMerge="1">
                  <a:txBody>
                    <a:bodyPr/>
                    <a:lstStyle/>
                    <a:p>
                      <a:endParaRPr lang="en-US"/>
                    </a:p>
                  </a:txBody>
                  <a:tcPr/>
                </a:tc>
                <a:tc gridSpan="2">
                  <a:txBody>
                    <a:bodyPr/>
                    <a:lstStyle/>
                    <a:p>
                      <a:pPr algn="ctr" fontAlgn="ctr"/>
                      <a:r>
                        <a:rPr lang="en-US" sz="1050" b="0" i="0" u="none" strike="noStrike">
                          <a:solidFill>
                            <a:srgbClr val="000000"/>
                          </a:solidFill>
                          <a:latin typeface="Calibri"/>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gridSpan="4">
                  <a:txBody>
                    <a:bodyPr/>
                    <a:lstStyle/>
                    <a:p>
                      <a:pPr algn="ctr" fontAlgn="ctr"/>
                      <a:r>
                        <a:rPr lang="en-US" sz="1050" b="1" i="0" u="none" strike="noStrike" dirty="0">
                          <a:solidFill>
                            <a:srgbClr val="000000"/>
                          </a:solidFill>
                          <a:latin typeface="Calibri"/>
                        </a:rPr>
                        <a:t>Define Stop-Loss / </a:t>
                      </a:r>
                      <a:r>
                        <a:rPr lang="en-US" sz="1050" b="1" i="0" u="none" strike="noStrike" dirty="0">
                          <a:solidFill>
                            <a:srgbClr val="C00000"/>
                          </a:solidFill>
                          <a:latin typeface="Calibri"/>
                        </a:rPr>
                        <a:t>Alt. Minimum</a:t>
                      </a:r>
                      <a:endParaRPr lang="en-US" sz="1050" b="1"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310752">
                <a:tc>
                  <a:txBody>
                    <a:bodyPr/>
                    <a:lstStyle/>
                    <a:p>
                      <a:pPr algn="ctr" fontAlgn="ctr"/>
                      <a:r>
                        <a:rPr lang="en-US" sz="1050" b="0" i="0" u="none" strike="noStrike">
                          <a:solidFill>
                            <a:srgbClr val="FFFFFF"/>
                          </a:solidFill>
                          <a:latin typeface="Calibri"/>
                        </a:rPr>
                        <a:t>Engineering / Architecture</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a:txBody>
                    <a:bodyPr/>
                    <a:lstStyle/>
                    <a:p>
                      <a:pPr algn="ctr" fontAlgn="ctr"/>
                      <a:r>
                        <a:rPr lang="en-US" sz="1050" b="0" i="0" u="none" strike="noStrike">
                          <a:solidFill>
                            <a:srgbClr val="000000"/>
                          </a:solidFill>
                          <a:latin typeface="Calibri"/>
                        </a:rPr>
                        <a:t>2.0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gridSpan="2">
                  <a:txBody>
                    <a:bodyPr/>
                    <a:lstStyle/>
                    <a:p>
                      <a:pPr algn="ctr" fontAlgn="ctr"/>
                      <a:r>
                        <a:rPr lang="en-US" sz="1050" b="0" i="0" u="none" strike="noStrike">
                          <a:solidFill>
                            <a:srgbClr val="FFFFFF"/>
                          </a:solidFill>
                          <a:latin typeface="Calibri"/>
                        </a:rPr>
                        <a:t>Completions: Math Weight</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hMerge="1">
                  <a:txBody>
                    <a:bodyPr/>
                    <a:lstStyle/>
                    <a:p>
                      <a:endParaRPr lang="en-US"/>
                    </a:p>
                  </a:txBody>
                  <a:tcPr/>
                </a:tc>
                <a:tc gridSpan="2">
                  <a:txBody>
                    <a:bodyPr/>
                    <a:lstStyle/>
                    <a:p>
                      <a:pPr algn="ctr" fontAlgn="ctr"/>
                      <a:r>
                        <a:rPr lang="en-US" sz="1050" b="0" i="0" u="none" strike="noStrike">
                          <a:solidFill>
                            <a:srgbClr val="000000"/>
                          </a:solidFill>
                          <a:latin typeface="Calibri"/>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gridSpan="4">
                  <a:txBody>
                    <a:bodyPr/>
                    <a:lstStyle/>
                    <a:p>
                      <a:pPr algn="ctr" fontAlgn="ctr"/>
                      <a:r>
                        <a:rPr lang="en-US" sz="1050" b="1" i="0" u="none" strike="noStrike" dirty="0">
                          <a:solidFill>
                            <a:srgbClr val="000000"/>
                          </a:solidFill>
                          <a:latin typeface="Calibri"/>
                        </a:rPr>
                        <a:t>3.5%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310752">
                <a:tc>
                  <a:txBody>
                    <a:bodyPr/>
                    <a:lstStyle/>
                    <a:p>
                      <a:pPr algn="ctr" fontAlgn="ctr"/>
                      <a:r>
                        <a:rPr lang="en-US" sz="1050" b="0" i="0" u="none" strike="noStrike">
                          <a:solidFill>
                            <a:srgbClr val="FFFFFF"/>
                          </a:solidFill>
                          <a:latin typeface="Calibri"/>
                        </a:rPr>
                        <a:t>Developmental Education</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a:txBody>
                    <a:bodyPr/>
                    <a:lstStyle/>
                    <a:p>
                      <a:pPr algn="ctr" fontAlgn="ctr"/>
                      <a:r>
                        <a:rPr lang="en-US" sz="1050" b="0" i="0" u="none" strike="noStrike">
                          <a:solidFill>
                            <a:srgbClr val="000000"/>
                          </a:solidFill>
                          <a:latin typeface="Calibri"/>
                        </a:rPr>
                        <a:t>1.5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gridSpan="2">
                  <a:txBody>
                    <a:bodyPr/>
                    <a:lstStyle/>
                    <a:p>
                      <a:pPr algn="ctr" fontAlgn="ctr"/>
                      <a:r>
                        <a:rPr lang="en-US" sz="1050" b="0" i="0" u="none" strike="noStrike">
                          <a:solidFill>
                            <a:srgbClr val="FFFFFF"/>
                          </a:solidFill>
                          <a:latin typeface="Calibri"/>
                        </a:rPr>
                        <a:t>Awards per 100 FTE</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hMerge="1">
                  <a:txBody>
                    <a:bodyPr/>
                    <a:lstStyle/>
                    <a:p>
                      <a:endParaRPr lang="en-US"/>
                    </a:p>
                  </a:txBody>
                  <a:tcPr/>
                </a:tc>
                <a:tc gridSpan="2">
                  <a:txBody>
                    <a:bodyPr/>
                    <a:lstStyle/>
                    <a:p>
                      <a:pPr algn="ctr" fontAlgn="ctr"/>
                      <a:r>
                        <a:rPr lang="en-US" sz="1050" b="0" i="0" u="none" strike="noStrike">
                          <a:solidFill>
                            <a:srgbClr val="000000"/>
                          </a:solidFill>
                          <a:latin typeface="Calibri"/>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gridSpan="4">
                  <a:txBody>
                    <a:bodyPr/>
                    <a:lstStyle/>
                    <a:p>
                      <a:pPr algn="ctr" fontAlgn="ctr"/>
                      <a:r>
                        <a:rPr lang="en-US" sz="1050" b="1" i="0" u="none" strike="noStrike" dirty="0">
                          <a:solidFill>
                            <a:srgbClr val="000000"/>
                          </a:solidFill>
                          <a:latin typeface="Calibri"/>
                        </a:rPr>
                        <a:t>Define Stop-Gain / </a:t>
                      </a:r>
                      <a:r>
                        <a:rPr lang="en-US" sz="1050" b="1" i="0" u="none" strike="noStrike" dirty="0">
                          <a:solidFill>
                            <a:srgbClr val="007A37"/>
                          </a:solidFill>
                          <a:latin typeface="Calibri"/>
                        </a:rPr>
                        <a:t>Alt. Maximum</a:t>
                      </a:r>
                      <a:endParaRPr lang="en-US" sz="1050" b="1"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310752">
                <a:tc>
                  <a:txBody>
                    <a:bodyPr/>
                    <a:lstStyle/>
                    <a:p>
                      <a:pPr algn="ctr" fontAlgn="ctr"/>
                      <a:r>
                        <a:rPr lang="en-US" sz="1050" b="0" i="0" u="none" strike="noStrike">
                          <a:solidFill>
                            <a:srgbClr val="FFFFFF"/>
                          </a:solidFill>
                          <a:latin typeface="Calibri"/>
                        </a:rPr>
                        <a:t>Trades</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a:txBody>
                    <a:bodyPr/>
                    <a:lstStyle/>
                    <a:p>
                      <a:pPr algn="ctr" fontAlgn="ctr"/>
                      <a:r>
                        <a:rPr lang="en-US" sz="1050" b="0" i="0" u="none" strike="noStrike">
                          <a:solidFill>
                            <a:srgbClr val="000000"/>
                          </a:solidFill>
                          <a:latin typeface="Calibri"/>
                        </a:rPr>
                        <a:t>2.5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gridSpan="2">
                  <a:txBody>
                    <a:bodyPr/>
                    <a:lstStyle/>
                    <a:p>
                      <a:pPr algn="ctr" fontAlgn="ctr"/>
                      <a:r>
                        <a:rPr lang="en-US" sz="1050" b="0" i="0" u="none" strike="noStrike">
                          <a:solidFill>
                            <a:srgbClr val="FFFFFF"/>
                          </a:solidFill>
                          <a:latin typeface="Calibri"/>
                        </a:rPr>
                        <a:t>ATD Success Rate (3 Year Average)</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hMerge="1">
                  <a:txBody>
                    <a:bodyPr/>
                    <a:lstStyle/>
                    <a:p>
                      <a:endParaRPr lang="en-US"/>
                    </a:p>
                  </a:txBody>
                  <a:tcPr/>
                </a:tc>
                <a:tc gridSpan="2">
                  <a:txBody>
                    <a:bodyPr/>
                    <a:lstStyle/>
                    <a:p>
                      <a:pPr algn="ctr" fontAlgn="ctr"/>
                      <a:r>
                        <a:rPr lang="en-US" sz="1050" b="0" i="0" u="none" strike="noStrike">
                          <a:solidFill>
                            <a:srgbClr val="000000"/>
                          </a:solidFill>
                          <a:latin typeface="Calibri"/>
                        </a:rPr>
                        <a:t>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gridSpan="4">
                  <a:txBody>
                    <a:bodyPr/>
                    <a:lstStyle/>
                    <a:p>
                      <a:pPr algn="ctr" fontAlgn="ctr"/>
                      <a:r>
                        <a:rPr lang="en-US" sz="1050" b="1" i="0" u="none" strike="noStrike" dirty="0">
                          <a:solidFill>
                            <a:srgbClr val="000000"/>
                          </a:solidFill>
                          <a:latin typeface="Calibri"/>
                        </a:rPr>
                        <a:t>100.0%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310752">
                <a:tc>
                  <a:txBody>
                    <a:bodyPr/>
                    <a:lstStyle/>
                    <a:p>
                      <a:pPr algn="ctr" fontAlgn="ctr"/>
                      <a:r>
                        <a:rPr lang="en-US" sz="1050" b="0" i="0" u="none" strike="noStrike">
                          <a:solidFill>
                            <a:srgbClr val="FFFFFF"/>
                          </a:solidFill>
                          <a:latin typeface="Calibri"/>
                        </a:rPr>
                        <a:t>Technologies</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a:txBody>
                    <a:bodyPr/>
                    <a:lstStyle/>
                    <a:p>
                      <a:pPr algn="ctr" fontAlgn="ctr"/>
                      <a:r>
                        <a:rPr lang="en-US" sz="1050" b="0" i="0" u="none" strike="noStrike">
                          <a:solidFill>
                            <a:srgbClr val="000000"/>
                          </a:solidFill>
                          <a:latin typeface="Calibri"/>
                        </a:rPr>
                        <a:t>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gridSpan="2">
                  <a:txBody>
                    <a:bodyPr/>
                    <a:lstStyle/>
                    <a:p>
                      <a:pPr algn="ctr" fontAlgn="ctr"/>
                      <a:r>
                        <a:rPr lang="en-US" sz="1050" b="0" i="0" u="none" strike="noStrike">
                          <a:solidFill>
                            <a:srgbClr val="FFFFFF"/>
                          </a:solidFill>
                          <a:latin typeface="Calibri"/>
                        </a:rPr>
                        <a:t>All weight percentages must equal 100%</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639C"/>
                    </a:solidFill>
                  </a:tcPr>
                </a:tc>
                <a:tc hMerge="1">
                  <a:txBody>
                    <a:bodyPr/>
                    <a:lstStyle/>
                    <a:p>
                      <a:endParaRPr lang="en-US"/>
                    </a:p>
                  </a:txBody>
                  <a:tcPr/>
                </a:tc>
                <a:tc gridSpan="2">
                  <a:txBody>
                    <a:bodyPr/>
                    <a:lstStyle/>
                    <a:p>
                      <a:pPr algn="ctr" fontAlgn="ctr"/>
                      <a:r>
                        <a:rPr lang="en-US" sz="1050" b="0" i="0" u="none" strike="noStrike">
                          <a:solidFill>
                            <a:srgbClr val="FFFFFF"/>
                          </a:solidFill>
                          <a:latin typeface="Calibri"/>
                        </a:rPr>
                        <a:t>100%</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tc hMerge="1">
                  <a:txBody>
                    <a:bodyPr/>
                    <a:lstStyle/>
                    <a:p>
                      <a:endParaRPr lang="en-US"/>
                    </a:p>
                  </a:txBody>
                  <a:tcPr/>
                </a:tc>
                <a:tc>
                  <a:txBody>
                    <a:bodyPr/>
                    <a:lstStyle/>
                    <a:p>
                      <a:pPr algn="l" fontAlgn="b"/>
                      <a:r>
                        <a:rPr lang="en-US" sz="1050" b="0" i="0" u="none" strike="noStrike">
                          <a:solidFill>
                            <a:srgbClr val="000000"/>
                          </a:solidFill>
                          <a:latin typeface="Calibri"/>
                        </a:rPr>
                        <a:t> </a:t>
                      </a: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39C"/>
                    </a:solidFill>
                  </a:tcPr>
                </a:tc>
                <a:tc>
                  <a:txBody>
                    <a:bodyPr/>
                    <a:lstStyle/>
                    <a:p>
                      <a:pPr algn="l" fontAlgn="b"/>
                      <a:r>
                        <a:rPr lang="en-US" sz="1050" b="0" i="0" u="none" strike="noStrike">
                          <a:solidFill>
                            <a:srgbClr val="000000"/>
                          </a:solidFill>
                          <a:latin typeface="Calibri"/>
                        </a:rPr>
                        <a:t> </a:t>
                      </a: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39C"/>
                    </a:solidFill>
                  </a:tcPr>
                </a:tc>
                <a:tc>
                  <a:txBody>
                    <a:bodyPr/>
                    <a:lstStyle/>
                    <a:p>
                      <a:pPr algn="l" fontAlgn="b"/>
                      <a:r>
                        <a:rPr lang="en-US" sz="1050" b="0" i="0" u="none" strike="noStrike" dirty="0">
                          <a:solidFill>
                            <a:srgbClr val="000000"/>
                          </a:solidFill>
                          <a:latin typeface="Calibri"/>
                        </a:rPr>
                        <a:t> </a:t>
                      </a: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39C"/>
                    </a:solidFill>
                  </a:tcPr>
                </a:tc>
                <a:tc>
                  <a:txBody>
                    <a:bodyPr/>
                    <a:lstStyle/>
                    <a:p>
                      <a:pPr algn="l" fontAlgn="b"/>
                      <a:r>
                        <a:rPr lang="en-US" sz="700" b="0" i="0" u="none" strike="noStrike">
                          <a:solidFill>
                            <a:srgbClr val="000000"/>
                          </a:solidFill>
                          <a:latin typeface="Calibri"/>
                        </a:rPr>
                        <a:t> </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39C"/>
                    </a:solidFill>
                  </a:tcPr>
                </a:tc>
              </a:tr>
              <a:tr h="241191">
                <a:tc>
                  <a:txBody>
                    <a:bodyPr/>
                    <a:lstStyle/>
                    <a:p>
                      <a:pPr algn="ctr" fontAlgn="ctr"/>
                      <a:r>
                        <a:rPr lang="en-US" sz="1050" b="0" i="0" u="none" strike="noStrike">
                          <a:solidFill>
                            <a:srgbClr val="FFFFFF"/>
                          </a:solidFill>
                          <a:latin typeface="Calibri"/>
                        </a:rPr>
                        <a:t>Health/Allied Health</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a:txBody>
                    <a:bodyPr/>
                    <a:lstStyle/>
                    <a:p>
                      <a:pPr algn="ctr" fontAlgn="ctr"/>
                      <a:r>
                        <a:rPr lang="en-US" sz="1050" b="0" i="0" u="none" strike="noStrike">
                          <a:solidFill>
                            <a:srgbClr val="000000"/>
                          </a:solidFill>
                          <a:latin typeface="Calibri"/>
                        </a:rPr>
                        <a:t>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gridSpan="4">
                  <a:txBody>
                    <a:bodyPr/>
                    <a:lstStyle/>
                    <a:p>
                      <a:pPr algn="ctr" fontAlgn="ctr"/>
                      <a:r>
                        <a:rPr lang="en-US" sz="1050" b="1" i="0" u="none" strike="noStrike">
                          <a:solidFill>
                            <a:srgbClr val="C00000"/>
                          </a:solidFill>
                          <a:latin typeface="Calibri"/>
                        </a:rPr>
                        <a:t>Optional</a:t>
                      </a:r>
                      <a:r>
                        <a:rPr lang="en-US" sz="1050" b="1" i="0" u="none" strike="noStrike">
                          <a:solidFill>
                            <a:srgbClr val="000000"/>
                          </a:solidFill>
                          <a:latin typeface="Calibri"/>
                        </a:rPr>
                        <a:t>: Cost of Operation Subsidy</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1050" b="0"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00639C"/>
                    </a:solidFill>
                  </a:tcPr>
                </a:tc>
                <a:tc>
                  <a:txBody>
                    <a:bodyPr/>
                    <a:lstStyle/>
                    <a:p>
                      <a:pPr algn="l" fontAlgn="b"/>
                      <a:r>
                        <a:rPr lang="en-US" sz="1050" b="0" i="0" u="none" strike="noStrike">
                          <a:solidFill>
                            <a:srgbClr val="000000"/>
                          </a:solidFill>
                          <a:latin typeface="Calibri"/>
                        </a:rPr>
                        <a:t> </a:t>
                      </a:r>
                    </a:p>
                  </a:txBody>
                  <a:tcPr marL="0" marR="0" marT="0" marB="0" anchor="b">
                    <a:lnL>
                      <a:noFill/>
                    </a:lnL>
                    <a:lnR>
                      <a:noFill/>
                    </a:lnR>
                    <a:lnT w="12700" cap="flat" cmpd="sng" algn="ctr">
                      <a:solidFill>
                        <a:srgbClr val="000000"/>
                      </a:solidFill>
                      <a:prstDash val="solid"/>
                      <a:round/>
                      <a:headEnd type="none" w="med" len="med"/>
                      <a:tailEnd type="none" w="med" len="med"/>
                    </a:lnT>
                    <a:lnB>
                      <a:noFill/>
                    </a:lnB>
                    <a:solidFill>
                      <a:srgbClr val="00639C"/>
                    </a:solidFill>
                  </a:tcPr>
                </a:tc>
                <a:tc>
                  <a:txBody>
                    <a:bodyPr/>
                    <a:lstStyle/>
                    <a:p>
                      <a:pPr algn="l" fontAlgn="b"/>
                      <a:r>
                        <a:rPr lang="en-US" sz="1050" b="0" i="0" u="none" strike="noStrike" dirty="0">
                          <a:solidFill>
                            <a:srgbClr val="000000"/>
                          </a:solidFill>
                          <a:latin typeface="Calibri"/>
                        </a:rPr>
                        <a:t> </a:t>
                      </a:r>
                    </a:p>
                  </a:txBody>
                  <a:tcPr marL="0" marR="0" marT="0" marB="0" anchor="b">
                    <a:lnL>
                      <a:noFill/>
                    </a:lnL>
                    <a:lnR>
                      <a:noFill/>
                    </a:lnR>
                    <a:lnT w="12700" cap="flat" cmpd="sng" algn="ctr">
                      <a:solidFill>
                        <a:srgbClr val="000000"/>
                      </a:solidFill>
                      <a:prstDash val="solid"/>
                      <a:round/>
                      <a:headEnd type="none" w="med" len="med"/>
                      <a:tailEnd type="none" w="med" len="med"/>
                    </a:lnT>
                    <a:lnB>
                      <a:noFill/>
                    </a:lnB>
                    <a:solidFill>
                      <a:srgbClr val="00639C"/>
                    </a:solidFill>
                  </a:tcPr>
                </a:tc>
                <a:tc>
                  <a:txBody>
                    <a:bodyPr/>
                    <a:lstStyle/>
                    <a:p>
                      <a:pPr algn="l" fontAlgn="b"/>
                      <a:r>
                        <a:rPr lang="en-US" sz="700" b="0" i="0" u="none" strike="noStrike">
                          <a:solidFill>
                            <a:srgbClr val="000000"/>
                          </a:solidFill>
                          <a:latin typeface="Calibri"/>
                        </a:rPr>
                        <a:t> </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639C"/>
                    </a:solidFill>
                  </a:tcPr>
                </a:tc>
              </a:tr>
              <a:tr h="241191">
                <a:tc>
                  <a:txBody>
                    <a:bodyPr/>
                    <a:lstStyle/>
                    <a:p>
                      <a:pPr algn="ctr" fontAlgn="ctr"/>
                      <a:r>
                        <a:rPr lang="en-US" sz="1050" b="0" i="0" u="none" strike="noStrike">
                          <a:solidFill>
                            <a:srgbClr val="FFFFFF"/>
                          </a:solidFill>
                          <a:latin typeface="Calibri"/>
                        </a:rPr>
                        <a:t>Business</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a:txBody>
                    <a:bodyPr/>
                    <a:lstStyle/>
                    <a:p>
                      <a:pPr algn="ctr" fontAlgn="ctr"/>
                      <a:r>
                        <a:rPr lang="en-US" sz="1050" b="0" i="0" u="none" strike="noStrike">
                          <a:solidFill>
                            <a:srgbClr val="000000"/>
                          </a:solidFill>
                          <a:latin typeface="Calibri"/>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3" gridSpan="4">
                  <a:txBody>
                    <a:bodyPr/>
                    <a:lstStyle/>
                    <a:p>
                      <a:pPr algn="ctr" fontAlgn="ctr"/>
                      <a:r>
                        <a:rPr lang="en-US" sz="1050" b="1" i="0" u="none" strike="noStrike">
                          <a:solidFill>
                            <a:srgbClr val="000000"/>
                          </a:solidFill>
                          <a:latin typeface="Calibri"/>
                        </a:rPr>
                        <a:t>$4,500,000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a:txBody>
                    <a:bodyPr/>
                    <a:lstStyle/>
                    <a:p>
                      <a:pPr algn="l" fontAlgn="b"/>
                      <a:r>
                        <a:rPr lang="en-US" sz="1050" b="0"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00639C"/>
                    </a:solidFill>
                  </a:tcPr>
                </a:tc>
                <a:tc>
                  <a:txBody>
                    <a:bodyPr/>
                    <a:lstStyle/>
                    <a:p>
                      <a:pPr algn="l" fontAlgn="b"/>
                      <a:r>
                        <a:rPr lang="en-US" sz="1050" b="0" i="0" u="none" strike="noStrike">
                          <a:solidFill>
                            <a:srgbClr val="000000"/>
                          </a:solidFill>
                          <a:latin typeface="Calibri"/>
                        </a:rPr>
                        <a:t> </a:t>
                      </a:r>
                    </a:p>
                  </a:txBody>
                  <a:tcPr marL="0" marR="0" marT="0" marB="0" anchor="b">
                    <a:lnL>
                      <a:noFill/>
                    </a:lnL>
                    <a:lnR>
                      <a:noFill/>
                    </a:lnR>
                    <a:lnT>
                      <a:noFill/>
                    </a:lnT>
                    <a:lnB>
                      <a:noFill/>
                    </a:lnB>
                    <a:solidFill>
                      <a:srgbClr val="00639C"/>
                    </a:solidFill>
                  </a:tcPr>
                </a:tc>
                <a:tc>
                  <a:txBody>
                    <a:bodyPr/>
                    <a:lstStyle/>
                    <a:p>
                      <a:pPr algn="l" fontAlgn="b"/>
                      <a:r>
                        <a:rPr lang="en-US" sz="1050" b="0" i="0" u="none" strike="noStrike" dirty="0">
                          <a:solidFill>
                            <a:srgbClr val="000000"/>
                          </a:solidFill>
                          <a:latin typeface="Calibri"/>
                        </a:rPr>
                        <a:t> </a:t>
                      </a:r>
                    </a:p>
                  </a:txBody>
                  <a:tcPr marL="0" marR="0" marT="0" marB="0" anchor="b">
                    <a:lnL>
                      <a:noFill/>
                    </a:lnL>
                    <a:lnR>
                      <a:noFill/>
                    </a:lnR>
                    <a:lnT>
                      <a:noFill/>
                    </a:lnT>
                    <a:lnB>
                      <a:noFill/>
                    </a:lnB>
                    <a:solidFill>
                      <a:srgbClr val="00639C"/>
                    </a:solidFill>
                  </a:tcPr>
                </a:tc>
                <a:tc>
                  <a:txBody>
                    <a:bodyPr/>
                    <a:lstStyle/>
                    <a:p>
                      <a:pPr algn="r" fontAlgn="b"/>
                      <a:r>
                        <a:rPr lang="en-US" sz="700" b="0" i="0" u="none" strike="noStrike">
                          <a:solidFill>
                            <a:srgbClr val="FFFFFF"/>
                          </a:solidFill>
                          <a:latin typeface="Calibri"/>
                        </a:rPr>
                        <a:t>2.7</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00639C"/>
                    </a:solidFill>
                  </a:tcPr>
                </a:tc>
              </a:tr>
              <a:tr h="241191">
                <a:tc>
                  <a:txBody>
                    <a:bodyPr/>
                    <a:lstStyle/>
                    <a:p>
                      <a:pPr algn="ctr" fontAlgn="ctr"/>
                      <a:r>
                        <a:rPr lang="en-US" sz="1050" b="0" i="0" u="none" strike="noStrike">
                          <a:solidFill>
                            <a:srgbClr val="FFFFFF"/>
                          </a:solidFill>
                          <a:latin typeface="Calibri"/>
                        </a:rPr>
                        <a:t>Services</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a:txBody>
                    <a:bodyPr/>
                    <a:lstStyle/>
                    <a:p>
                      <a:pPr algn="ctr" fontAlgn="ctr"/>
                      <a:r>
                        <a:rPr lang="en-US" sz="1050" b="0" i="0" u="none" strike="noStrike">
                          <a:solidFill>
                            <a:srgbClr val="000000"/>
                          </a:solidFill>
                          <a:latin typeface="Calibri"/>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rowSpan="2" gridSpan="4">
                  <a:txBody>
                    <a:bodyPr/>
                    <a:lstStyle/>
                    <a:p>
                      <a:pPr algn="ctr" fontAlgn="ctr"/>
                      <a:r>
                        <a:rPr lang="en-US" sz="1050" b="0" i="0" u="none" strike="noStrike" dirty="0">
                          <a:solidFill>
                            <a:srgbClr val="FFFFFF"/>
                          </a:solidFill>
                          <a:latin typeface="Calibri"/>
                        </a:rPr>
                        <a:t>Designed by NCHEMS, 2013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639C"/>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r>
              <a:tr h="310752">
                <a:tc>
                  <a:txBody>
                    <a:bodyPr/>
                    <a:lstStyle/>
                    <a:p>
                      <a:pPr algn="ctr" fontAlgn="ctr"/>
                      <a:r>
                        <a:rPr lang="en-US" sz="1050" b="0" i="0" u="none" strike="noStrike">
                          <a:solidFill>
                            <a:srgbClr val="FFFFFF"/>
                          </a:solidFill>
                          <a:latin typeface="Calibri"/>
                        </a:rPr>
                        <a:t>Non-Credit Workforce Development</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39C"/>
                    </a:solidFill>
                  </a:tcPr>
                </a:tc>
                <a:tc>
                  <a:txBody>
                    <a:bodyPr/>
                    <a:lstStyle/>
                    <a:p>
                      <a:pPr algn="ctr" fontAlgn="ctr"/>
                      <a:r>
                        <a:rPr lang="en-US" sz="1050" b="0" i="0" u="none" strike="noStrike" dirty="0">
                          <a:solidFill>
                            <a:srgbClr val="000000"/>
                          </a:solidFill>
                          <a:latin typeface="Calibri"/>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r>
            </a:tbl>
          </a:graphicData>
        </a:graphic>
      </p:graphicFrame>
      <p:sp>
        <p:nvSpPr>
          <p:cNvPr id="7305" name="TextBox 15"/>
          <p:cNvSpPr txBox="1">
            <a:spLocks noChangeArrowheads="1"/>
          </p:cNvSpPr>
          <p:nvPr/>
        </p:nvSpPr>
        <p:spPr bwMode="auto">
          <a:xfrm>
            <a:off x="228600" y="2590800"/>
            <a:ext cx="2514600" cy="1477328"/>
          </a:xfrm>
          <a:prstGeom prst="rect">
            <a:avLst/>
          </a:prstGeom>
          <a:noFill/>
          <a:ln w="9525">
            <a:noFill/>
            <a:miter lim="800000"/>
            <a:headEnd/>
            <a:tailEnd/>
          </a:ln>
        </p:spPr>
        <p:txBody>
          <a:bodyPr>
            <a:spAutoFit/>
          </a:bodyPr>
          <a:lstStyle/>
          <a:p>
            <a:pPr>
              <a:buFont typeface="Wingdings" pitchFamily="2" charset="2"/>
              <a:buChar char="§"/>
            </a:pPr>
            <a:r>
              <a:rPr lang="en-US" b="1" dirty="0" smtClean="0">
                <a:latin typeface="+mn-lt"/>
              </a:rPr>
              <a:t> The “Input” side of the funding formula includes all </a:t>
            </a:r>
            <a:r>
              <a:rPr lang="en-US" b="1" dirty="0">
                <a:latin typeface="+mn-lt"/>
              </a:rPr>
              <a:t>of the component variables, </a:t>
            </a:r>
            <a:r>
              <a:rPr lang="en-US" b="1" dirty="0" smtClean="0">
                <a:latin typeface="+mn-lt"/>
              </a:rPr>
              <a:t>weights, </a:t>
            </a:r>
            <a:r>
              <a:rPr lang="en-US" b="1" dirty="0">
                <a:latin typeface="+mn-lt"/>
              </a:rPr>
              <a:t>and </a:t>
            </a:r>
            <a:r>
              <a:rPr lang="en-US" b="1" dirty="0" smtClean="0">
                <a:latin typeface="+mn-lt"/>
              </a:rPr>
              <a:t>multipliers</a:t>
            </a:r>
            <a:endParaRPr lang="en-US" b="1" dirty="0">
              <a:latin typeface="+mn-lt"/>
            </a:endParaRPr>
          </a:p>
        </p:txBody>
      </p:sp>
      <p:sp>
        <p:nvSpPr>
          <p:cNvPr id="7" name="TextBox 7"/>
          <p:cNvSpPr txBox="1">
            <a:spLocks noChangeArrowheads="1"/>
          </p:cNvSpPr>
          <p:nvPr/>
        </p:nvSpPr>
        <p:spPr bwMode="auto">
          <a:xfrm>
            <a:off x="228600" y="381000"/>
            <a:ext cx="9144000" cy="400110"/>
          </a:xfrm>
          <a:prstGeom prst="rect">
            <a:avLst/>
          </a:prstGeom>
          <a:noFill/>
          <a:ln w="9525">
            <a:noFill/>
            <a:miter lim="800000"/>
            <a:headEnd/>
            <a:tailEnd/>
          </a:ln>
        </p:spPr>
        <p:txBody>
          <a:bodyPr wrap="square">
            <a:spAutoFit/>
          </a:bodyPr>
          <a:lstStyle/>
          <a:p>
            <a:r>
              <a:rPr lang="en-US" sz="2000" b="1" i="1" dirty="0" smtClean="0">
                <a:solidFill>
                  <a:srgbClr val="0070C0"/>
                </a:solidFill>
                <a:latin typeface="Calibri" pitchFamily="34" charset="0"/>
              </a:rPr>
              <a:t>The Funding </a:t>
            </a:r>
            <a:r>
              <a:rPr lang="en-US" sz="2000" b="1" i="1" dirty="0">
                <a:solidFill>
                  <a:srgbClr val="0070C0"/>
                </a:solidFill>
                <a:latin typeface="Calibri" pitchFamily="34" charset="0"/>
              </a:rPr>
              <a:t>Formula Visualization Tool </a:t>
            </a:r>
            <a:r>
              <a:rPr lang="en-US" sz="2000" b="1" i="1" dirty="0" smtClean="0">
                <a:solidFill>
                  <a:srgbClr val="0070C0"/>
                </a:solidFill>
                <a:latin typeface="Calibri" pitchFamily="34" charset="0"/>
              </a:rPr>
              <a:t>:</a:t>
            </a:r>
            <a:r>
              <a:rPr lang="en-US" sz="2000" b="1" dirty="0" smtClean="0">
                <a:latin typeface="Calibri" pitchFamily="34" charset="0"/>
              </a:rPr>
              <a:t>  The “input” side of the dashboard </a:t>
            </a:r>
            <a:endParaRPr lang="en-US" sz="2000" b="1" dirty="0">
              <a:latin typeface="Calibri"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p:cNvGraphicFramePr>
            <a:graphicFrameLocks noGrp="1"/>
          </p:cNvGraphicFramePr>
          <p:nvPr/>
        </p:nvGraphicFramePr>
        <p:xfrm>
          <a:off x="3200400" y="1447800"/>
          <a:ext cx="5257799" cy="3276602"/>
        </p:xfrm>
        <a:graphic>
          <a:graphicData uri="http://schemas.openxmlformats.org/drawingml/2006/table">
            <a:tbl>
              <a:tblPr/>
              <a:tblGrid>
                <a:gridCol w="2317294"/>
                <a:gridCol w="895318"/>
                <a:gridCol w="904096"/>
                <a:gridCol w="1141091"/>
              </a:tblGrid>
              <a:tr h="514739">
                <a:tc gridSpan="4">
                  <a:txBody>
                    <a:bodyPr/>
                    <a:lstStyle/>
                    <a:p>
                      <a:pPr algn="ctr" fontAlgn="ctr"/>
                      <a:r>
                        <a:rPr lang="en-US" sz="1400" b="1" i="0" u="none" strike="noStrike" dirty="0">
                          <a:solidFill>
                            <a:srgbClr val="7030A0"/>
                          </a:solidFill>
                          <a:latin typeface="Arial" pitchFamily="34" charset="0"/>
                          <a:cs typeface="Arial" pitchFamily="34" charset="0"/>
                        </a:rPr>
                        <a:t>Stage One</a:t>
                      </a:r>
                      <a:r>
                        <a:rPr lang="en-US" sz="1400" b="1" i="0" u="none" strike="noStrike" dirty="0">
                          <a:solidFill>
                            <a:srgbClr val="000000"/>
                          </a:solidFill>
                          <a:latin typeface="Arial" pitchFamily="34" charset="0"/>
                          <a:cs typeface="Arial" pitchFamily="34" charset="0"/>
                        </a:rPr>
                        <a:t>: Set Funding Allocations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447870">
                <a:tc>
                  <a:txBody>
                    <a:bodyPr/>
                    <a:lstStyle/>
                    <a:p>
                      <a:pPr algn="ctr" fontAlgn="ctr"/>
                      <a:r>
                        <a:rPr lang="en-US" sz="1400" b="1" i="0" u="none" strike="noStrike" dirty="0">
                          <a:solidFill>
                            <a:srgbClr val="000000"/>
                          </a:solidFill>
                          <a:latin typeface="Arial" pitchFamily="34" charset="0"/>
                          <a:cs typeface="Arial" pitchFamily="34" charset="0"/>
                        </a:rPr>
                        <a:t>Allocate new money directly to Performance?</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3CDDD"/>
                    </a:solidFill>
                  </a:tcPr>
                </a:tc>
                <a:tc gridSpan="3">
                  <a:txBody>
                    <a:bodyPr/>
                    <a:lstStyle/>
                    <a:p>
                      <a:pPr algn="ctr" fontAlgn="ctr"/>
                      <a:r>
                        <a:rPr lang="en-US" sz="1400" b="1" i="0" u="none" strike="noStrike" dirty="0">
                          <a:solidFill>
                            <a:srgbClr val="FF0000"/>
                          </a:solidFill>
                          <a:latin typeface="Arial" pitchFamily="34" charset="0"/>
                          <a:cs typeface="Arial" pitchFamily="34" charset="0"/>
                        </a:rPr>
                        <a:t>No</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hMerge="1">
                  <a:txBody>
                    <a:bodyPr/>
                    <a:lstStyle/>
                    <a:p>
                      <a:endParaRPr lang="en-US"/>
                    </a:p>
                  </a:txBody>
                  <a:tcPr/>
                </a:tc>
              </a:tr>
              <a:tr h="492655">
                <a:tc>
                  <a:txBody>
                    <a:bodyPr/>
                    <a:lstStyle/>
                    <a:p>
                      <a:pPr algn="ctr" fontAlgn="ctr"/>
                      <a:r>
                        <a:rPr lang="en-US" sz="1400" b="1" i="0" u="none" strike="noStrike" dirty="0">
                          <a:solidFill>
                            <a:srgbClr val="000000"/>
                          </a:solidFill>
                          <a:latin typeface="Arial" pitchFamily="34" charset="0"/>
                          <a:cs typeface="Arial" pitchFamily="34" charset="0"/>
                        </a:rPr>
                        <a:t>Total State </a:t>
                      </a:r>
                      <a:r>
                        <a:rPr lang="en-US" sz="1400" b="1" i="0" u="none" strike="noStrike" dirty="0" smtClean="0">
                          <a:solidFill>
                            <a:srgbClr val="000000"/>
                          </a:solidFill>
                          <a:latin typeface="Arial" pitchFamily="34" charset="0"/>
                          <a:cs typeface="Arial" pitchFamily="34" charset="0"/>
                        </a:rPr>
                        <a:t>Appropriations for Community</a:t>
                      </a:r>
                      <a:r>
                        <a:rPr lang="en-US" sz="1400" b="1" i="0" u="none" strike="noStrike" baseline="0" dirty="0" smtClean="0">
                          <a:solidFill>
                            <a:srgbClr val="000000"/>
                          </a:solidFill>
                          <a:latin typeface="Arial" pitchFamily="34" charset="0"/>
                          <a:cs typeface="Arial" pitchFamily="34" charset="0"/>
                        </a:rPr>
                        <a:t> Colleges</a:t>
                      </a:r>
                      <a:endParaRPr lang="en-US" sz="1400" b="1" i="0" u="none" strike="noStrike" dirty="0">
                        <a:solidFill>
                          <a:srgbClr val="000000"/>
                        </a:solidFill>
                        <a:latin typeface="Arial" pitchFamily="34" charset="0"/>
                        <a:cs typeface="Arial" pitchFamily="34" charset="0"/>
                      </a:endParaRP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gridSpan="3">
                  <a:txBody>
                    <a:bodyPr/>
                    <a:lstStyle/>
                    <a:p>
                      <a:pPr algn="ctr" fontAlgn="ctr"/>
                      <a:r>
                        <a:rPr lang="en-US" sz="1400" b="1" i="0" u="none" strike="noStrike" dirty="0">
                          <a:solidFill>
                            <a:srgbClr val="000000"/>
                          </a:solidFill>
                          <a:latin typeface="Arial" pitchFamily="34" charset="0"/>
                          <a:cs typeface="Arial" pitchFamily="34" charset="0"/>
                        </a:rPr>
                        <a:t>$208,154,311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hMerge="1">
                  <a:txBody>
                    <a:bodyPr/>
                    <a:lstStyle/>
                    <a:p>
                      <a:endParaRPr lang="en-US"/>
                    </a:p>
                  </a:txBody>
                  <a:tcPr/>
                </a:tc>
              </a:tr>
              <a:tr h="477728">
                <a:tc>
                  <a:txBody>
                    <a:bodyPr/>
                    <a:lstStyle/>
                    <a:p>
                      <a:pPr algn="ctr" fontAlgn="ctr"/>
                      <a:r>
                        <a:rPr lang="en-US" sz="1400" b="1" i="0" u="none" strike="noStrike" dirty="0">
                          <a:solidFill>
                            <a:srgbClr val="000000"/>
                          </a:solidFill>
                          <a:latin typeface="Arial" pitchFamily="34" charset="0"/>
                          <a:cs typeface="Arial" pitchFamily="34" charset="0"/>
                        </a:rPr>
                        <a:t>Base Funding Allocation</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en-US" sz="1600" b="1" i="0" u="none" strike="noStrike" dirty="0">
                          <a:solidFill>
                            <a:srgbClr val="000000"/>
                          </a:solidFill>
                          <a:latin typeface="Arial" pitchFamily="34" charset="0"/>
                          <a:cs typeface="Arial" pitchFamily="34" charset="0"/>
                        </a:rPr>
                        <a:t>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ctr"/>
                      <a:r>
                        <a:rPr lang="en-US" sz="1400" b="0" i="0" u="none" strike="noStrike" dirty="0">
                          <a:solidFill>
                            <a:srgbClr val="000000"/>
                          </a:solidFill>
                          <a:latin typeface="Arial" pitchFamily="34" charset="0"/>
                          <a:cs typeface="Arial" pitchFamily="34" charset="0"/>
                        </a:rPr>
                        <a:t>Amount Allocated:</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en-US" sz="1400" b="1" i="0" u="none" strike="noStrike" dirty="0" smtClean="0">
                          <a:solidFill>
                            <a:srgbClr val="000000"/>
                          </a:solidFill>
                          <a:latin typeface="Arial" pitchFamily="34" charset="0"/>
                          <a:cs typeface="Arial" pitchFamily="34" charset="0"/>
                        </a:rPr>
                        <a:t>$70,327,156</a:t>
                      </a:r>
                      <a:endParaRPr lang="en-US" sz="1400" b="1" i="0" u="none" strike="noStrike" dirty="0">
                        <a:solidFill>
                          <a:srgbClr val="000000"/>
                        </a:solidFill>
                        <a:latin typeface="Arial" pitchFamily="34" charset="0"/>
                        <a:cs typeface="Arial" pitchFamily="34" charset="0"/>
                      </a:endParaRPr>
                    </a:p>
                  </a:txBody>
                  <a:tcPr marL="0" marR="0" marT="0"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r>
              <a:tr h="447870">
                <a:tc>
                  <a:txBody>
                    <a:bodyPr/>
                    <a:lstStyle/>
                    <a:p>
                      <a:pPr algn="ctr" fontAlgn="ctr"/>
                      <a:r>
                        <a:rPr lang="en-US" sz="1400" b="1" i="0" u="none" strike="noStrike">
                          <a:solidFill>
                            <a:srgbClr val="000000"/>
                          </a:solidFill>
                          <a:latin typeface="Arial" pitchFamily="34" charset="0"/>
                          <a:cs typeface="Arial" pitchFamily="34" charset="0"/>
                        </a:rPr>
                        <a:t>Performance Funding Allocation</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9B8"/>
                    </a:solidFill>
                  </a:tcPr>
                </a:tc>
                <a:tc>
                  <a:txBody>
                    <a:bodyPr/>
                    <a:lstStyle/>
                    <a:p>
                      <a:pPr algn="ctr" fontAlgn="ctr"/>
                      <a:r>
                        <a:rPr lang="en-US" sz="1600" b="1" i="0" u="none" strike="noStrike" dirty="0">
                          <a:solidFill>
                            <a:srgbClr val="31849B"/>
                          </a:solidFill>
                          <a:latin typeface="Arial" pitchFamily="34" charset="0"/>
                          <a:cs typeface="Arial" pitchFamily="34" charset="0"/>
                        </a:rPr>
                        <a:t>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ctr"/>
                      <a:r>
                        <a:rPr lang="en-US" sz="1400" b="0" i="0" u="none" strike="noStrike" dirty="0">
                          <a:solidFill>
                            <a:srgbClr val="000000"/>
                          </a:solidFill>
                          <a:latin typeface="Arial" pitchFamily="34" charset="0"/>
                          <a:cs typeface="Arial" pitchFamily="34" charset="0"/>
                        </a:rPr>
                        <a:t>Amount Allocated:</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9B8"/>
                    </a:solidFill>
                  </a:tcPr>
                </a:tc>
                <a:tc>
                  <a:txBody>
                    <a:bodyPr/>
                    <a:lstStyle/>
                    <a:p>
                      <a:pPr algn="ctr" fontAlgn="ctr"/>
                      <a:r>
                        <a:rPr lang="en-US" sz="1400" b="1" i="0" u="none" strike="noStrike" dirty="0" smtClean="0">
                          <a:solidFill>
                            <a:srgbClr val="000000"/>
                          </a:solidFill>
                          <a:latin typeface="Arial" pitchFamily="34" charset="0"/>
                          <a:cs typeface="Arial" pitchFamily="34" charset="0"/>
                        </a:rPr>
                        <a:t>$70,327,156</a:t>
                      </a:r>
                      <a:endParaRPr lang="en-US" sz="1400" b="1" i="0" u="none" strike="noStrike" dirty="0">
                        <a:solidFill>
                          <a:srgbClr val="000000"/>
                        </a:solidFill>
                        <a:latin typeface="Arial" pitchFamily="34" charset="0"/>
                        <a:cs typeface="Arial" pitchFamily="34" charset="0"/>
                      </a:endParaRPr>
                    </a:p>
                  </a:txBody>
                  <a:tcPr marL="0" marR="0" marT="0"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9B8"/>
                    </a:solidFill>
                  </a:tcPr>
                </a:tc>
              </a:tr>
              <a:tr h="447870">
                <a:tc gridSpan="2">
                  <a:txBody>
                    <a:bodyPr/>
                    <a:lstStyle/>
                    <a:p>
                      <a:pPr algn="ctr" fontAlgn="ctr"/>
                      <a:r>
                        <a:rPr lang="en-US" sz="1400" b="1" i="0" u="none" strike="noStrike">
                          <a:solidFill>
                            <a:srgbClr val="000000"/>
                          </a:solidFill>
                          <a:latin typeface="Arial" pitchFamily="34" charset="0"/>
                          <a:cs typeface="Arial" pitchFamily="34" charset="0"/>
                        </a:rPr>
                        <a:t>Ancillary Budget Amount</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C090"/>
                    </a:solidFill>
                  </a:tcPr>
                </a:tc>
                <a:tc hMerge="1">
                  <a:txBody>
                    <a:bodyPr/>
                    <a:lstStyle/>
                    <a:p>
                      <a:endParaRPr lang="en-US"/>
                    </a:p>
                  </a:txBody>
                  <a:tcPr/>
                </a:tc>
                <a:tc>
                  <a:txBody>
                    <a:bodyPr/>
                    <a:lstStyle/>
                    <a:p>
                      <a:pPr algn="l" fontAlgn="ctr"/>
                      <a:r>
                        <a:rPr lang="en-US" sz="1400" b="0" i="0" u="none" strike="noStrike">
                          <a:solidFill>
                            <a:srgbClr val="000000"/>
                          </a:solidFill>
                          <a:latin typeface="Arial" pitchFamily="34" charset="0"/>
                          <a:cs typeface="Arial" pitchFamily="34" charset="0"/>
                        </a:rPr>
                        <a:t>Amount Allocated:</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n-US" sz="1400" b="1" i="0" u="none" strike="noStrike" dirty="0">
                          <a:solidFill>
                            <a:srgbClr val="000000"/>
                          </a:solidFill>
                          <a:latin typeface="Arial" pitchFamily="34" charset="0"/>
                          <a:cs typeface="Arial" pitchFamily="34" charset="0"/>
                        </a:rPr>
                        <a:t>$20,000,000</a:t>
                      </a:r>
                    </a:p>
                  </a:txBody>
                  <a:tcPr marL="0" marR="0" marT="0"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r h="447870">
                <a:tc gridSpan="4">
                  <a:txBody>
                    <a:bodyPr/>
                    <a:lstStyle/>
                    <a:p>
                      <a:pPr algn="ctr" fontAlgn="ctr"/>
                      <a:r>
                        <a:rPr lang="en-US" sz="1400" b="1" i="0" u="none" strike="noStrike" dirty="0" smtClean="0">
                          <a:solidFill>
                            <a:srgbClr val="000000"/>
                          </a:solidFill>
                          <a:latin typeface="Arial" pitchFamily="34" charset="0"/>
                          <a:cs typeface="Arial" pitchFamily="34" charset="0"/>
                        </a:rPr>
                        <a:t>Cost of Operation</a:t>
                      </a:r>
                      <a:r>
                        <a:rPr lang="en-US" sz="1400" b="1" i="0" u="none" strike="noStrike" baseline="0" dirty="0" smtClean="0">
                          <a:solidFill>
                            <a:srgbClr val="000000"/>
                          </a:solidFill>
                          <a:latin typeface="Arial" pitchFamily="34" charset="0"/>
                          <a:cs typeface="Arial" pitchFamily="34" charset="0"/>
                        </a:rPr>
                        <a:t> Subsidy: $67,500,000</a:t>
                      </a:r>
                      <a:endParaRPr lang="en-US" sz="1400" b="1" i="0" u="none" strike="noStrike" dirty="0">
                        <a:solidFill>
                          <a:srgbClr val="000000"/>
                        </a:solidFill>
                        <a:latin typeface="Arial" pitchFamily="34" charset="0"/>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11" name="Rectangle 10"/>
          <p:cNvSpPr/>
          <p:nvPr/>
        </p:nvSpPr>
        <p:spPr>
          <a:xfrm>
            <a:off x="152400" y="304800"/>
            <a:ext cx="8534400" cy="830997"/>
          </a:xfrm>
          <a:prstGeom prst="rect">
            <a:avLst/>
          </a:prstGeom>
        </p:spPr>
        <p:txBody>
          <a:bodyPr wrap="square">
            <a:spAutoFit/>
          </a:bodyPr>
          <a:lstStyle/>
          <a:p>
            <a:r>
              <a:rPr lang="en-US" sz="2400" b="1" i="1" dirty="0" smtClean="0">
                <a:solidFill>
                  <a:srgbClr val="0070C0"/>
                </a:solidFill>
                <a:latin typeface="Calibri" pitchFamily="34" charset="0"/>
              </a:rPr>
              <a:t>The Funding Formula Visualization Tool :</a:t>
            </a:r>
            <a:r>
              <a:rPr lang="en-US" sz="2400" b="1" dirty="0" smtClean="0">
                <a:latin typeface="Calibri" pitchFamily="34" charset="0"/>
              </a:rPr>
              <a:t>  The “input” side of the dashboard for funding amounts</a:t>
            </a:r>
            <a:endParaRPr lang="en-US" sz="2400" b="1" dirty="0">
              <a:latin typeface="Calibri" pitchFamily="34" charset="0"/>
            </a:endParaRPr>
          </a:p>
        </p:txBody>
      </p:sp>
      <p:sp>
        <p:nvSpPr>
          <p:cNvPr id="12" name="TextBox 11"/>
          <p:cNvSpPr txBox="1"/>
          <p:nvPr/>
        </p:nvSpPr>
        <p:spPr>
          <a:xfrm>
            <a:off x="838200" y="5410200"/>
            <a:ext cx="7239000" cy="830997"/>
          </a:xfrm>
          <a:prstGeom prst="rect">
            <a:avLst/>
          </a:prstGeom>
          <a:noFill/>
        </p:spPr>
        <p:txBody>
          <a:bodyPr wrap="square" rtlCol="0">
            <a:spAutoFit/>
          </a:bodyPr>
          <a:lstStyle/>
          <a:p>
            <a:r>
              <a:rPr lang="en-US" sz="1600" i="1" dirty="0" smtClean="0">
                <a:latin typeface="+mn-lt"/>
              </a:rPr>
              <a:t>* In FY14 collective bargaining costs for all community college campuses were added to the campus base appropriations directly and were not subject to reallocation by the formula</a:t>
            </a:r>
            <a:endParaRPr lang="en-US" sz="1600" i="1" dirty="0">
              <a:latin typeface="+mn-lt"/>
            </a:endParaRPr>
          </a:p>
        </p:txBody>
      </p:sp>
      <p:cxnSp>
        <p:nvCxnSpPr>
          <p:cNvPr id="16" name="Straight Connector 15"/>
          <p:cNvCxnSpPr/>
          <p:nvPr/>
        </p:nvCxnSpPr>
        <p:spPr>
          <a:xfrm>
            <a:off x="3200400" y="1981200"/>
            <a:ext cx="0" cy="457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457200" y="2286000"/>
            <a:ext cx="1981200" cy="1754326"/>
          </a:xfrm>
          <a:prstGeom prst="rect">
            <a:avLst/>
          </a:prstGeom>
          <a:noFill/>
          <a:ln>
            <a:solidFill>
              <a:schemeClr val="tx1"/>
            </a:solidFill>
          </a:ln>
        </p:spPr>
        <p:txBody>
          <a:bodyPr wrap="square" rtlCol="0">
            <a:spAutoFit/>
          </a:bodyPr>
          <a:lstStyle/>
          <a:p>
            <a:pPr>
              <a:buFont typeface="Wingdings" pitchFamily="2" charset="2"/>
              <a:buChar char="§"/>
            </a:pPr>
            <a:r>
              <a:rPr lang="en-US" b="1" dirty="0" smtClean="0">
                <a:latin typeface="+mn-lt"/>
              </a:rPr>
              <a:t> FY14 total available to be allocated through the funding formula: $228,154,311*</a:t>
            </a:r>
            <a:endParaRPr lang="en-US" b="1" dirty="0">
              <a:latin typeface="+mn-lt"/>
            </a:endParaRPr>
          </a:p>
        </p:txBody>
      </p:sp>
      <p:cxnSp>
        <p:nvCxnSpPr>
          <p:cNvPr id="21" name="Straight Arrow Connector 20"/>
          <p:cNvCxnSpPr/>
          <p:nvPr/>
        </p:nvCxnSpPr>
        <p:spPr>
          <a:xfrm flipH="1">
            <a:off x="2438400" y="2667000"/>
            <a:ext cx="685800" cy="2286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H="1" flipV="1">
            <a:off x="2438400" y="3581400"/>
            <a:ext cx="762000" cy="4572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3"/>
          <p:cNvSpPr txBox="1">
            <a:spLocks noChangeArrowheads="1"/>
          </p:cNvSpPr>
          <p:nvPr/>
        </p:nvSpPr>
        <p:spPr bwMode="auto">
          <a:xfrm>
            <a:off x="381000" y="228600"/>
            <a:ext cx="6400800" cy="830997"/>
          </a:xfrm>
          <a:prstGeom prst="rect">
            <a:avLst/>
          </a:prstGeom>
          <a:noFill/>
          <a:ln w="9525">
            <a:noFill/>
            <a:miter lim="800000"/>
            <a:headEnd/>
            <a:tailEnd/>
          </a:ln>
        </p:spPr>
        <p:txBody>
          <a:bodyPr>
            <a:spAutoFit/>
          </a:bodyPr>
          <a:lstStyle/>
          <a:p>
            <a:r>
              <a:rPr lang="en-US" sz="2400" b="1" dirty="0">
                <a:latin typeface="Calibri" pitchFamily="34" charset="0"/>
              </a:rPr>
              <a:t>Community College Funding Formula</a:t>
            </a:r>
          </a:p>
          <a:p>
            <a:r>
              <a:rPr lang="en-US" sz="2400" b="1" dirty="0">
                <a:solidFill>
                  <a:schemeClr val="accent6">
                    <a:lumMod val="50000"/>
                  </a:schemeClr>
                </a:solidFill>
                <a:latin typeface="Calibri" pitchFamily="34" charset="0"/>
              </a:rPr>
              <a:t>Basics of the </a:t>
            </a:r>
            <a:r>
              <a:rPr lang="en-US" sz="2400" b="1" dirty="0" smtClean="0">
                <a:solidFill>
                  <a:schemeClr val="accent6">
                    <a:lumMod val="50000"/>
                  </a:schemeClr>
                </a:solidFill>
                <a:latin typeface="Calibri" pitchFamily="34" charset="0"/>
              </a:rPr>
              <a:t>Formula: Cost of Operation Subsidy</a:t>
            </a:r>
            <a:endParaRPr lang="en-US" sz="2400" b="1" dirty="0">
              <a:solidFill>
                <a:schemeClr val="accent6">
                  <a:lumMod val="50000"/>
                </a:schemeClr>
              </a:solidFill>
              <a:latin typeface="Calibri" pitchFamily="34" charset="0"/>
            </a:endParaRPr>
          </a:p>
        </p:txBody>
      </p:sp>
      <p:sp>
        <p:nvSpPr>
          <p:cNvPr id="19471" name="Rectangle 1"/>
          <p:cNvSpPr>
            <a:spLocks noChangeArrowheads="1"/>
          </p:cNvSpPr>
          <p:nvPr/>
        </p:nvSpPr>
        <p:spPr bwMode="auto">
          <a:xfrm>
            <a:off x="228600" y="912912"/>
            <a:ext cx="8610600" cy="5324535"/>
          </a:xfrm>
          <a:prstGeom prst="rect">
            <a:avLst/>
          </a:prstGeom>
          <a:noFill/>
          <a:ln w="9525">
            <a:noFill/>
            <a:miter lim="800000"/>
            <a:headEnd/>
            <a:tailEnd/>
          </a:ln>
        </p:spPr>
        <p:txBody>
          <a:bodyPr anchor="ctr">
            <a:spAutoFit/>
          </a:bodyPr>
          <a:lstStyle/>
          <a:p>
            <a:pPr>
              <a:buFont typeface="Wingdings" pitchFamily="2" charset="2"/>
              <a:buChar char="Ø"/>
            </a:pPr>
            <a:endParaRPr lang="en-US" sz="2000" dirty="0" smtClean="0">
              <a:solidFill>
                <a:srgbClr val="002060"/>
              </a:solidFill>
              <a:latin typeface="+mn-lt"/>
              <a:cs typeface="Arial" charset="0"/>
            </a:endParaRPr>
          </a:p>
          <a:p>
            <a:pPr>
              <a:buFont typeface="Wingdings" pitchFamily="2" charset="2"/>
              <a:buChar char="§"/>
            </a:pPr>
            <a:r>
              <a:rPr lang="en-US" sz="2000" dirty="0" smtClean="0">
                <a:solidFill>
                  <a:srgbClr val="002060"/>
                </a:solidFill>
                <a:latin typeface="+mn-lt"/>
                <a:ea typeface="Calibri" pitchFamily="34" charset="0"/>
                <a:cs typeface="Arial" charset="0"/>
              </a:rPr>
              <a:t> The Task Force recommended that every institution receive a “</a:t>
            </a:r>
            <a:r>
              <a:rPr lang="en-US" sz="2000" i="1" dirty="0" smtClean="0">
                <a:solidFill>
                  <a:srgbClr val="002060"/>
                </a:solidFill>
                <a:latin typeface="+mn-lt"/>
                <a:ea typeface="Calibri" pitchFamily="34" charset="0"/>
                <a:cs typeface="Arial" charset="0"/>
              </a:rPr>
              <a:t>cost of operation subsidy</a:t>
            </a:r>
            <a:r>
              <a:rPr lang="en-US" sz="2000" dirty="0" smtClean="0">
                <a:solidFill>
                  <a:srgbClr val="002060"/>
                </a:solidFill>
                <a:latin typeface="+mn-lt"/>
                <a:ea typeface="Calibri" pitchFamily="34" charset="0"/>
                <a:cs typeface="Arial" charset="0"/>
              </a:rPr>
              <a:t>” reflective of the </a:t>
            </a:r>
            <a:r>
              <a:rPr lang="en-US" sz="2000" b="1" i="1" dirty="0" smtClean="0">
                <a:solidFill>
                  <a:srgbClr val="002060"/>
                </a:solidFill>
                <a:latin typeface="+mn-lt"/>
                <a:ea typeface="Calibri" pitchFamily="34" charset="0"/>
                <a:cs typeface="Arial" charset="0"/>
              </a:rPr>
              <a:t>minimal requirement for operating a community college </a:t>
            </a:r>
            <a:r>
              <a:rPr lang="en-US" sz="2000" b="1" i="1" u="sng" dirty="0" smtClean="0">
                <a:solidFill>
                  <a:srgbClr val="002060"/>
                </a:solidFill>
                <a:latin typeface="+mn-lt"/>
                <a:ea typeface="Calibri" pitchFamily="34" charset="0"/>
                <a:cs typeface="Arial" charset="0"/>
              </a:rPr>
              <a:t>without regard to scale</a:t>
            </a:r>
          </a:p>
          <a:p>
            <a:endParaRPr lang="en-US" sz="2000" b="1" i="1" u="sng" dirty="0" smtClean="0">
              <a:solidFill>
                <a:srgbClr val="002060"/>
              </a:solidFill>
              <a:latin typeface="+mn-lt"/>
              <a:ea typeface="Calibri" pitchFamily="34" charset="0"/>
              <a:cs typeface="Arial" charset="0"/>
            </a:endParaRPr>
          </a:p>
          <a:p>
            <a:pPr marL="457200" lvl="3">
              <a:buFont typeface="Wingdings" pitchFamily="2" charset="2"/>
              <a:buChar char="Ø"/>
            </a:pPr>
            <a:r>
              <a:rPr lang="en-US" sz="2000" b="1" dirty="0" smtClean="0">
                <a:solidFill>
                  <a:srgbClr val="002060"/>
                </a:solidFill>
                <a:latin typeface="+mn-lt"/>
                <a:ea typeface="Calibri" pitchFamily="34" charset="0"/>
                <a:cs typeface="Arial" charset="0"/>
              </a:rPr>
              <a:t> $4.5M was recommended as the per-institution subsidy, based an analyses conducted by NCHEMS</a:t>
            </a:r>
          </a:p>
          <a:p>
            <a:endParaRPr lang="en-US" sz="2000" dirty="0" smtClean="0">
              <a:solidFill>
                <a:srgbClr val="002060"/>
              </a:solidFill>
              <a:latin typeface="+mn-lt"/>
              <a:ea typeface="Calibri" pitchFamily="34" charset="0"/>
              <a:cs typeface="Arial" charset="0"/>
            </a:endParaRPr>
          </a:p>
          <a:p>
            <a:pPr marL="0" lvl="2">
              <a:buFont typeface="Wingdings" pitchFamily="2" charset="2"/>
              <a:buChar char="§"/>
            </a:pPr>
            <a:r>
              <a:rPr lang="en-US" sz="2000" dirty="0" smtClean="0">
                <a:solidFill>
                  <a:srgbClr val="002060"/>
                </a:solidFill>
                <a:latin typeface="+mn-lt"/>
                <a:ea typeface="Calibri" pitchFamily="34" charset="0"/>
                <a:cs typeface="Arial" charset="0"/>
              </a:rPr>
              <a:t> The amount allocated to the Cost of Operation subsidy in FY14: $67.5M, or approximately 30% of the total available funding. This amount was deducted from the total available to be allocated through the Base and Performance funding metrics. </a:t>
            </a:r>
          </a:p>
          <a:p>
            <a:pPr marL="0" lvl="2">
              <a:buFont typeface="Wingdings" pitchFamily="2" charset="2"/>
              <a:buChar char="§"/>
            </a:pPr>
            <a:endParaRPr lang="en-US" sz="2000" dirty="0" smtClean="0">
              <a:solidFill>
                <a:srgbClr val="002060"/>
              </a:solidFill>
              <a:latin typeface="+mn-lt"/>
              <a:ea typeface="Calibri" pitchFamily="34" charset="0"/>
              <a:cs typeface="Arial" charset="0"/>
            </a:endParaRPr>
          </a:p>
          <a:p>
            <a:pPr marL="457200" lvl="3">
              <a:buFont typeface="Wingdings" pitchFamily="2" charset="2"/>
              <a:buChar char="Ø"/>
            </a:pPr>
            <a:r>
              <a:rPr lang="en-US" sz="2000" b="1" dirty="0" smtClean="0">
                <a:solidFill>
                  <a:srgbClr val="002060"/>
                </a:solidFill>
                <a:latin typeface="+mn-lt"/>
                <a:ea typeface="Calibri" pitchFamily="34" charset="0"/>
                <a:cs typeface="Arial" charset="0"/>
              </a:rPr>
              <a:t> Amount available to reallocate after cost of operation subsidy: $160.7M</a:t>
            </a:r>
          </a:p>
          <a:p>
            <a:endParaRPr lang="en-US" sz="2000" dirty="0">
              <a:solidFill>
                <a:srgbClr val="002060"/>
              </a:solidFill>
              <a:latin typeface="+mn-lt"/>
              <a:cs typeface="Arial" charset="0"/>
            </a:endParaRPr>
          </a:p>
          <a:p>
            <a:pPr>
              <a:buFont typeface="Wingdings" pitchFamily="2" charset="2"/>
              <a:buChar char="v"/>
            </a:pPr>
            <a:r>
              <a:rPr lang="en-US" sz="2000" b="1" i="1" dirty="0" smtClean="0">
                <a:solidFill>
                  <a:srgbClr val="002060"/>
                </a:solidFill>
                <a:latin typeface="+mn-lt"/>
                <a:ea typeface="Calibri" pitchFamily="34" charset="0"/>
                <a:cs typeface="Arial" charset="0"/>
              </a:rPr>
              <a:t> The Cost of Operation subsidy is recognized as one of the key areas of investigation for further refinement of the funding formula</a:t>
            </a:r>
            <a:endParaRPr lang="en-US" sz="2000" b="1" i="1" dirty="0">
              <a:solidFill>
                <a:srgbClr val="002060"/>
              </a:solidFill>
              <a:latin typeface="+mn-lt"/>
              <a:cs typeface="Arial"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Box 3"/>
          <p:cNvSpPr txBox="1">
            <a:spLocks noChangeArrowheads="1"/>
          </p:cNvSpPr>
          <p:nvPr/>
        </p:nvSpPr>
        <p:spPr bwMode="auto">
          <a:xfrm>
            <a:off x="381000" y="457200"/>
            <a:ext cx="6400800" cy="830263"/>
          </a:xfrm>
          <a:prstGeom prst="rect">
            <a:avLst/>
          </a:prstGeom>
          <a:noFill/>
          <a:ln w="9525">
            <a:noFill/>
            <a:miter lim="800000"/>
            <a:headEnd/>
            <a:tailEnd/>
          </a:ln>
        </p:spPr>
        <p:txBody>
          <a:bodyPr>
            <a:spAutoFit/>
          </a:bodyPr>
          <a:lstStyle/>
          <a:p>
            <a:r>
              <a:rPr lang="en-US" sz="2400" b="1" dirty="0">
                <a:latin typeface="Calibri" pitchFamily="34" charset="0"/>
              </a:rPr>
              <a:t>Community College Funding Formula</a:t>
            </a:r>
          </a:p>
          <a:p>
            <a:r>
              <a:rPr lang="en-US" sz="2400" b="1" dirty="0" smtClean="0">
                <a:solidFill>
                  <a:schemeClr val="accent6">
                    <a:lumMod val="50000"/>
                  </a:schemeClr>
                </a:solidFill>
                <a:latin typeface="Calibri" pitchFamily="34" charset="0"/>
              </a:rPr>
              <a:t>Components </a:t>
            </a:r>
            <a:r>
              <a:rPr lang="en-US" sz="2400" b="1" dirty="0">
                <a:solidFill>
                  <a:schemeClr val="accent6">
                    <a:lumMod val="50000"/>
                  </a:schemeClr>
                </a:solidFill>
                <a:latin typeface="Calibri" pitchFamily="34" charset="0"/>
              </a:rPr>
              <a:t>of the </a:t>
            </a:r>
            <a:r>
              <a:rPr lang="en-US" sz="2400" b="1" dirty="0" smtClean="0">
                <a:solidFill>
                  <a:schemeClr val="accent6">
                    <a:lumMod val="50000"/>
                  </a:schemeClr>
                </a:solidFill>
                <a:latin typeface="Calibri" pitchFamily="34" charset="0"/>
              </a:rPr>
              <a:t>Formula: Base Funding</a:t>
            </a:r>
            <a:endParaRPr lang="en-US" sz="2400" b="1" dirty="0">
              <a:solidFill>
                <a:schemeClr val="accent6">
                  <a:lumMod val="50000"/>
                </a:schemeClr>
              </a:solidFill>
              <a:latin typeface="Calibri" pitchFamily="34" charset="0"/>
            </a:endParaRPr>
          </a:p>
        </p:txBody>
      </p:sp>
      <p:sp>
        <p:nvSpPr>
          <p:cNvPr id="9222" name="Rectangle 8"/>
          <p:cNvSpPr>
            <a:spLocks noChangeArrowheads="1"/>
          </p:cNvSpPr>
          <p:nvPr/>
        </p:nvSpPr>
        <p:spPr bwMode="auto">
          <a:xfrm>
            <a:off x="381000" y="1371600"/>
            <a:ext cx="7696200" cy="6863417"/>
          </a:xfrm>
          <a:prstGeom prst="rect">
            <a:avLst/>
          </a:prstGeom>
          <a:noFill/>
          <a:ln w="9525">
            <a:noFill/>
            <a:miter lim="800000"/>
            <a:headEnd/>
            <a:tailEnd/>
          </a:ln>
        </p:spPr>
        <p:txBody>
          <a:bodyPr>
            <a:spAutoFit/>
          </a:bodyPr>
          <a:lstStyle/>
          <a:p>
            <a:pPr marL="0" lvl="2">
              <a:buFont typeface="Wingdings" pitchFamily="2" charset="2"/>
              <a:buChar char="§"/>
            </a:pPr>
            <a:r>
              <a:rPr lang="en-US" sz="2000" dirty="0" smtClean="0">
                <a:solidFill>
                  <a:srgbClr val="002060"/>
                </a:solidFill>
                <a:latin typeface="Calibri" pitchFamily="34" charset="0"/>
              </a:rPr>
              <a:t> </a:t>
            </a:r>
            <a:r>
              <a:rPr lang="en-US" sz="2000" b="1" dirty="0" smtClean="0">
                <a:solidFill>
                  <a:srgbClr val="002060"/>
                </a:solidFill>
                <a:latin typeface="Calibri" pitchFamily="34" charset="0"/>
              </a:rPr>
              <a:t>Base and Performance Funding allocations are split 50/50</a:t>
            </a:r>
          </a:p>
          <a:p>
            <a:pPr marL="457200" lvl="3">
              <a:buFont typeface="Wingdings" pitchFamily="2" charset="2"/>
              <a:buChar char="Ø"/>
            </a:pPr>
            <a:r>
              <a:rPr lang="en-US" sz="2000" dirty="0" smtClean="0">
                <a:solidFill>
                  <a:srgbClr val="002060"/>
                </a:solidFill>
                <a:latin typeface="Calibri" pitchFamily="34" charset="0"/>
              </a:rPr>
              <a:t>The amount allocated to base funding in FY14: $80,327,155</a:t>
            </a:r>
          </a:p>
          <a:p>
            <a:pPr marL="914400" lvl="4">
              <a:buFont typeface="Wingdings" pitchFamily="2" charset="2"/>
              <a:buChar char="Ø"/>
            </a:pPr>
            <a:r>
              <a:rPr lang="en-US" sz="2000" dirty="0" smtClean="0">
                <a:solidFill>
                  <a:srgbClr val="002060"/>
                </a:solidFill>
                <a:latin typeface="Calibri" pitchFamily="34" charset="0"/>
              </a:rPr>
              <a:t> Base Funding is 35.4% of total amount allocated ($228M)</a:t>
            </a:r>
          </a:p>
          <a:p>
            <a:pPr marL="0" lvl="2">
              <a:buFont typeface="Wingdings" pitchFamily="2" charset="2"/>
              <a:buChar char="§"/>
            </a:pPr>
            <a:endParaRPr lang="en-US" sz="2000" dirty="0" smtClean="0">
              <a:solidFill>
                <a:srgbClr val="002060"/>
              </a:solidFill>
              <a:latin typeface="Calibri" pitchFamily="34" charset="0"/>
            </a:endParaRPr>
          </a:p>
          <a:p>
            <a:pPr marL="0" lvl="2">
              <a:buFont typeface="Wingdings" pitchFamily="2" charset="2"/>
              <a:buChar char="§"/>
            </a:pPr>
            <a:r>
              <a:rPr lang="en-US" sz="2000" dirty="0" smtClean="0">
                <a:solidFill>
                  <a:srgbClr val="002060"/>
                </a:solidFill>
                <a:latin typeface="Calibri" pitchFamily="34" charset="0"/>
              </a:rPr>
              <a:t> Base Funding dollars are to be distributed based on student credit hours completed in the most recent academic year for which data are available (for the FY14 distribution, data from FY11 was used)</a:t>
            </a:r>
          </a:p>
          <a:p>
            <a:pPr marL="0" lvl="2"/>
            <a:endParaRPr lang="en-US" sz="2000" dirty="0" smtClean="0">
              <a:solidFill>
                <a:srgbClr val="002060"/>
              </a:solidFill>
              <a:latin typeface="Calibri" pitchFamily="34" charset="0"/>
            </a:endParaRPr>
          </a:p>
          <a:p>
            <a:pPr marL="457200" lvl="3">
              <a:buFont typeface="Wingdings" pitchFamily="2" charset="2"/>
              <a:buChar char="v"/>
            </a:pPr>
            <a:r>
              <a:rPr lang="en-US" sz="2000" i="1" dirty="0" smtClean="0">
                <a:solidFill>
                  <a:srgbClr val="002060"/>
                </a:solidFill>
                <a:latin typeface="Calibri" pitchFamily="34" charset="0"/>
              </a:rPr>
              <a:t> By using </a:t>
            </a:r>
            <a:r>
              <a:rPr lang="en-US" sz="2000" b="1" i="1" dirty="0" smtClean="0">
                <a:solidFill>
                  <a:srgbClr val="002060"/>
                </a:solidFill>
                <a:latin typeface="Calibri" pitchFamily="34" charset="0"/>
              </a:rPr>
              <a:t>Student Credit Hours </a:t>
            </a:r>
            <a:r>
              <a:rPr lang="en-US" sz="2000" i="1" dirty="0" smtClean="0">
                <a:solidFill>
                  <a:srgbClr val="002060"/>
                </a:solidFill>
                <a:latin typeface="Calibri" pitchFamily="34" charset="0"/>
              </a:rPr>
              <a:t>the formula acknowledges institutional scale. The formula allocates the total base funding pool to the community colleges based on their percentage of total credit hours completed.</a:t>
            </a:r>
          </a:p>
          <a:p>
            <a:pPr marL="0" lvl="2">
              <a:buFont typeface="Wingdings" pitchFamily="2" charset="2"/>
              <a:buChar char="§"/>
            </a:pPr>
            <a:endParaRPr lang="en-US" sz="2000" dirty="0" smtClean="0">
              <a:solidFill>
                <a:srgbClr val="002060"/>
              </a:solidFill>
              <a:latin typeface="Calibri" pitchFamily="34" charset="0"/>
            </a:endParaRPr>
          </a:p>
          <a:p>
            <a:pPr marL="0" lvl="2">
              <a:buFont typeface="Wingdings" pitchFamily="2" charset="2"/>
              <a:buChar char="§"/>
            </a:pPr>
            <a:r>
              <a:rPr lang="en-US" sz="2000" dirty="0" smtClean="0">
                <a:solidFill>
                  <a:srgbClr val="002060"/>
                </a:solidFill>
                <a:latin typeface="Calibri" pitchFamily="34" charset="0"/>
              </a:rPr>
              <a:t> The various credit hours are </a:t>
            </a:r>
            <a:r>
              <a:rPr lang="en-US" sz="2000" b="1" i="1" dirty="0" smtClean="0">
                <a:solidFill>
                  <a:srgbClr val="002060"/>
                </a:solidFill>
                <a:latin typeface="Calibri" pitchFamily="34" charset="0"/>
              </a:rPr>
              <a:t>assigned individual weights</a:t>
            </a:r>
            <a:r>
              <a:rPr lang="en-US" sz="2000" dirty="0" smtClean="0">
                <a:solidFill>
                  <a:srgbClr val="002060"/>
                </a:solidFill>
                <a:latin typeface="Calibri" pitchFamily="34" charset="0"/>
              </a:rPr>
              <a:t> based on the cost of instruction for the associated course or program.  These weights reflect research and analyses conducted by NCHEMS</a:t>
            </a:r>
          </a:p>
          <a:p>
            <a:pPr marL="0" lvl="2">
              <a:buFont typeface="Wingdings" pitchFamily="2" charset="2"/>
              <a:buChar char="§"/>
            </a:pPr>
            <a:endParaRPr lang="en-US" sz="2000" dirty="0" smtClean="0">
              <a:latin typeface="Calibri" pitchFamily="34" charset="0"/>
            </a:endParaRPr>
          </a:p>
          <a:p>
            <a:pPr marL="0" lvl="2">
              <a:buFont typeface="Wingdings" pitchFamily="2" charset="2"/>
              <a:buChar char="§"/>
            </a:pPr>
            <a:endParaRPr lang="en-US" sz="2000" dirty="0" smtClean="0">
              <a:latin typeface="Calibri" pitchFamily="34" charset="0"/>
            </a:endParaRPr>
          </a:p>
          <a:p>
            <a:pPr>
              <a:buFont typeface="Wingdings" pitchFamily="2" charset="2"/>
              <a:buChar char="§"/>
            </a:pPr>
            <a:endParaRPr lang="en-US" sz="2000" dirty="0" smtClean="0">
              <a:latin typeface="Calibri" pitchFamily="34" charset="0"/>
            </a:endParaRPr>
          </a:p>
          <a:p>
            <a:pPr>
              <a:buFont typeface="Wingdings" pitchFamily="2" charset="2"/>
              <a:buChar char="§"/>
            </a:pPr>
            <a:endParaRPr lang="en-US" sz="2000" dirty="0" smtClean="0">
              <a:latin typeface="Calibri" pitchFamily="34" charset="0"/>
            </a:endParaRPr>
          </a:p>
          <a:p>
            <a:pPr>
              <a:buFont typeface="Wingdings" pitchFamily="2" charset="2"/>
              <a:buChar char="Ø"/>
            </a:pPr>
            <a:endParaRPr lang="en-US" sz="2000" dirty="0" smtClean="0">
              <a:latin typeface="Calibri" pitchFamily="34" charset="0"/>
            </a:endParaRPr>
          </a:p>
          <a:p>
            <a:pPr>
              <a:buFont typeface="Wingdings" pitchFamily="2" charset="2"/>
              <a:buChar char="Ø"/>
            </a:pPr>
            <a:endParaRPr lang="en-US" sz="2000" dirty="0">
              <a:latin typeface="Calibri"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3"/>
          <p:cNvSpPr txBox="1">
            <a:spLocks noChangeArrowheads="1"/>
          </p:cNvSpPr>
          <p:nvPr/>
        </p:nvSpPr>
        <p:spPr bwMode="auto">
          <a:xfrm>
            <a:off x="381000" y="304800"/>
            <a:ext cx="6400800" cy="830997"/>
          </a:xfrm>
          <a:prstGeom prst="rect">
            <a:avLst/>
          </a:prstGeom>
          <a:noFill/>
          <a:ln w="9525">
            <a:noFill/>
            <a:miter lim="800000"/>
            <a:headEnd/>
            <a:tailEnd/>
          </a:ln>
        </p:spPr>
        <p:txBody>
          <a:bodyPr>
            <a:spAutoFit/>
          </a:bodyPr>
          <a:lstStyle/>
          <a:p>
            <a:r>
              <a:rPr lang="en-US" sz="2400" b="1" dirty="0">
                <a:latin typeface="Calibri" pitchFamily="34" charset="0"/>
              </a:rPr>
              <a:t>Community College Funding </a:t>
            </a:r>
            <a:r>
              <a:rPr lang="en-US" sz="2400" b="1" dirty="0" smtClean="0">
                <a:latin typeface="Calibri" pitchFamily="34" charset="0"/>
              </a:rPr>
              <a:t>Formula</a:t>
            </a:r>
          </a:p>
          <a:p>
            <a:endParaRPr lang="en-US" sz="2400" b="1" dirty="0">
              <a:latin typeface="Calibri" pitchFamily="34" charset="0"/>
            </a:endParaRPr>
          </a:p>
        </p:txBody>
      </p:sp>
      <p:graphicFrame>
        <p:nvGraphicFramePr>
          <p:cNvPr id="11" name="Table 10"/>
          <p:cNvGraphicFramePr>
            <a:graphicFrameLocks noGrp="1"/>
          </p:cNvGraphicFramePr>
          <p:nvPr/>
        </p:nvGraphicFramePr>
        <p:xfrm>
          <a:off x="1066800" y="1676400"/>
          <a:ext cx="3810000" cy="4222028"/>
        </p:xfrm>
        <a:graphic>
          <a:graphicData uri="http://schemas.openxmlformats.org/drawingml/2006/table">
            <a:tbl>
              <a:tblPr/>
              <a:tblGrid>
                <a:gridCol w="2209800"/>
                <a:gridCol w="1600200"/>
              </a:tblGrid>
              <a:tr h="296636">
                <a:tc gridSpan="2">
                  <a:txBody>
                    <a:bodyPr/>
                    <a:lstStyle/>
                    <a:p>
                      <a:pPr algn="ctr" fontAlgn="ctr"/>
                      <a:r>
                        <a:rPr lang="en-US" sz="1200" b="1" i="0" u="none" strike="noStrike" dirty="0">
                          <a:solidFill>
                            <a:srgbClr val="FFFFFF"/>
                          </a:solidFill>
                          <a:latin typeface="Calibri"/>
                        </a:rPr>
                        <a:t>College Enrollment Variables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39C"/>
                    </a:solidFill>
                  </a:tcPr>
                </a:tc>
                <a:tc hMerge="1">
                  <a:txBody>
                    <a:bodyPr/>
                    <a:lstStyle/>
                    <a:p>
                      <a:endParaRPr lang="en-US"/>
                    </a:p>
                  </a:txBody>
                  <a:tcPr/>
                </a:tc>
              </a:tr>
              <a:tr h="296636">
                <a:tc>
                  <a:txBody>
                    <a:bodyPr/>
                    <a:lstStyle/>
                    <a:p>
                      <a:pPr algn="ctr" fontAlgn="ctr"/>
                      <a:r>
                        <a:rPr lang="en-US" sz="1200" b="0" i="0" u="none" strike="noStrike" dirty="0">
                          <a:solidFill>
                            <a:srgbClr val="FFFFFF"/>
                          </a:solidFill>
                          <a:latin typeface="Calibri"/>
                        </a:rPr>
                        <a:t>Liberal Arts</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a:txBody>
                    <a:bodyPr/>
                    <a:lstStyle/>
                    <a:p>
                      <a:pPr algn="ctr" fontAlgn="ctr"/>
                      <a:r>
                        <a:rPr lang="en-US" sz="1200" b="0" i="0" u="none" strike="noStrike" dirty="0">
                          <a:solidFill>
                            <a:srgbClr val="000000"/>
                          </a:solidFill>
                          <a:latin typeface="Calibri"/>
                        </a:rPr>
                        <a:t>1.0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r>
              <a:tr h="296636">
                <a:tc>
                  <a:txBody>
                    <a:bodyPr/>
                    <a:lstStyle/>
                    <a:p>
                      <a:pPr algn="ctr" fontAlgn="ctr"/>
                      <a:r>
                        <a:rPr lang="en-US" sz="1200" b="0" i="0" u="none" strike="noStrike" dirty="0">
                          <a:solidFill>
                            <a:srgbClr val="FFFFFF"/>
                          </a:solidFill>
                          <a:latin typeface="Calibri"/>
                        </a:rPr>
                        <a:t>Physical, Bio, Social Science</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a:txBody>
                    <a:bodyPr/>
                    <a:lstStyle/>
                    <a:p>
                      <a:pPr algn="ctr" fontAlgn="ctr"/>
                      <a:r>
                        <a:rPr lang="en-US" sz="1200" b="0" i="0" u="none" strike="noStrike">
                          <a:solidFill>
                            <a:srgbClr val="000000"/>
                          </a:solidFill>
                          <a:latin typeface="Calibri"/>
                        </a:rPr>
                        <a:t>1.5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r>
              <a:tr h="296636">
                <a:tc>
                  <a:txBody>
                    <a:bodyPr/>
                    <a:lstStyle/>
                    <a:p>
                      <a:pPr algn="ctr" fontAlgn="ctr"/>
                      <a:r>
                        <a:rPr lang="en-US" sz="1200" b="0" i="0" u="none" strike="noStrike" dirty="0">
                          <a:solidFill>
                            <a:srgbClr val="FFFFFF"/>
                          </a:solidFill>
                          <a:latin typeface="Calibri"/>
                        </a:rPr>
                        <a:t>Math and Computer Science</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a:txBody>
                    <a:bodyPr/>
                    <a:lstStyle/>
                    <a:p>
                      <a:pPr algn="ctr" fontAlgn="ctr"/>
                      <a:r>
                        <a:rPr lang="en-US" sz="1200" b="0" i="0" u="none" strike="noStrike" dirty="0">
                          <a:solidFill>
                            <a:srgbClr val="000000"/>
                          </a:solidFill>
                          <a:latin typeface="Calibri"/>
                        </a:rPr>
                        <a:t>2.0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r>
              <a:tr h="296636">
                <a:tc>
                  <a:txBody>
                    <a:bodyPr/>
                    <a:lstStyle/>
                    <a:p>
                      <a:pPr algn="ctr" fontAlgn="ctr"/>
                      <a:r>
                        <a:rPr lang="en-US" sz="1200" b="0" i="0" u="none" strike="noStrike" dirty="0">
                          <a:solidFill>
                            <a:srgbClr val="FFFFFF"/>
                          </a:solidFill>
                          <a:latin typeface="Calibri"/>
                        </a:rPr>
                        <a:t>Visual &amp; Performing Arts</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a:txBody>
                    <a:bodyPr/>
                    <a:lstStyle/>
                    <a:p>
                      <a:pPr algn="ctr" fontAlgn="ctr"/>
                      <a:r>
                        <a:rPr lang="en-US" sz="1200" b="0" i="0" u="none" strike="noStrike" dirty="0">
                          <a:solidFill>
                            <a:srgbClr val="000000"/>
                          </a:solidFill>
                          <a:latin typeface="Calibri"/>
                        </a:rPr>
                        <a:t>1.5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r>
              <a:tr h="296636">
                <a:tc>
                  <a:txBody>
                    <a:bodyPr/>
                    <a:lstStyle/>
                    <a:p>
                      <a:pPr algn="ctr" fontAlgn="ctr"/>
                      <a:r>
                        <a:rPr lang="en-US" sz="1200" b="0" i="0" u="none" strike="noStrike">
                          <a:solidFill>
                            <a:srgbClr val="FFFFFF"/>
                          </a:solidFill>
                          <a:latin typeface="Calibri"/>
                        </a:rPr>
                        <a:t>Pre-Education</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a:txBody>
                    <a:bodyPr/>
                    <a:lstStyle/>
                    <a:p>
                      <a:pPr algn="ctr" fontAlgn="ctr"/>
                      <a:r>
                        <a:rPr lang="en-US" sz="1200" b="0" i="0" u="none" strike="noStrike" dirty="0">
                          <a:solidFill>
                            <a:srgbClr val="000000"/>
                          </a:solidFill>
                          <a:latin typeface="Calibri"/>
                        </a:rPr>
                        <a:t>1.5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r>
              <a:tr h="296636">
                <a:tc>
                  <a:txBody>
                    <a:bodyPr/>
                    <a:lstStyle/>
                    <a:p>
                      <a:pPr algn="ctr" fontAlgn="ctr"/>
                      <a:r>
                        <a:rPr lang="en-US" sz="1200" b="0" i="0" u="none" strike="noStrike">
                          <a:solidFill>
                            <a:srgbClr val="FFFFFF"/>
                          </a:solidFill>
                          <a:latin typeface="Calibri"/>
                        </a:rPr>
                        <a:t>Engineering / Architecture</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a:txBody>
                    <a:bodyPr/>
                    <a:lstStyle/>
                    <a:p>
                      <a:pPr algn="ctr" fontAlgn="ctr"/>
                      <a:r>
                        <a:rPr lang="en-US" sz="1200" b="0" i="0" u="none" strike="noStrike" dirty="0">
                          <a:solidFill>
                            <a:srgbClr val="000000"/>
                          </a:solidFill>
                          <a:latin typeface="Calibri"/>
                        </a:rPr>
                        <a:t>2.0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r>
              <a:tr h="296636">
                <a:tc>
                  <a:txBody>
                    <a:bodyPr/>
                    <a:lstStyle/>
                    <a:p>
                      <a:pPr algn="ctr" fontAlgn="ctr"/>
                      <a:r>
                        <a:rPr lang="en-US" sz="1200" b="0" i="0" u="none" strike="noStrike">
                          <a:solidFill>
                            <a:srgbClr val="FFFFFF"/>
                          </a:solidFill>
                          <a:latin typeface="Calibri"/>
                        </a:rPr>
                        <a:t>Developmental Education</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a:txBody>
                    <a:bodyPr/>
                    <a:lstStyle/>
                    <a:p>
                      <a:pPr algn="ctr" fontAlgn="ctr"/>
                      <a:r>
                        <a:rPr lang="en-US" sz="1200" b="0" i="0" u="none" strike="noStrike" dirty="0">
                          <a:solidFill>
                            <a:srgbClr val="000000"/>
                          </a:solidFill>
                          <a:latin typeface="Calibri"/>
                        </a:rPr>
                        <a:t>1.5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r>
              <a:tr h="296636">
                <a:tc>
                  <a:txBody>
                    <a:bodyPr/>
                    <a:lstStyle/>
                    <a:p>
                      <a:pPr algn="ctr" fontAlgn="ctr"/>
                      <a:r>
                        <a:rPr lang="en-US" sz="1200" b="0" i="0" u="none" strike="noStrike">
                          <a:solidFill>
                            <a:srgbClr val="FFFFFF"/>
                          </a:solidFill>
                          <a:latin typeface="Calibri"/>
                        </a:rPr>
                        <a:t>Trades</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a:txBody>
                    <a:bodyPr/>
                    <a:lstStyle/>
                    <a:p>
                      <a:pPr algn="ctr" fontAlgn="ctr"/>
                      <a:r>
                        <a:rPr lang="en-US" sz="1200" b="0" i="0" u="none" strike="noStrike" dirty="0">
                          <a:solidFill>
                            <a:srgbClr val="000000"/>
                          </a:solidFill>
                          <a:latin typeface="Calibri"/>
                        </a:rPr>
                        <a:t>2.5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r>
              <a:tr h="296636">
                <a:tc>
                  <a:txBody>
                    <a:bodyPr/>
                    <a:lstStyle/>
                    <a:p>
                      <a:pPr algn="ctr" fontAlgn="ctr"/>
                      <a:r>
                        <a:rPr lang="en-US" sz="1200" b="0" i="0" u="none" strike="noStrike">
                          <a:solidFill>
                            <a:srgbClr val="FFFFFF"/>
                          </a:solidFill>
                          <a:latin typeface="Calibri"/>
                        </a:rPr>
                        <a:t>Technologies</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a:txBody>
                    <a:bodyPr/>
                    <a:lstStyle/>
                    <a:p>
                      <a:pPr algn="ctr" fontAlgn="ctr"/>
                      <a:r>
                        <a:rPr lang="en-US" sz="1200" b="0" i="0" u="none" strike="noStrike" dirty="0">
                          <a:solidFill>
                            <a:srgbClr val="000000"/>
                          </a:solidFill>
                          <a:latin typeface="Calibri"/>
                        </a:rPr>
                        <a:t>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r>
              <a:tr h="296636">
                <a:tc>
                  <a:txBody>
                    <a:bodyPr/>
                    <a:lstStyle/>
                    <a:p>
                      <a:pPr algn="ctr" fontAlgn="ctr"/>
                      <a:r>
                        <a:rPr lang="en-US" sz="1200" b="0" i="0" u="none" strike="noStrike">
                          <a:solidFill>
                            <a:srgbClr val="FFFFFF"/>
                          </a:solidFill>
                          <a:latin typeface="Calibri"/>
                        </a:rPr>
                        <a:t>Health/Allied Health</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a:txBody>
                    <a:bodyPr/>
                    <a:lstStyle/>
                    <a:p>
                      <a:pPr algn="ctr" fontAlgn="ctr"/>
                      <a:r>
                        <a:rPr lang="en-US" sz="1200" b="0" i="0" u="none" strike="noStrike" dirty="0">
                          <a:solidFill>
                            <a:srgbClr val="000000"/>
                          </a:solidFill>
                          <a:latin typeface="Calibri"/>
                        </a:rPr>
                        <a:t>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r>
              <a:tr h="296636">
                <a:tc>
                  <a:txBody>
                    <a:bodyPr/>
                    <a:lstStyle/>
                    <a:p>
                      <a:pPr algn="ctr" fontAlgn="ctr"/>
                      <a:r>
                        <a:rPr lang="en-US" sz="1200" b="0" i="0" u="none" strike="noStrike">
                          <a:solidFill>
                            <a:srgbClr val="FFFFFF"/>
                          </a:solidFill>
                          <a:latin typeface="Calibri"/>
                        </a:rPr>
                        <a:t>Business</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a:txBody>
                    <a:bodyPr/>
                    <a:lstStyle/>
                    <a:p>
                      <a:pPr algn="ctr" fontAlgn="ctr"/>
                      <a:r>
                        <a:rPr lang="en-US" sz="1200" b="0" i="0" u="none" strike="noStrike" dirty="0">
                          <a:solidFill>
                            <a:srgbClr val="000000"/>
                          </a:solidFill>
                          <a:latin typeface="Calibri"/>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r>
              <a:tr h="296636">
                <a:tc>
                  <a:txBody>
                    <a:bodyPr/>
                    <a:lstStyle/>
                    <a:p>
                      <a:pPr algn="ctr" fontAlgn="ctr"/>
                      <a:r>
                        <a:rPr lang="en-US" sz="1200" b="0" i="0" u="none" strike="noStrike">
                          <a:solidFill>
                            <a:srgbClr val="FFFFFF"/>
                          </a:solidFill>
                          <a:latin typeface="Calibri"/>
                        </a:rPr>
                        <a:t>Services</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a:txBody>
                    <a:bodyPr/>
                    <a:lstStyle/>
                    <a:p>
                      <a:pPr algn="ctr" fontAlgn="ctr"/>
                      <a:r>
                        <a:rPr lang="en-US" sz="1200" b="0" i="0" u="none" strike="noStrike" dirty="0">
                          <a:solidFill>
                            <a:srgbClr val="000000"/>
                          </a:solidFill>
                          <a:latin typeface="Calibri"/>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r>
              <a:tr h="296636">
                <a:tc>
                  <a:txBody>
                    <a:bodyPr/>
                    <a:lstStyle/>
                    <a:p>
                      <a:pPr algn="ctr" fontAlgn="ctr"/>
                      <a:r>
                        <a:rPr lang="en-US" sz="1200" b="1" i="0" u="none" strike="noStrike" dirty="0">
                          <a:solidFill>
                            <a:srgbClr val="FFFF00"/>
                          </a:solidFill>
                          <a:latin typeface="Calibri"/>
                        </a:rPr>
                        <a:t>Non-Credit Workforce Development</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39C"/>
                    </a:solidFill>
                  </a:tcPr>
                </a:tc>
                <a:tc>
                  <a:txBody>
                    <a:bodyPr/>
                    <a:lstStyle/>
                    <a:p>
                      <a:pPr algn="ctr" fontAlgn="ctr"/>
                      <a:r>
                        <a:rPr lang="en-US" sz="1200" b="1" i="0" u="none" strike="noStrike" dirty="0">
                          <a:solidFill>
                            <a:srgbClr val="000000"/>
                          </a:solidFill>
                          <a:latin typeface="Calibri"/>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bl>
          </a:graphicData>
        </a:graphic>
      </p:graphicFrame>
      <p:sp>
        <p:nvSpPr>
          <p:cNvPr id="10291" name="Rectangle 11"/>
          <p:cNvSpPr>
            <a:spLocks noChangeArrowheads="1"/>
          </p:cNvSpPr>
          <p:nvPr/>
        </p:nvSpPr>
        <p:spPr bwMode="auto">
          <a:xfrm>
            <a:off x="990600" y="1219200"/>
            <a:ext cx="3948113" cy="430213"/>
          </a:xfrm>
          <a:prstGeom prst="rect">
            <a:avLst/>
          </a:prstGeom>
          <a:noFill/>
          <a:ln w="9525">
            <a:noFill/>
            <a:miter lim="800000"/>
            <a:headEnd/>
            <a:tailEnd/>
          </a:ln>
        </p:spPr>
        <p:txBody>
          <a:bodyPr wrap="none">
            <a:spAutoFit/>
          </a:bodyPr>
          <a:lstStyle/>
          <a:p>
            <a:r>
              <a:rPr lang="en-US" sz="2200" b="1" dirty="0">
                <a:latin typeface="Calibri" pitchFamily="34" charset="0"/>
              </a:rPr>
              <a:t>Student credit hours completed </a:t>
            </a:r>
          </a:p>
        </p:txBody>
      </p:sp>
      <p:sp>
        <p:nvSpPr>
          <p:cNvPr id="13" name="Right Arrow 12"/>
          <p:cNvSpPr/>
          <p:nvPr/>
        </p:nvSpPr>
        <p:spPr>
          <a:xfrm rot="10800000">
            <a:off x="5029200" y="5562600"/>
            <a:ext cx="685800" cy="304800"/>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0000"/>
              </a:solidFill>
            </a:endParaRPr>
          </a:p>
        </p:txBody>
      </p:sp>
      <p:sp>
        <p:nvSpPr>
          <p:cNvPr id="10293" name="Rectangle 13"/>
          <p:cNvSpPr>
            <a:spLocks noChangeArrowheads="1"/>
          </p:cNvSpPr>
          <p:nvPr/>
        </p:nvSpPr>
        <p:spPr bwMode="auto">
          <a:xfrm>
            <a:off x="5867400" y="4191000"/>
            <a:ext cx="2971800" cy="1754188"/>
          </a:xfrm>
          <a:prstGeom prst="rect">
            <a:avLst/>
          </a:prstGeom>
          <a:noFill/>
          <a:ln w="9525">
            <a:noFill/>
            <a:miter lim="800000"/>
            <a:headEnd/>
            <a:tailEnd/>
          </a:ln>
        </p:spPr>
        <p:txBody>
          <a:bodyPr>
            <a:spAutoFit/>
          </a:bodyPr>
          <a:lstStyle/>
          <a:p>
            <a:r>
              <a:rPr lang="en-US" dirty="0">
                <a:latin typeface="Calibri" pitchFamily="34" charset="0"/>
              </a:rPr>
              <a:t>The added emphasis on “non-credit workforce” training was </a:t>
            </a:r>
            <a:r>
              <a:rPr lang="en-US" b="1" i="1" dirty="0">
                <a:latin typeface="Calibri" pitchFamily="34" charset="0"/>
              </a:rPr>
              <a:t>recommended by Labor and Workforce Development and Housing and Economic Development</a:t>
            </a:r>
          </a:p>
        </p:txBody>
      </p:sp>
      <p:sp>
        <p:nvSpPr>
          <p:cNvPr id="8" name="Rectangle 7"/>
          <p:cNvSpPr/>
          <p:nvPr/>
        </p:nvSpPr>
        <p:spPr>
          <a:xfrm>
            <a:off x="533400" y="685800"/>
            <a:ext cx="8280857" cy="677108"/>
          </a:xfrm>
          <a:prstGeom prst="rect">
            <a:avLst/>
          </a:prstGeom>
        </p:spPr>
        <p:txBody>
          <a:bodyPr wrap="none">
            <a:spAutoFit/>
          </a:bodyPr>
          <a:lstStyle/>
          <a:p>
            <a:r>
              <a:rPr lang="en-US" sz="2000" b="1" dirty="0" smtClean="0">
                <a:solidFill>
                  <a:schemeClr val="accent6">
                    <a:lumMod val="50000"/>
                  </a:schemeClr>
                </a:solidFill>
                <a:latin typeface="Calibri" pitchFamily="34" charset="0"/>
              </a:rPr>
              <a:t>Components of the Formula: Base Funding, Student Credit Hours Completed</a:t>
            </a:r>
          </a:p>
          <a:p>
            <a:endParaRPr lang="en-US" b="1" dirty="0">
              <a:solidFill>
                <a:srgbClr val="0070C0"/>
              </a:solidFill>
              <a:latin typeface="Calibri"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Box 3"/>
          <p:cNvSpPr txBox="1">
            <a:spLocks noChangeArrowheads="1"/>
          </p:cNvSpPr>
          <p:nvPr/>
        </p:nvSpPr>
        <p:spPr bwMode="auto">
          <a:xfrm>
            <a:off x="228600" y="685800"/>
            <a:ext cx="8763000" cy="830997"/>
          </a:xfrm>
          <a:prstGeom prst="rect">
            <a:avLst/>
          </a:prstGeom>
          <a:noFill/>
          <a:ln w="9525">
            <a:noFill/>
            <a:miter lim="800000"/>
            <a:headEnd/>
            <a:tailEnd/>
          </a:ln>
        </p:spPr>
        <p:txBody>
          <a:bodyPr wrap="square">
            <a:spAutoFit/>
          </a:bodyPr>
          <a:lstStyle/>
          <a:p>
            <a:r>
              <a:rPr lang="en-US" sz="2400" b="1" dirty="0">
                <a:latin typeface="Calibri" pitchFamily="34" charset="0"/>
              </a:rPr>
              <a:t>Community College Funding Formula</a:t>
            </a:r>
          </a:p>
          <a:p>
            <a:r>
              <a:rPr lang="en-US" sz="2400" b="1" dirty="0" smtClean="0">
                <a:solidFill>
                  <a:schemeClr val="accent6">
                    <a:lumMod val="50000"/>
                  </a:schemeClr>
                </a:solidFill>
                <a:latin typeface="Calibri" pitchFamily="34" charset="0"/>
              </a:rPr>
              <a:t>Components </a:t>
            </a:r>
            <a:r>
              <a:rPr lang="en-US" sz="2400" b="1" dirty="0">
                <a:solidFill>
                  <a:schemeClr val="accent6">
                    <a:lumMod val="50000"/>
                  </a:schemeClr>
                </a:solidFill>
                <a:latin typeface="Calibri" pitchFamily="34" charset="0"/>
              </a:rPr>
              <a:t>of the </a:t>
            </a:r>
            <a:r>
              <a:rPr lang="en-US" sz="2400" b="1" dirty="0" smtClean="0">
                <a:solidFill>
                  <a:schemeClr val="accent6">
                    <a:lumMod val="50000"/>
                  </a:schemeClr>
                </a:solidFill>
                <a:latin typeface="Calibri" pitchFamily="34" charset="0"/>
              </a:rPr>
              <a:t>Formula: Base Funding, Application of Weights</a:t>
            </a:r>
            <a:endParaRPr lang="en-US" sz="2400" b="1" dirty="0">
              <a:solidFill>
                <a:schemeClr val="accent6">
                  <a:lumMod val="50000"/>
                </a:schemeClr>
              </a:solidFill>
              <a:latin typeface="Calibri" pitchFamily="34" charset="0"/>
            </a:endParaRPr>
          </a:p>
        </p:txBody>
      </p:sp>
      <p:sp>
        <p:nvSpPr>
          <p:cNvPr id="7172" name="Rectangle 5"/>
          <p:cNvSpPr>
            <a:spLocks noChangeArrowheads="1"/>
          </p:cNvSpPr>
          <p:nvPr/>
        </p:nvSpPr>
        <p:spPr bwMode="auto">
          <a:xfrm>
            <a:off x="381000" y="1828800"/>
            <a:ext cx="8382000" cy="1077913"/>
          </a:xfrm>
          <a:prstGeom prst="rect">
            <a:avLst/>
          </a:prstGeom>
          <a:noFill/>
          <a:ln w="9525">
            <a:noFill/>
            <a:miter lim="800000"/>
            <a:headEnd/>
            <a:tailEnd/>
          </a:ln>
        </p:spPr>
        <p:txBody>
          <a:bodyPr>
            <a:spAutoFit/>
          </a:bodyPr>
          <a:lstStyle/>
          <a:p>
            <a:pPr>
              <a:defRPr/>
            </a:pPr>
            <a:r>
              <a:rPr lang="en-US" sz="2400" dirty="0">
                <a:solidFill>
                  <a:srgbClr val="002060"/>
                </a:solidFill>
                <a:latin typeface="Calibri" pitchFamily="34" charset="0"/>
              </a:rPr>
              <a:t>How are the </a:t>
            </a:r>
            <a:r>
              <a:rPr lang="en-US" sz="2400" b="1" i="1" dirty="0">
                <a:solidFill>
                  <a:srgbClr val="002060"/>
                </a:solidFill>
                <a:latin typeface="Calibri" pitchFamily="34" charset="0"/>
              </a:rPr>
              <a:t>assigned individual weights </a:t>
            </a:r>
            <a:r>
              <a:rPr lang="en-US" sz="2400" dirty="0">
                <a:solidFill>
                  <a:srgbClr val="002060"/>
                </a:solidFill>
                <a:latin typeface="Calibri" pitchFamily="34" charset="0"/>
              </a:rPr>
              <a:t>applied?</a:t>
            </a:r>
            <a:r>
              <a:rPr lang="en-US" sz="2400" i="1" dirty="0">
                <a:solidFill>
                  <a:srgbClr val="002060"/>
                </a:solidFill>
                <a:latin typeface="Calibri" pitchFamily="34" charset="0"/>
              </a:rPr>
              <a:t>  </a:t>
            </a:r>
            <a:r>
              <a:rPr lang="en-US" sz="2400" dirty="0">
                <a:solidFill>
                  <a:srgbClr val="002060"/>
                </a:solidFill>
                <a:latin typeface="Calibri" pitchFamily="34" charset="0"/>
              </a:rPr>
              <a:t>   </a:t>
            </a:r>
          </a:p>
          <a:p>
            <a:pPr>
              <a:defRPr/>
            </a:pPr>
            <a:endParaRPr lang="en-US" sz="2000" b="1" dirty="0">
              <a:latin typeface="Calibri" pitchFamily="34" charset="0"/>
            </a:endParaRPr>
          </a:p>
          <a:p>
            <a:pPr>
              <a:defRPr/>
            </a:pPr>
            <a:endParaRPr lang="en-US" sz="2000" b="1" dirty="0">
              <a:latin typeface="Calibri" pitchFamily="34" charset="0"/>
            </a:endParaRPr>
          </a:p>
        </p:txBody>
      </p:sp>
      <p:sp>
        <p:nvSpPr>
          <p:cNvPr id="11269" name="Rectangle 9"/>
          <p:cNvSpPr>
            <a:spLocks noChangeArrowheads="1"/>
          </p:cNvSpPr>
          <p:nvPr/>
        </p:nvSpPr>
        <p:spPr bwMode="auto">
          <a:xfrm>
            <a:off x="381000" y="2438400"/>
            <a:ext cx="8229600" cy="1108075"/>
          </a:xfrm>
          <a:prstGeom prst="rect">
            <a:avLst/>
          </a:prstGeom>
          <a:noFill/>
          <a:ln w="9525">
            <a:noFill/>
            <a:miter lim="800000"/>
            <a:headEnd/>
            <a:tailEnd/>
          </a:ln>
        </p:spPr>
        <p:txBody>
          <a:bodyPr>
            <a:spAutoFit/>
          </a:bodyPr>
          <a:lstStyle/>
          <a:p>
            <a:pPr>
              <a:buFont typeface="Wingdings" pitchFamily="2" charset="2"/>
              <a:buChar char="Ø"/>
            </a:pPr>
            <a:r>
              <a:rPr lang="en-US" sz="2200" dirty="0" smtClean="0">
                <a:latin typeface="Calibri" pitchFamily="34" charset="0"/>
              </a:rPr>
              <a:t> </a:t>
            </a:r>
            <a:r>
              <a:rPr lang="en-US" sz="2200" dirty="0" smtClean="0">
                <a:solidFill>
                  <a:srgbClr val="002060"/>
                </a:solidFill>
                <a:latin typeface="Calibri" pitchFamily="34" charset="0"/>
              </a:rPr>
              <a:t>The </a:t>
            </a:r>
            <a:r>
              <a:rPr lang="en-US" sz="2200" dirty="0">
                <a:solidFill>
                  <a:srgbClr val="002060"/>
                </a:solidFill>
                <a:latin typeface="Calibri" pitchFamily="34" charset="0"/>
              </a:rPr>
              <a:t>credits completed in the various </a:t>
            </a:r>
            <a:r>
              <a:rPr lang="en-US" sz="2200" b="1" i="1" dirty="0">
                <a:solidFill>
                  <a:srgbClr val="002060"/>
                </a:solidFill>
                <a:latin typeface="Calibri" pitchFamily="34" charset="0"/>
              </a:rPr>
              <a:t>discipline clusters </a:t>
            </a:r>
            <a:r>
              <a:rPr lang="en-US" sz="2200" dirty="0">
                <a:solidFill>
                  <a:srgbClr val="002060"/>
                </a:solidFill>
                <a:latin typeface="Calibri" pitchFamily="34" charset="0"/>
              </a:rPr>
              <a:t>are designated to have specific multipliers that </a:t>
            </a:r>
            <a:r>
              <a:rPr lang="en-US" sz="2200" b="1" i="1" dirty="0">
                <a:solidFill>
                  <a:srgbClr val="002060"/>
                </a:solidFill>
                <a:latin typeface="Calibri" pitchFamily="34" charset="0"/>
              </a:rPr>
              <a:t>range from 1.0 (no increased value) to 2.5 (two and a half times the raw value).   </a:t>
            </a:r>
          </a:p>
        </p:txBody>
      </p:sp>
      <p:sp>
        <p:nvSpPr>
          <p:cNvPr id="11270" name="Rectangle 9"/>
          <p:cNvSpPr>
            <a:spLocks noChangeArrowheads="1"/>
          </p:cNvSpPr>
          <p:nvPr/>
        </p:nvSpPr>
        <p:spPr bwMode="auto">
          <a:xfrm>
            <a:off x="0" y="3886200"/>
            <a:ext cx="8229600" cy="1784350"/>
          </a:xfrm>
          <a:prstGeom prst="rect">
            <a:avLst/>
          </a:prstGeom>
          <a:noFill/>
          <a:ln w="9525">
            <a:noFill/>
            <a:miter lim="800000"/>
            <a:headEnd/>
            <a:tailEnd/>
          </a:ln>
        </p:spPr>
        <p:txBody>
          <a:bodyPr>
            <a:spAutoFit/>
          </a:bodyPr>
          <a:lstStyle/>
          <a:p>
            <a:pPr lvl="1"/>
            <a:r>
              <a:rPr lang="en-US" sz="2200" i="1" dirty="0" smtClean="0">
                <a:solidFill>
                  <a:srgbClr val="002060"/>
                </a:solidFill>
                <a:latin typeface="Calibri" pitchFamily="34" charset="0"/>
              </a:rPr>
              <a:t>The </a:t>
            </a:r>
            <a:r>
              <a:rPr lang="en-US" sz="2200" i="1" dirty="0">
                <a:solidFill>
                  <a:srgbClr val="002060"/>
                </a:solidFill>
                <a:latin typeface="Calibri" pitchFamily="34" charset="0"/>
              </a:rPr>
              <a:t>sum of the institutional credits (weighted by the discipline cluster multipliers) are divided by the sum of weighted credits for the entire segment to determine the share of base funds that will be allocated to each </a:t>
            </a:r>
            <a:r>
              <a:rPr lang="en-US" sz="2200" i="1" dirty="0" smtClean="0">
                <a:solidFill>
                  <a:srgbClr val="002060"/>
                </a:solidFill>
                <a:latin typeface="Calibri" pitchFamily="34" charset="0"/>
              </a:rPr>
              <a:t>institution. </a:t>
            </a:r>
            <a:endParaRPr lang="en-US" sz="2200" i="1" dirty="0">
              <a:solidFill>
                <a:srgbClr val="002060"/>
              </a:solidFill>
              <a:latin typeface="Calibri" pitchFamily="34" charset="0"/>
            </a:endParaRPr>
          </a:p>
          <a:p>
            <a:pPr>
              <a:buFont typeface="Wingdings" pitchFamily="2" charset="2"/>
              <a:buChar char="Ø"/>
            </a:pPr>
            <a:endParaRPr lang="en-US" sz="2200" dirty="0">
              <a:latin typeface="Calibri"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Box 3"/>
          <p:cNvSpPr txBox="1">
            <a:spLocks noChangeArrowheads="1"/>
          </p:cNvSpPr>
          <p:nvPr/>
        </p:nvSpPr>
        <p:spPr bwMode="auto">
          <a:xfrm>
            <a:off x="381000" y="228600"/>
            <a:ext cx="8458200" cy="830997"/>
          </a:xfrm>
          <a:prstGeom prst="rect">
            <a:avLst/>
          </a:prstGeom>
          <a:noFill/>
          <a:ln w="9525">
            <a:noFill/>
            <a:miter lim="800000"/>
            <a:headEnd/>
            <a:tailEnd/>
          </a:ln>
        </p:spPr>
        <p:txBody>
          <a:bodyPr wrap="square">
            <a:spAutoFit/>
          </a:bodyPr>
          <a:lstStyle/>
          <a:p>
            <a:r>
              <a:rPr lang="en-US" sz="2400" b="1" dirty="0">
                <a:latin typeface="Calibri" pitchFamily="34" charset="0"/>
              </a:rPr>
              <a:t>Community College Funding Formula</a:t>
            </a:r>
          </a:p>
          <a:p>
            <a:r>
              <a:rPr lang="en-US" sz="2400" b="1" dirty="0">
                <a:solidFill>
                  <a:schemeClr val="accent6">
                    <a:lumMod val="50000"/>
                  </a:schemeClr>
                </a:solidFill>
                <a:latin typeface="Calibri" pitchFamily="34" charset="0"/>
              </a:rPr>
              <a:t>Basics of the </a:t>
            </a:r>
            <a:r>
              <a:rPr lang="en-US" sz="2400" b="1" dirty="0" smtClean="0">
                <a:solidFill>
                  <a:schemeClr val="accent6">
                    <a:lumMod val="50000"/>
                  </a:schemeClr>
                </a:solidFill>
                <a:latin typeface="Calibri" pitchFamily="34" charset="0"/>
              </a:rPr>
              <a:t>Formula: Performance Funding, College Completion</a:t>
            </a:r>
            <a:endParaRPr lang="en-US" sz="2400" b="1" dirty="0">
              <a:solidFill>
                <a:schemeClr val="accent6">
                  <a:lumMod val="50000"/>
                </a:schemeClr>
              </a:solidFill>
              <a:latin typeface="Calibri" pitchFamily="34" charset="0"/>
            </a:endParaRPr>
          </a:p>
        </p:txBody>
      </p:sp>
      <p:sp>
        <p:nvSpPr>
          <p:cNvPr id="13316" name="Rectangle 5"/>
          <p:cNvSpPr>
            <a:spLocks noChangeArrowheads="1"/>
          </p:cNvSpPr>
          <p:nvPr/>
        </p:nvSpPr>
        <p:spPr bwMode="auto">
          <a:xfrm>
            <a:off x="457200" y="1600200"/>
            <a:ext cx="8382000" cy="708025"/>
          </a:xfrm>
          <a:prstGeom prst="rect">
            <a:avLst/>
          </a:prstGeom>
          <a:noFill/>
          <a:ln w="9525">
            <a:noFill/>
            <a:miter lim="800000"/>
            <a:headEnd/>
            <a:tailEnd/>
          </a:ln>
        </p:spPr>
        <p:txBody>
          <a:bodyPr>
            <a:spAutoFit/>
          </a:bodyPr>
          <a:lstStyle/>
          <a:p>
            <a:endParaRPr lang="en-US" sz="2000" b="1">
              <a:latin typeface="Calibri" pitchFamily="34" charset="0"/>
            </a:endParaRPr>
          </a:p>
          <a:p>
            <a:endParaRPr lang="en-US" sz="2000" b="1">
              <a:latin typeface="Calibri" pitchFamily="34" charset="0"/>
            </a:endParaRPr>
          </a:p>
        </p:txBody>
      </p:sp>
      <p:sp>
        <p:nvSpPr>
          <p:cNvPr id="13317" name="Rectangle 10"/>
          <p:cNvSpPr>
            <a:spLocks noChangeArrowheads="1"/>
          </p:cNvSpPr>
          <p:nvPr/>
        </p:nvSpPr>
        <p:spPr bwMode="auto">
          <a:xfrm>
            <a:off x="533400" y="1295400"/>
            <a:ext cx="8077200" cy="1108075"/>
          </a:xfrm>
          <a:prstGeom prst="rect">
            <a:avLst/>
          </a:prstGeom>
          <a:noFill/>
          <a:ln w="9525">
            <a:noFill/>
            <a:miter lim="800000"/>
            <a:headEnd/>
            <a:tailEnd/>
          </a:ln>
        </p:spPr>
        <p:txBody>
          <a:bodyPr wrap="square">
            <a:spAutoFit/>
          </a:bodyPr>
          <a:lstStyle/>
          <a:p>
            <a:pPr>
              <a:buFont typeface="Wingdings" pitchFamily="2" charset="2"/>
              <a:buChar char="v"/>
            </a:pPr>
            <a:r>
              <a:rPr lang="en-US" sz="2200" b="1" i="1" dirty="0" smtClean="0">
                <a:solidFill>
                  <a:srgbClr val="002060"/>
                </a:solidFill>
                <a:latin typeface="Calibri" pitchFamily="34" charset="0"/>
              </a:rPr>
              <a:t> College </a:t>
            </a:r>
            <a:r>
              <a:rPr lang="en-US" sz="2200" b="1" i="1" dirty="0">
                <a:solidFill>
                  <a:srgbClr val="002060"/>
                </a:solidFill>
                <a:latin typeface="Calibri" pitchFamily="34" charset="0"/>
              </a:rPr>
              <a:t>Completion Metrics</a:t>
            </a:r>
            <a:r>
              <a:rPr lang="en-US" sz="2200" dirty="0">
                <a:solidFill>
                  <a:srgbClr val="002060"/>
                </a:solidFill>
                <a:latin typeface="Calibri" pitchFamily="34" charset="0"/>
              </a:rPr>
              <a:t> include several </a:t>
            </a:r>
            <a:r>
              <a:rPr lang="en-US" sz="2200" dirty="0" smtClean="0">
                <a:solidFill>
                  <a:srgbClr val="002060"/>
                </a:solidFill>
                <a:latin typeface="Calibri" pitchFamily="34" charset="0"/>
              </a:rPr>
              <a:t>measures </a:t>
            </a:r>
            <a:r>
              <a:rPr lang="en-US" sz="2200" dirty="0">
                <a:solidFill>
                  <a:srgbClr val="002060"/>
                </a:solidFill>
                <a:latin typeface="Calibri" pitchFamily="34" charset="0"/>
              </a:rPr>
              <a:t>of institutional effectiveness in encouraging students to achieve successful outcomes. </a:t>
            </a:r>
          </a:p>
        </p:txBody>
      </p:sp>
      <p:graphicFrame>
        <p:nvGraphicFramePr>
          <p:cNvPr id="12" name="Table 11"/>
          <p:cNvGraphicFramePr>
            <a:graphicFrameLocks noGrp="1"/>
          </p:cNvGraphicFramePr>
          <p:nvPr/>
        </p:nvGraphicFramePr>
        <p:xfrm>
          <a:off x="609600" y="2590800"/>
          <a:ext cx="3530601" cy="3867337"/>
        </p:xfrm>
        <a:graphic>
          <a:graphicData uri="http://schemas.openxmlformats.org/drawingml/2006/table">
            <a:tbl>
              <a:tblPr/>
              <a:tblGrid>
                <a:gridCol w="2237212"/>
                <a:gridCol w="1293389"/>
              </a:tblGrid>
              <a:tr h="279512">
                <a:tc gridSpan="2">
                  <a:txBody>
                    <a:bodyPr/>
                    <a:lstStyle/>
                    <a:p>
                      <a:pPr algn="ctr" fontAlgn="ctr"/>
                      <a:r>
                        <a:rPr lang="en-US" sz="1200" b="1" i="0" u="none" strike="noStrike" dirty="0">
                          <a:solidFill>
                            <a:srgbClr val="FFFFFF"/>
                          </a:solidFill>
                          <a:latin typeface="Calibri"/>
                        </a:rPr>
                        <a:t>College Completion Variables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39C"/>
                    </a:solidFill>
                  </a:tcPr>
                </a:tc>
                <a:tc hMerge="1">
                  <a:txBody>
                    <a:bodyPr/>
                    <a:lstStyle/>
                    <a:p>
                      <a:endParaRPr lang="en-US"/>
                    </a:p>
                  </a:txBody>
                  <a:tcPr/>
                </a:tc>
              </a:tr>
              <a:tr h="397650">
                <a:tc>
                  <a:txBody>
                    <a:bodyPr/>
                    <a:lstStyle/>
                    <a:p>
                      <a:pPr algn="ctr" fontAlgn="ctr"/>
                      <a:r>
                        <a:rPr lang="en-US" sz="1200" b="0" i="0" u="none" strike="noStrike" dirty="0">
                          <a:solidFill>
                            <a:srgbClr val="FFFF00"/>
                          </a:solidFill>
                          <a:latin typeface="Calibri"/>
                        </a:rPr>
                        <a:t>Certificate </a:t>
                      </a:r>
                      <a:r>
                        <a:rPr lang="en-US" sz="1200" b="0" i="0" u="none" strike="noStrike" dirty="0">
                          <a:solidFill>
                            <a:srgbClr val="FFFFFF"/>
                          </a:solidFill>
                          <a:latin typeface="Calibri"/>
                        </a:rPr>
                        <a:t>Completion Weight</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a:txBody>
                    <a:bodyPr/>
                    <a:lstStyle/>
                    <a:p>
                      <a:pPr algn="ctr" fontAlgn="ctr"/>
                      <a:r>
                        <a:rPr lang="en-US" sz="1200" b="0" i="0" u="none" strike="noStrike" dirty="0">
                          <a:solidFill>
                            <a:srgbClr val="000000"/>
                          </a:solidFill>
                          <a:latin typeface="Calibri"/>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r>
              <a:tr h="397650">
                <a:tc>
                  <a:txBody>
                    <a:bodyPr/>
                    <a:lstStyle/>
                    <a:p>
                      <a:pPr algn="ctr" fontAlgn="ctr"/>
                      <a:r>
                        <a:rPr lang="en-US" sz="1200" b="0" i="0" u="none" strike="noStrike" dirty="0">
                          <a:solidFill>
                            <a:srgbClr val="FFFF00"/>
                          </a:solidFill>
                          <a:latin typeface="Calibri"/>
                        </a:rPr>
                        <a:t>Associate</a:t>
                      </a:r>
                      <a:r>
                        <a:rPr lang="en-US" sz="1200" b="0" i="0" u="none" strike="noStrike" dirty="0">
                          <a:solidFill>
                            <a:srgbClr val="FFFFFF"/>
                          </a:solidFill>
                          <a:latin typeface="Calibri"/>
                        </a:rPr>
                        <a:t> Completion Weight</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a:txBody>
                    <a:bodyPr/>
                    <a:lstStyle/>
                    <a:p>
                      <a:pPr algn="ctr" fontAlgn="ctr"/>
                      <a:r>
                        <a:rPr lang="en-US" sz="1200" b="0" i="0" u="none" strike="noStrike" dirty="0">
                          <a:solidFill>
                            <a:srgbClr val="000000"/>
                          </a:solidFill>
                          <a:latin typeface="Calibri"/>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r>
              <a:tr h="397650">
                <a:tc>
                  <a:txBody>
                    <a:bodyPr/>
                    <a:lstStyle/>
                    <a:p>
                      <a:pPr algn="ctr" fontAlgn="ctr"/>
                      <a:r>
                        <a:rPr lang="en-US" sz="1200" b="0" i="0" u="none" strike="noStrike" dirty="0">
                          <a:solidFill>
                            <a:srgbClr val="FFFF00"/>
                          </a:solidFill>
                          <a:latin typeface="Calibri"/>
                        </a:rPr>
                        <a:t>Transfers</a:t>
                      </a:r>
                      <a:r>
                        <a:rPr lang="en-US" sz="1200" b="0" i="0" u="none" strike="noStrike" dirty="0">
                          <a:solidFill>
                            <a:srgbClr val="FFFFFF"/>
                          </a:solidFill>
                          <a:latin typeface="Calibri"/>
                        </a:rPr>
                        <a:t> Above 24 SCH Weight</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a:txBody>
                    <a:bodyPr/>
                    <a:lstStyle/>
                    <a:p>
                      <a:pPr algn="ctr" fontAlgn="ctr"/>
                      <a:r>
                        <a:rPr lang="en-US" sz="1200" b="0" i="0" u="none" strike="noStrike" dirty="0">
                          <a:solidFill>
                            <a:srgbClr val="000000"/>
                          </a:solidFill>
                          <a:latin typeface="Calibri"/>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r>
              <a:tr h="397650">
                <a:tc>
                  <a:txBody>
                    <a:bodyPr/>
                    <a:lstStyle/>
                    <a:p>
                      <a:pPr algn="ctr" fontAlgn="ctr"/>
                      <a:r>
                        <a:rPr lang="en-US" sz="1200" b="0" i="0" u="none" strike="noStrike" dirty="0">
                          <a:solidFill>
                            <a:srgbClr val="FFFF00"/>
                          </a:solidFill>
                          <a:latin typeface="Calibri"/>
                        </a:rPr>
                        <a:t>30 Credits </a:t>
                      </a:r>
                      <a:r>
                        <a:rPr lang="en-US" sz="1200" b="0" i="0" u="none" strike="noStrike" dirty="0">
                          <a:solidFill>
                            <a:srgbClr val="FFFFFF"/>
                          </a:solidFill>
                          <a:latin typeface="Calibri"/>
                        </a:rPr>
                        <a:t>Hours Weight</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a:txBody>
                    <a:bodyPr/>
                    <a:lstStyle/>
                    <a:p>
                      <a:pPr algn="ctr" fontAlgn="ctr"/>
                      <a:r>
                        <a:rPr lang="en-US" sz="1200" b="0" i="0" u="none" strike="noStrike" dirty="0">
                          <a:solidFill>
                            <a:srgbClr val="000000"/>
                          </a:solidFill>
                          <a:latin typeface="Calibri"/>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r>
              <a:tr h="397650">
                <a:tc>
                  <a:txBody>
                    <a:bodyPr/>
                    <a:lstStyle/>
                    <a:p>
                      <a:pPr algn="ctr" fontAlgn="ctr"/>
                      <a:r>
                        <a:rPr lang="en-US" sz="1200" b="0" i="0" u="none" strike="noStrike" dirty="0">
                          <a:solidFill>
                            <a:srgbClr val="FFFFFF"/>
                          </a:solidFill>
                          <a:latin typeface="Calibri"/>
                        </a:rPr>
                        <a:t>Completions: </a:t>
                      </a:r>
                      <a:r>
                        <a:rPr lang="en-US" sz="1200" b="0" i="0" u="none" strike="noStrike" dirty="0">
                          <a:solidFill>
                            <a:srgbClr val="FFFF00"/>
                          </a:solidFill>
                          <a:latin typeface="Calibri"/>
                        </a:rPr>
                        <a:t>English</a:t>
                      </a:r>
                      <a:r>
                        <a:rPr lang="en-US" sz="1200" b="0" i="0" u="none" strike="noStrike" dirty="0">
                          <a:solidFill>
                            <a:srgbClr val="FFFFFF"/>
                          </a:solidFill>
                          <a:latin typeface="Calibri"/>
                        </a:rPr>
                        <a:t> Weight</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a:txBody>
                    <a:bodyPr/>
                    <a:lstStyle/>
                    <a:p>
                      <a:pPr algn="ctr" fontAlgn="ctr"/>
                      <a:r>
                        <a:rPr lang="en-US" sz="1200" b="0" i="0" u="none" strike="noStrike" dirty="0">
                          <a:solidFill>
                            <a:srgbClr val="000000"/>
                          </a:solidFill>
                          <a:latin typeface="Calibri"/>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r>
              <a:tr h="397650">
                <a:tc>
                  <a:txBody>
                    <a:bodyPr/>
                    <a:lstStyle/>
                    <a:p>
                      <a:pPr algn="ctr" fontAlgn="ctr"/>
                      <a:r>
                        <a:rPr lang="en-US" sz="1200" b="0" i="0" u="none" strike="noStrike" dirty="0">
                          <a:solidFill>
                            <a:srgbClr val="FFFFFF"/>
                          </a:solidFill>
                          <a:latin typeface="Calibri"/>
                        </a:rPr>
                        <a:t>Completions: </a:t>
                      </a:r>
                      <a:r>
                        <a:rPr lang="en-US" sz="1200" b="0" i="0" u="none" strike="noStrike" dirty="0">
                          <a:solidFill>
                            <a:srgbClr val="FFFF00"/>
                          </a:solidFill>
                          <a:latin typeface="Calibri"/>
                        </a:rPr>
                        <a:t>Math</a:t>
                      </a:r>
                      <a:r>
                        <a:rPr lang="en-US" sz="1200" b="0" i="0" u="none" strike="noStrike" dirty="0">
                          <a:solidFill>
                            <a:srgbClr val="FFFFFF"/>
                          </a:solidFill>
                          <a:latin typeface="Calibri"/>
                        </a:rPr>
                        <a:t> Weight</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a:txBody>
                    <a:bodyPr/>
                    <a:lstStyle/>
                    <a:p>
                      <a:pPr algn="ctr" fontAlgn="ctr"/>
                      <a:r>
                        <a:rPr lang="en-US" sz="1200" b="0" i="0" u="none" strike="noStrike" dirty="0">
                          <a:solidFill>
                            <a:srgbClr val="000000"/>
                          </a:solidFill>
                          <a:latin typeface="Calibri"/>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r>
              <a:tr h="397650">
                <a:tc>
                  <a:txBody>
                    <a:bodyPr/>
                    <a:lstStyle/>
                    <a:p>
                      <a:pPr algn="ctr" fontAlgn="ctr"/>
                      <a:r>
                        <a:rPr lang="en-US" sz="1200" b="0" i="0" u="none" strike="noStrike" dirty="0">
                          <a:solidFill>
                            <a:srgbClr val="FFFF00"/>
                          </a:solidFill>
                          <a:latin typeface="Calibri"/>
                        </a:rPr>
                        <a:t>Awards</a:t>
                      </a:r>
                      <a:r>
                        <a:rPr lang="en-US" sz="1200" b="0" i="0" u="none" strike="noStrike" dirty="0">
                          <a:solidFill>
                            <a:srgbClr val="FFFFFF"/>
                          </a:solidFill>
                          <a:latin typeface="Calibri"/>
                        </a:rPr>
                        <a:t> per 100 FTE</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a:txBody>
                    <a:bodyPr/>
                    <a:lstStyle/>
                    <a:p>
                      <a:pPr algn="ctr" fontAlgn="ctr"/>
                      <a:r>
                        <a:rPr lang="en-US" sz="1200" b="0" i="0" u="none" strike="noStrike" dirty="0">
                          <a:solidFill>
                            <a:srgbClr val="000000"/>
                          </a:solidFill>
                          <a:latin typeface="Calibri"/>
                        </a:rPr>
                        <a:t>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75000"/>
                      </a:schemeClr>
                    </a:solidFill>
                  </a:tcPr>
                </a:tc>
              </a:tr>
              <a:tr h="397650">
                <a:tc>
                  <a:txBody>
                    <a:bodyPr/>
                    <a:lstStyle/>
                    <a:p>
                      <a:pPr algn="ctr" fontAlgn="ctr"/>
                      <a:r>
                        <a:rPr lang="en-US" sz="1200" b="0" i="0" u="none" strike="noStrike" dirty="0">
                          <a:solidFill>
                            <a:srgbClr val="FFFFFF"/>
                          </a:solidFill>
                          <a:latin typeface="Calibri"/>
                        </a:rPr>
                        <a:t>ATD </a:t>
                      </a:r>
                      <a:r>
                        <a:rPr lang="en-US" sz="1200" b="0" i="0" u="none" strike="noStrike" dirty="0">
                          <a:solidFill>
                            <a:srgbClr val="FFFF00"/>
                          </a:solidFill>
                          <a:latin typeface="Calibri"/>
                        </a:rPr>
                        <a:t>Success Rate </a:t>
                      </a:r>
                      <a:r>
                        <a:rPr lang="en-US" sz="1200" b="0" i="0" u="none" strike="noStrike" dirty="0">
                          <a:solidFill>
                            <a:srgbClr val="FFFFFF"/>
                          </a:solidFill>
                          <a:latin typeface="Calibri"/>
                        </a:rPr>
                        <a:t>(3 Year Average)</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a:txBody>
                    <a:bodyPr/>
                    <a:lstStyle/>
                    <a:p>
                      <a:pPr algn="ctr" fontAlgn="ctr"/>
                      <a:r>
                        <a:rPr lang="en-US" sz="1200" b="0" i="0" u="none" strike="noStrike" dirty="0">
                          <a:solidFill>
                            <a:srgbClr val="000000"/>
                          </a:solidFill>
                          <a:latin typeface="Calibri"/>
                        </a:rPr>
                        <a:t>45%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75000"/>
                      </a:schemeClr>
                    </a:solidFill>
                  </a:tcPr>
                </a:tc>
              </a:tr>
              <a:tr h="406625">
                <a:tc>
                  <a:txBody>
                    <a:bodyPr/>
                    <a:lstStyle/>
                    <a:p>
                      <a:pPr algn="ctr" fontAlgn="ctr"/>
                      <a:r>
                        <a:rPr lang="en-US" sz="1200" b="0" i="0" u="none" strike="noStrike">
                          <a:solidFill>
                            <a:srgbClr val="FFFFFF"/>
                          </a:solidFill>
                          <a:latin typeface="Calibri"/>
                        </a:rPr>
                        <a:t>All weight percentages must equal 100%</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639C"/>
                    </a:solidFill>
                  </a:tcPr>
                </a:tc>
                <a:tc>
                  <a:txBody>
                    <a:bodyPr/>
                    <a:lstStyle/>
                    <a:p>
                      <a:pPr algn="ctr" fontAlgn="ctr"/>
                      <a:r>
                        <a:rPr lang="en-US" sz="1200" b="0" i="0" u="none" strike="noStrike" dirty="0">
                          <a:solidFill>
                            <a:srgbClr val="FFFFFF"/>
                          </a:solidFill>
                          <a:latin typeface="Calibri"/>
                        </a:rPr>
                        <a:t>100%</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tr>
            </a:tbl>
          </a:graphicData>
        </a:graphic>
      </p:graphicFrame>
      <p:sp>
        <p:nvSpPr>
          <p:cNvPr id="13355" name="TextBox 13"/>
          <p:cNvSpPr txBox="1">
            <a:spLocks noChangeArrowheads="1"/>
          </p:cNvSpPr>
          <p:nvPr/>
        </p:nvSpPr>
        <p:spPr bwMode="auto">
          <a:xfrm>
            <a:off x="4191000" y="2895600"/>
            <a:ext cx="4114800" cy="307975"/>
          </a:xfrm>
          <a:prstGeom prst="rect">
            <a:avLst/>
          </a:prstGeom>
          <a:noFill/>
          <a:ln w="9525">
            <a:noFill/>
            <a:miter lim="800000"/>
            <a:headEnd/>
            <a:tailEnd/>
          </a:ln>
        </p:spPr>
        <p:txBody>
          <a:bodyPr>
            <a:spAutoFit/>
          </a:bodyPr>
          <a:lstStyle/>
          <a:p>
            <a:r>
              <a:rPr lang="en-US" sz="1400" dirty="0">
                <a:latin typeface="Calibri" pitchFamily="34" charset="0"/>
              </a:rPr>
              <a:t># of completed certificates</a:t>
            </a:r>
          </a:p>
        </p:txBody>
      </p:sp>
      <p:sp>
        <p:nvSpPr>
          <p:cNvPr id="13356" name="TextBox 14"/>
          <p:cNvSpPr txBox="1">
            <a:spLocks noChangeArrowheads="1"/>
          </p:cNvSpPr>
          <p:nvPr/>
        </p:nvSpPr>
        <p:spPr bwMode="auto">
          <a:xfrm>
            <a:off x="4191000" y="4038600"/>
            <a:ext cx="4114800" cy="307975"/>
          </a:xfrm>
          <a:prstGeom prst="rect">
            <a:avLst/>
          </a:prstGeom>
          <a:noFill/>
          <a:ln w="9525">
            <a:noFill/>
            <a:miter lim="800000"/>
            <a:headEnd/>
            <a:tailEnd/>
          </a:ln>
        </p:spPr>
        <p:txBody>
          <a:bodyPr>
            <a:spAutoFit/>
          </a:bodyPr>
          <a:lstStyle/>
          <a:p>
            <a:r>
              <a:rPr lang="en-US" sz="1400" dirty="0">
                <a:latin typeface="Calibri" pitchFamily="34" charset="0"/>
              </a:rPr>
              <a:t># complete 30 credits in any given year </a:t>
            </a:r>
          </a:p>
        </p:txBody>
      </p:sp>
      <p:sp>
        <p:nvSpPr>
          <p:cNvPr id="13357" name="TextBox 15"/>
          <p:cNvSpPr txBox="1">
            <a:spLocks noChangeArrowheads="1"/>
          </p:cNvSpPr>
          <p:nvPr/>
        </p:nvSpPr>
        <p:spPr bwMode="auto">
          <a:xfrm>
            <a:off x="4191000" y="4419600"/>
            <a:ext cx="4648200" cy="307975"/>
          </a:xfrm>
          <a:prstGeom prst="rect">
            <a:avLst/>
          </a:prstGeom>
          <a:noFill/>
          <a:ln w="9525">
            <a:noFill/>
            <a:miter lim="800000"/>
            <a:headEnd/>
            <a:tailEnd/>
          </a:ln>
        </p:spPr>
        <p:txBody>
          <a:bodyPr>
            <a:spAutoFit/>
          </a:bodyPr>
          <a:lstStyle/>
          <a:p>
            <a:r>
              <a:rPr lang="en-US" sz="1400" dirty="0">
                <a:latin typeface="Calibri" pitchFamily="34" charset="0"/>
              </a:rPr>
              <a:t># completing a credit-bearing course in English</a:t>
            </a:r>
          </a:p>
        </p:txBody>
      </p:sp>
      <p:sp>
        <p:nvSpPr>
          <p:cNvPr id="13358" name="TextBox 17"/>
          <p:cNvSpPr txBox="1">
            <a:spLocks noChangeArrowheads="1"/>
          </p:cNvSpPr>
          <p:nvPr/>
        </p:nvSpPr>
        <p:spPr bwMode="auto">
          <a:xfrm>
            <a:off x="4191000" y="5257800"/>
            <a:ext cx="4038600" cy="738664"/>
          </a:xfrm>
          <a:prstGeom prst="rect">
            <a:avLst/>
          </a:prstGeom>
          <a:noFill/>
          <a:ln w="9525">
            <a:noFill/>
            <a:miter lim="800000"/>
            <a:headEnd/>
            <a:tailEnd/>
          </a:ln>
        </p:spPr>
        <p:txBody>
          <a:bodyPr wrap="square">
            <a:spAutoFit/>
          </a:bodyPr>
          <a:lstStyle/>
          <a:p>
            <a:r>
              <a:rPr lang="en-US" sz="1400" dirty="0" smtClean="0">
                <a:latin typeface="Calibri" pitchFamily="34" charset="0"/>
              </a:rPr>
              <a:t>  Degrees </a:t>
            </a:r>
            <a:r>
              <a:rPr lang="en-US" sz="1400" dirty="0">
                <a:latin typeface="Calibri" pitchFamily="34" charset="0"/>
              </a:rPr>
              <a:t>and certificates per (FTE) </a:t>
            </a:r>
            <a:r>
              <a:rPr lang="en-US" sz="1400" dirty="0" smtClean="0">
                <a:latin typeface="Calibri" pitchFamily="34" charset="0"/>
              </a:rPr>
              <a:t>students</a:t>
            </a:r>
          </a:p>
          <a:p>
            <a:endParaRPr lang="en-US" sz="1400" dirty="0" smtClean="0">
              <a:latin typeface="Calibri" pitchFamily="34" charset="0"/>
            </a:endParaRPr>
          </a:p>
          <a:p>
            <a:endParaRPr lang="en-US" sz="1400" dirty="0">
              <a:latin typeface="Calibri" pitchFamily="34" charset="0"/>
            </a:endParaRPr>
          </a:p>
        </p:txBody>
      </p:sp>
      <p:sp>
        <p:nvSpPr>
          <p:cNvPr id="13360" name="TextBox 19"/>
          <p:cNvSpPr txBox="1">
            <a:spLocks noChangeArrowheads="1"/>
          </p:cNvSpPr>
          <p:nvPr/>
        </p:nvSpPr>
        <p:spPr bwMode="auto">
          <a:xfrm>
            <a:off x="4191000" y="3276600"/>
            <a:ext cx="4114800" cy="307975"/>
          </a:xfrm>
          <a:prstGeom prst="rect">
            <a:avLst/>
          </a:prstGeom>
          <a:noFill/>
          <a:ln w="9525">
            <a:noFill/>
            <a:miter lim="800000"/>
            <a:headEnd/>
            <a:tailEnd/>
          </a:ln>
        </p:spPr>
        <p:txBody>
          <a:bodyPr>
            <a:spAutoFit/>
          </a:bodyPr>
          <a:lstStyle/>
          <a:p>
            <a:r>
              <a:rPr lang="en-US" sz="1400" dirty="0">
                <a:latin typeface="Calibri" pitchFamily="34" charset="0"/>
              </a:rPr>
              <a:t># of associates degrees</a:t>
            </a:r>
          </a:p>
        </p:txBody>
      </p:sp>
      <p:sp>
        <p:nvSpPr>
          <p:cNvPr id="13361" name="TextBox 20"/>
          <p:cNvSpPr txBox="1">
            <a:spLocks noChangeArrowheads="1"/>
          </p:cNvSpPr>
          <p:nvPr/>
        </p:nvSpPr>
        <p:spPr bwMode="auto">
          <a:xfrm>
            <a:off x="4191000" y="3657600"/>
            <a:ext cx="4114800" cy="307975"/>
          </a:xfrm>
          <a:prstGeom prst="rect">
            <a:avLst/>
          </a:prstGeom>
          <a:noFill/>
          <a:ln w="9525">
            <a:noFill/>
            <a:miter lim="800000"/>
            <a:headEnd/>
            <a:tailEnd/>
          </a:ln>
        </p:spPr>
        <p:txBody>
          <a:bodyPr>
            <a:spAutoFit/>
          </a:bodyPr>
          <a:lstStyle/>
          <a:p>
            <a:r>
              <a:rPr lang="en-US" sz="1400" dirty="0">
                <a:latin typeface="Calibri" pitchFamily="34" charset="0"/>
              </a:rPr>
              <a:t># who transfer having completed 24 credits </a:t>
            </a:r>
          </a:p>
        </p:txBody>
      </p:sp>
      <p:sp>
        <p:nvSpPr>
          <p:cNvPr id="13362" name="TextBox 21"/>
          <p:cNvSpPr txBox="1">
            <a:spLocks noChangeArrowheads="1"/>
          </p:cNvSpPr>
          <p:nvPr/>
        </p:nvSpPr>
        <p:spPr bwMode="auto">
          <a:xfrm>
            <a:off x="4191000" y="4876800"/>
            <a:ext cx="4648200" cy="307975"/>
          </a:xfrm>
          <a:prstGeom prst="rect">
            <a:avLst/>
          </a:prstGeom>
          <a:noFill/>
          <a:ln w="9525">
            <a:noFill/>
            <a:miter lim="800000"/>
            <a:headEnd/>
            <a:tailEnd/>
          </a:ln>
        </p:spPr>
        <p:txBody>
          <a:bodyPr>
            <a:spAutoFit/>
          </a:bodyPr>
          <a:lstStyle/>
          <a:p>
            <a:r>
              <a:rPr lang="en-US" sz="1400" dirty="0">
                <a:latin typeface="Calibri" pitchFamily="34" charset="0"/>
              </a:rPr>
              <a:t># completing a credit-bearing course in Math</a:t>
            </a:r>
          </a:p>
        </p:txBody>
      </p:sp>
      <p:sp>
        <p:nvSpPr>
          <p:cNvPr id="15" name="Rectangle 14"/>
          <p:cNvSpPr/>
          <p:nvPr/>
        </p:nvSpPr>
        <p:spPr>
          <a:xfrm>
            <a:off x="4267200" y="5638800"/>
            <a:ext cx="2854820" cy="307777"/>
          </a:xfrm>
          <a:prstGeom prst="rect">
            <a:avLst/>
          </a:prstGeom>
        </p:spPr>
        <p:txBody>
          <a:bodyPr wrap="none">
            <a:spAutoFit/>
          </a:bodyPr>
          <a:lstStyle/>
          <a:p>
            <a:r>
              <a:rPr lang="en-US" sz="1400" dirty="0" smtClean="0">
                <a:latin typeface="Calibri" pitchFamily="34" charset="0"/>
              </a:rPr>
              <a:t>Achieving The Dream “Success Rate”</a:t>
            </a:r>
            <a:endParaRPr lang="en-US" sz="1400" dirty="0">
              <a:latin typeface="Calibri"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3"/>
          <p:cNvSpPr txBox="1">
            <a:spLocks noChangeArrowheads="1"/>
          </p:cNvSpPr>
          <p:nvPr/>
        </p:nvSpPr>
        <p:spPr bwMode="auto">
          <a:xfrm>
            <a:off x="381000" y="304800"/>
            <a:ext cx="8458200" cy="830997"/>
          </a:xfrm>
          <a:prstGeom prst="rect">
            <a:avLst/>
          </a:prstGeom>
          <a:noFill/>
          <a:ln w="9525">
            <a:noFill/>
            <a:miter lim="800000"/>
            <a:headEnd/>
            <a:tailEnd/>
          </a:ln>
        </p:spPr>
        <p:txBody>
          <a:bodyPr wrap="square">
            <a:spAutoFit/>
          </a:bodyPr>
          <a:lstStyle/>
          <a:p>
            <a:r>
              <a:rPr lang="en-US" sz="2400" b="1" dirty="0">
                <a:latin typeface="+mn-lt"/>
              </a:rPr>
              <a:t>Community College Funding Formula</a:t>
            </a:r>
          </a:p>
          <a:p>
            <a:r>
              <a:rPr lang="en-US" sz="2400" b="1" dirty="0">
                <a:solidFill>
                  <a:schemeClr val="accent6">
                    <a:lumMod val="50000"/>
                  </a:schemeClr>
                </a:solidFill>
                <a:latin typeface="+mn-lt"/>
              </a:rPr>
              <a:t>Basics of the </a:t>
            </a:r>
            <a:r>
              <a:rPr lang="en-US" sz="2400" b="1" dirty="0" smtClean="0">
                <a:solidFill>
                  <a:schemeClr val="accent6">
                    <a:lumMod val="50000"/>
                  </a:schemeClr>
                </a:solidFill>
                <a:latin typeface="+mn-lt"/>
              </a:rPr>
              <a:t>Formula: Performance Funding, Alignment Weights</a:t>
            </a:r>
            <a:endParaRPr lang="en-US" sz="2400" b="1" dirty="0">
              <a:solidFill>
                <a:schemeClr val="accent6">
                  <a:lumMod val="50000"/>
                </a:schemeClr>
              </a:solidFill>
              <a:latin typeface="+mn-lt"/>
            </a:endParaRPr>
          </a:p>
        </p:txBody>
      </p:sp>
      <p:sp>
        <p:nvSpPr>
          <p:cNvPr id="16388" name="Rectangle 6"/>
          <p:cNvSpPr>
            <a:spLocks noChangeArrowheads="1"/>
          </p:cNvSpPr>
          <p:nvPr/>
        </p:nvSpPr>
        <p:spPr bwMode="auto">
          <a:xfrm>
            <a:off x="457200" y="1295400"/>
            <a:ext cx="8077200" cy="923330"/>
          </a:xfrm>
          <a:prstGeom prst="rect">
            <a:avLst/>
          </a:prstGeom>
          <a:noFill/>
          <a:ln w="9525">
            <a:noFill/>
            <a:miter lim="800000"/>
            <a:headEnd/>
            <a:tailEnd/>
          </a:ln>
        </p:spPr>
        <p:txBody>
          <a:bodyPr>
            <a:spAutoFit/>
          </a:bodyPr>
          <a:lstStyle/>
          <a:p>
            <a:pPr>
              <a:buFont typeface="Wingdings" pitchFamily="2" charset="2"/>
              <a:buChar char="v"/>
            </a:pPr>
            <a:r>
              <a:rPr lang="en-US" b="1" i="1" dirty="0" smtClean="0">
                <a:solidFill>
                  <a:srgbClr val="002060"/>
                </a:solidFill>
                <a:latin typeface="Calibri" pitchFamily="34" charset="0"/>
              </a:rPr>
              <a:t> The </a:t>
            </a:r>
            <a:r>
              <a:rPr lang="en-US" b="1" i="1" dirty="0">
                <a:solidFill>
                  <a:srgbClr val="002060"/>
                </a:solidFill>
                <a:latin typeface="Calibri" pitchFamily="34" charset="0"/>
              </a:rPr>
              <a:t>Alignment Metrics</a:t>
            </a:r>
            <a:r>
              <a:rPr lang="en-US" dirty="0">
                <a:solidFill>
                  <a:srgbClr val="002060"/>
                </a:solidFill>
                <a:latin typeface="Calibri" pitchFamily="34" charset="0"/>
              </a:rPr>
              <a:t> focus on areas of performance with specific relevance to The Vision </a:t>
            </a:r>
            <a:r>
              <a:rPr lang="en-US" dirty="0" smtClean="0">
                <a:solidFill>
                  <a:srgbClr val="002060"/>
                </a:solidFill>
                <a:latin typeface="Calibri" pitchFamily="34" charset="0"/>
              </a:rPr>
              <a:t>Project – the Board of Higher Education's strategic plan – and the </a:t>
            </a:r>
            <a:r>
              <a:rPr lang="en-US" dirty="0">
                <a:solidFill>
                  <a:srgbClr val="002060"/>
                </a:solidFill>
                <a:latin typeface="Calibri" pitchFamily="34" charset="0"/>
              </a:rPr>
              <a:t>Governor’s educational </a:t>
            </a:r>
            <a:r>
              <a:rPr lang="en-US" dirty="0" smtClean="0">
                <a:solidFill>
                  <a:srgbClr val="002060"/>
                </a:solidFill>
                <a:latin typeface="Calibri" pitchFamily="34" charset="0"/>
              </a:rPr>
              <a:t>goals. The </a:t>
            </a:r>
            <a:r>
              <a:rPr lang="en-US" dirty="0">
                <a:solidFill>
                  <a:srgbClr val="002060"/>
                </a:solidFill>
                <a:latin typeface="Calibri" pitchFamily="34" charset="0"/>
              </a:rPr>
              <a:t>weights are only applied to </a:t>
            </a:r>
            <a:r>
              <a:rPr lang="en-US" dirty="0" smtClean="0">
                <a:solidFill>
                  <a:srgbClr val="002060"/>
                </a:solidFill>
                <a:latin typeface="Calibri" pitchFamily="34" charset="0"/>
              </a:rPr>
              <a:t>completions</a:t>
            </a:r>
            <a:endParaRPr lang="en-US" dirty="0">
              <a:solidFill>
                <a:srgbClr val="002060"/>
              </a:solidFill>
              <a:latin typeface="Calibri" pitchFamily="34" charset="0"/>
            </a:endParaRPr>
          </a:p>
        </p:txBody>
      </p:sp>
      <p:graphicFrame>
        <p:nvGraphicFramePr>
          <p:cNvPr id="9" name="Table 8"/>
          <p:cNvGraphicFramePr>
            <a:graphicFrameLocks noGrp="1"/>
          </p:cNvGraphicFramePr>
          <p:nvPr/>
        </p:nvGraphicFramePr>
        <p:xfrm>
          <a:off x="609600" y="2590800"/>
          <a:ext cx="3200400" cy="2819400"/>
        </p:xfrm>
        <a:graphic>
          <a:graphicData uri="http://schemas.openxmlformats.org/drawingml/2006/table">
            <a:tbl>
              <a:tblPr/>
              <a:tblGrid>
                <a:gridCol w="1900745"/>
                <a:gridCol w="1299655"/>
              </a:tblGrid>
              <a:tr h="502920">
                <a:tc gridSpan="2">
                  <a:txBody>
                    <a:bodyPr/>
                    <a:lstStyle/>
                    <a:p>
                      <a:pPr algn="ctr" fontAlgn="ctr"/>
                      <a:r>
                        <a:rPr lang="en-US" sz="1200" b="1" i="0" u="none" strike="noStrike" dirty="0">
                          <a:solidFill>
                            <a:srgbClr val="FFFFFF"/>
                          </a:solidFill>
                          <a:latin typeface="Calibri"/>
                        </a:rPr>
                        <a:t> Alignment Variables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39C"/>
                    </a:solidFill>
                  </a:tcPr>
                </a:tc>
                <a:tc hMerge="1">
                  <a:txBody>
                    <a:bodyPr/>
                    <a:lstStyle/>
                    <a:p>
                      <a:endParaRPr lang="en-US"/>
                    </a:p>
                  </a:txBody>
                  <a:tcPr/>
                </a:tc>
              </a:tr>
              <a:tr h="579120">
                <a:tc gridSpan="2">
                  <a:txBody>
                    <a:bodyPr/>
                    <a:lstStyle/>
                    <a:p>
                      <a:pPr algn="ctr" fontAlgn="ctr"/>
                      <a:r>
                        <a:rPr lang="en-US" sz="1200" b="0" i="0" u="none" strike="noStrike" dirty="0">
                          <a:solidFill>
                            <a:srgbClr val="FFFFFF"/>
                          </a:solidFill>
                          <a:latin typeface="Calibri"/>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hMerge="1">
                  <a:txBody>
                    <a:bodyPr/>
                    <a:lstStyle/>
                    <a:p>
                      <a:endParaRPr lang="en-US"/>
                    </a:p>
                  </a:txBody>
                  <a:tcPr/>
                </a:tc>
              </a:tr>
              <a:tr h="579120">
                <a:tc>
                  <a:txBody>
                    <a:bodyPr/>
                    <a:lstStyle/>
                    <a:p>
                      <a:pPr algn="ctr" fontAlgn="ctr"/>
                      <a:r>
                        <a:rPr lang="en-US" sz="1200" b="0" i="0" u="none" strike="noStrike">
                          <a:solidFill>
                            <a:srgbClr val="FFFFFF"/>
                          </a:solidFill>
                          <a:latin typeface="Calibri"/>
                        </a:rPr>
                        <a:t>At-Risk Multiplier: Pell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a:txBody>
                    <a:bodyPr/>
                    <a:lstStyle/>
                    <a:p>
                      <a:pPr algn="ctr" fontAlgn="ctr"/>
                      <a:r>
                        <a:rPr lang="en-US" sz="1200" b="0" i="0" u="none" strike="noStrike" dirty="0" smtClean="0">
                          <a:solidFill>
                            <a:srgbClr val="000000"/>
                          </a:solidFill>
                          <a:latin typeface="Calibri"/>
                        </a:rPr>
                        <a:t>2.00</a:t>
                      </a:r>
                      <a:endParaRPr lang="en-US" sz="12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r>
              <a:tr h="579120">
                <a:tc>
                  <a:txBody>
                    <a:bodyPr/>
                    <a:lstStyle/>
                    <a:p>
                      <a:pPr algn="ctr" fontAlgn="ctr"/>
                      <a:r>
                        <a:rPr lang="en-US" sz="1200" b="0" i="0" u="none" strike="noStrike">
                          <a:solidFill>
                            <a:srgbClr val="FFFFFF"/>
                          </a:solidFill>
                          <a:latin typeface="Calibri"/>
                        </a:rPr>
                        <a:t>Priority Certificate Multiplier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9C"/>
                    </a:solidFill>
                  </a:tcPr>
                </a:tc>
                <a:tc>
                  <a:txBody>
                    <a:bodyPr/>
                    <a:lstStyle/>
                    <a:p>
                      <a:pPr algn="ctr" fontAlgn="ctr"/>
                      <a:r>
                        <a:rPr lang="en-US" sz="1200" b="0" i="0" u="none" strike="noStrike" dirty="0">
                          <a:solidFill>
                            <a:srgbClr val="000000"/>
                          </a:solidFill>
                          <a:latin typeface="Calibri"/>
                        </a:rPr>
                        <a:t>1.30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r>
              <a:tr h="579120">
                <a:tc>
                  <a:txBody>
                    <a:bodyPr/>
                    <a:lstStyle/>
                    <a:p>
                      <a:pPr algn="ctr" fontAlgn="ctr"/>
                      <a:r>
                        <a:rPr lang="en-US" sz="1200" b="0" i="0" u="none" strike="noStrike" dirty="0">
                          <a:solidFill>
                            <a:srgbClr val="FFFFFF"/>
                          </a:solidFill>
                          <a:latin typeface="Calibri"/>
                        </a:rPr>
                        <a:t>Priority Associate Multiplier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39C"/>
                    </a:solidFill>
                  </a:tcPr>
                </a:tc>
                <a:tc>
                  <a:txBody>
                    <a:bodyPr/>
                    <a:lstStyle/>
                    <a:p>
                      <a:pPr algn="ctr" fontAlgn="ctr"/>
                      <a:r>
                        <a:rPr lang="en-US" sz="1200" b="0" i="0" u="none" strike="noStrike" dirty="0">
                          <a:solidFill>
                            <a:srgbClr val="000000"/>
                          </a:solidFill>
                          <a:latin typeface="Calibri"/>
                        </a:rPr>
                        <a:t>1.30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bl>
          </a:graphicData>
        </a:graphic>
      </p:graphicFrame>
      <p:sp>
        <p:nvSpPr>
          <p:cNvPr id="16408" name="Rectangle 9"/>
          <p:cNvSpPr>
            <a:spLocks noChangeArrowheads="1"/>
          </p:cNvSpPr>
          <p:nvPr/>
        </p:nvSpPr>
        <p:spPr bwMode="auto">
          <a:xfrm>
            <a:off x="4267200" y="2657475"/>
            <a:ext cx="4038600" cy="2739211"/>
          </a:xfrm>
          <a:prstGeom prst="rect">
            <a:avLst/>
          </a:prstGeom>
          <a:noFill/>
          <a:ln w="9525">
            <a:noFill/>
            <a:miter lim="800000"/>
            <a:headEnd/>
            <a:tailEnd/>
          </a:ln>
        </p:spPr>
        <p:txBody>
          <a:bodyPr>
            <a:spAutoFit/>
          </a:bodyPr>
          <a:lstStyle/>
          <a:p>
            <a:pPr>
              <a:buFont typeface="Wingdings" pitchFamily="2" charset="2"/>
              <a:buChar char="§"/>
            </a:pPr>
            <a:r>
              <a:rPr lang="en-US" dirty="0" smtClean="0">
                <a:latin typeface="Calibri" pitchFamily="34" charset="0"/>
              </a:rPr>
              <a:t> </a:t>
            </a:r>
            <a:r>
              <a:rPr lang="en-US" b="1" dirty="0" smtClean="0">
                <a:latin typeface="Calibri" pitchFamily="34" charset="0"/>
              </a:rPr>
              <a:t>The </a:t>
            </a:r>
            <a:r>
              <a:rPr lang="en-US" b="1" dirty="0">
                <a:latin typeface="Calibri" pitchFamily="34" charset="0"/>
              </a:rPr>
              <a:t>first metric </a:t>
            </a:r>
            <a:r>
              <a:rPr lang="en-US" b="1" dirty="0" smtClean="0">
                <a:latin typeface="Calibri" pitchFamily="34" charset="0"/>
              </a:rPr>
              <a:t>addresses </a:t>
            </a:r>
            <a:r>
              <a:rPr lang="en-US" b="1" dirty="0">
                <a:latin typeface="Calibri" pitchFamily="34" charset="0"/>
              </a:rPr>
              <a:t>the goal of closing achievement gaps</a:t>
            </a:r>
            <a:r>
              <a:rPr lang="en-US" sz="1600" dirty="0" smtClean="0">
                <a:latin typeface="Calibri" pitchFamily="34" charset="0"/>
              </a:rPr>
              <a:t>. [Weight applied to degree and certificates earned by students who were Pell Eligible]</a:t>
            </a:r>
            <a:endParaRPr lang="en-US" sz="1600" dirty="0">
              <a:latin typeface="Calibri" pitchFamily="34" charset="0"/>
            </a:endParaRPr>
          </a:p>
          <a:p>
            <a:endParaRPr lang="en-US" dirty="0">
              <a:latin typeface="Calibri" pitchFamily="34" charset="0"/>
            </a:endParaRPr>
          </a:p>
          <a:p>
            <a:pPr>
              <a:buFont typeface="Wingdings" pitchFamily="2" charset="2"/>
              <a:buChar char="§"/>
            </a:pPr>
            <a:r>
              <a:rPr lang="en-US" dirty="0" smtClean="0">
                <a:latin typeface="Calibri" pitchFamily="34" charset="0"/>
              </a:rPr>
              <a:t> </a:t>
            </a:r>
            <a:r>
              <a:rPr lang="en-US" b="1" dirty="0" smtClean="0">
                <a:latin typeface="Calibri" pitchFamily="34" charset="0"/>
              </a:rPr>
              <a:t>The </a:t>
            </a:r>
            <a:r>
              <a:rPr lang="en-US" b="1" dirty="0">
                <a:latin typeface="Calibri" pitchFamily="34" charset="0"/>
              </a:rPr>
              <a:t>last two metrics </a:t>
            </a:r>
            <a:r>
              <a:rPr lang="en-US" b="1" dirty="0" smtClean="0">
                <a:latin typeface="Calibri" pitchFamily="34" charset="0"/>
              </a:rPr>
              <a:t>address </a:t>
            </a:r>
            <a:r>
              <a:rPr lang="en-US" b="1" dirty="0">
                <a:latin typeface="Calibri" pitchFamily="34" charset="0"/>
              </a:rPr>
              <a:t>the Governor’s </a:t>
            </a:r>
            <a:r>
              <a:rPr lang="en-US" b="1" dirty="0" smtClean="0">
                <a:latin typeface="Calibri" pitchFamily="34" charset="0"/>
              </a:rPr>
              <a:t>goals of adding credentials in fields of high employer demand. </a:t>
            </a:r>
            <a:r>
              <a:rPr lang="en-US" sz="1600" dirty="0" smtClean="0">
                <a:latin typeface="Calibri" pitchFamily="34" charset="0"/>
              </a:rPr>
              <a:t>[Weights applied to certificates and associates in STEM fields, health care, life sciences, and IT] </a:t>
            </a:r>
            <a:endParaRPr lang="en-US" sz="1600" dirty="0">
              <a:latin typeface="Calibri"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Box 3"/>
          <p:cNvSpPr txBox="1">
            <a:spLocks noChangeArrowheads="1"/>
          </p:cNvSpPr>
          <p:nvPr/>
        </p:nvSpPr>
        <p:spPr bwMode="auto">
          <a:xfrm>
            <a:off x="304800" y="609600"/>
            <a:ext cx="8610600" cy="830997"/>
          </a:xfrm>
          <a:prstGeom prst="rect">
            <a:avLst/>
          </a:prstGeom>
          <a:noFill/>
          <a:ln w="9525">
            <a:noFill/>
            <a:miter lim="800000"/>
            <a:headEnd/>
            <a:tailEnd/>
          </a:ln>
        </p:spPr>
        <p:txBody>
          <a:bodyPr wrap="square">
            <a:spAutoFit/>
          </a:bodyPr>
          <a:lstStyle/>
          <a:p>
            <a:r>
              <a:rPr lang="en-US" sz="2400" b="1" dirty="0">
                <a:latin typeface="+mn-lt"/>
              </a:rPr>
              <a:t>Community College Funding </a:t>
            </a:r>
            <a:r>
              <a:rPr lang="en-US" sz="2400" b="1" dirty="0" smtClean="0">
                <a:latin typeface="+mn-lt"/>
              </a:rPr>
              <a:t>Formula</a:t>
            </a:r>
          </a:p>
          <a:p>
            <a:r>
              <a:rPr lang="en-US" sz="2400" b="1" dirty="0" smtClean="0">
                <a:solidFill>
                  <a:schemeClr val="accent6">
                    <a:lumMod val="50000"/>
                  </a:schemeClr>
                </a:solidFill>
                <a:latin typeface="+mn-lt"/>
              </a:rPr>
              <a:t>Basics of the Formula: Stop-Loss/Alternative Minimum Increase</a:t>
            </a:r>
            <a:endParaRPr lang="en-US" sz="2400" b="1" dirty="0">
              <a:solidFill>
                <a:schemeClr val="accent6">
                  <a:lumMod val="50000"/>
                </a:schemeClr>
              </a:solidFill>
              <a:latin typeface="+mn-lt"/>
            </a:endParaRPr>
          </a:p>
        </p:txBody>
      </p:sp>
      <p:sp>
        <p:nvSpPr>
          <p:cNvPr id="20497" name="Rectangle 9"/>
          <p:cNvSpPr>
            <a:spLocks noChangeArrowheads="1"/>
          </p:cNvSpPr>
          <p:nvPr/>
        </p:nvSpPr>
        <p:spPr bwMode="auto">
          <a:xfrm>
            <a:off x="304800" y="1676400"/>
            <a:ext cx="8610600" cy="1600438"/>
          </a:xfrm>
          <a:prstGeom prst="rect">
            <a:avLst/>
          </a:prstGeom>
          <a:noFill/>
          <a:ln w="9525">
            <a:noFill/>
            <a:miter lim="800000"/>
            <a:headEnd/>
            <a:tailEnd/>
          </a:ln>
        </p:spPr>
        <p:txBody>
          <a:bodyPr wrap="square">
            <a:spAutoFit/>
          </a:bodyPr>
          <a:lstStyle/>
          <a:p>
            <a:pPr>
              <a:buFont typeface="Wingdings" pitchFamily="2" charset="2"/>
              <a:buChar char="v"/>
            </a:pPr>
            <a:r>
              <a:rPr lang="en-US" dirty="0" smtClean="0">
                <a:solidFill>
                  <a:srgbClr val="002060"/>
                </a:solidFill>
                <a:latin typeface="+mn-lt"/>
              </a:rPr>
              <a:t> The </a:t>
            </a:r>
            <a:r>
              <a:rPr lang="en-US" dirty="0">
                <a:solidFill>
                  <a:srgbClr val="002060"/>
                </a:solidFill>
                <a:latin typeface="+mn-lt"/>
              </a:rPr>
              <a:t>Task Force determined that </a:t>
            </a:r>
            <a:r>
              <a:rPr lang="en-US" b="1" i="1" dirty="0">
                <a:solidFill>
                  <a:srgbClr val="002060"/>
                </a:solidFill>
                <a:latin typeface="+mn-lt"/>
              </a:rPr>
              <a:t>full implementation </a:t>
            </a:r>
            <a:r>
              <a:rPr lang="en-US" dirty="0">
                <a:solidFill>
                  <a:srgbClr val="002060"/>
                </a:solidFill>
                <a:latin typeface="+mn-lt"/>
              </a:rPr>
              <a:t>of the formula in year one would likely result in </a:t>
            </a:r>
            <a:r>
              <a:rPr lang="en-US" b="1" i="1" dirty="0">
                <a:solidFill>
                  <a:srgbClr val="002060"/>
                </a:solidFill>
                <a:latin typeface="+mn-lt"/>
              </a:rPr>
              <a:t>overly burdensome financial disruptions </a:t>
            </a:r>
            <a:r>
              <a:rPr lang="en-US" dirty="0">
                <a:solidFill>
                  <a:srgbClr val="002060"/>
                </a:solidFill>
                <a:latin typeface="+mn-lt"/>
              </a:rPr>
              <a:t>for </a:t>
            </a:r>
            <a:r>
              <a:rPr lang="en-US" dirty="0" smtClean="0">
                <a:solidFill>
                  <a:srgbClr val="002060"/>
                </a:solidFill>
                <a:latin typeface="+mn-lt"/>
              </a:rPr>
              <a:t>many </a:t>
            </a:r>
            <a:r>
              <a:rPr lang="en-US" dirty="0">
                <a:solidFill>
                  <a:srgbClr val="002060"/>
                </a:solidFill>
                <a:latin typeface="+mn-lt"/>
              </a:rPr>
              <a:t>of the colleges</a:t>
            </a:r>
            <a:r>
              <a:rPr lang="en-US" i="1" dirty="0">
                <a:solidFill>
                  <a:srgbClr val="002060"/>
                </a:solidFill>
                <a:latin typeface="+mn-lt"/>
              </a:rPr>
              <a:t>.  </a:t>
            </a:r>
            <a:r>
              <a:rPr lang="en-US" i="1" dirty="0" smtClean="0">
                <a:solidFill>
                  <a:srgbClr val="002060"/>
                </a:solidFill>
                <a:latin typeface="+mn-lt"/>
              </a:rPr>
              <a:t>(For example, Springfield Tech would have experienced an </a:t>
            </a:r>
            <a:r>
              <a:rPr lang="en-US" i="1" dirty="0">
                <a:solidFill>
                  <a:srgbClr val="002060"/>
                </a:solidFill>
                <a:latin typeface="+mn-lt"/>
              </a:rPr>
              <a:t>18.7% decrease in </a:t>
            </a:r>
            <a:r>
              <a:rPr lang="en-US" i="1" dirty="0" smtClean="0">
                <a:solidFill>
                  <a:srgbClr val="002060"/>
                </a:solidFill>
                <a:latin typeface="+mn-lt"/>
              </a:rPr>
              <a:t>funds in year one)</a:t>
            </a:r>
          </a:p>
          <a:p>
            <a:endParaRPr lang="en-US" sz="2200" dirty="0" smtClean="0">
              <a:latin typeface="Calibri" pitchFamily="34" charset="0"/>
            </a:endParaRPr>
          </a:p>
          <a:p>
            <a:endParaRPr lang="en-US" sz="2200" dirty="0">
              <a:latin typeface="Calibri" pitchFamily="34" charset="0"/>
            </a:endParaRPr>
          </a:p>
        </p:txBody>
      </p:sp>
      <p:sp>
        <p:nvSpPr>
          <p:cNvPr id="20498" name="Rectangle 13"/>
          <p:cNvSpPr>
            <a:spLocks noChangeArrowheads="1"/>
          </p:cNvSpPr>
          <p:nvPr/>
        </p:nvSpPr>
        <p:spPr bwMode="auto">
          <a:xfrm>
            <a:off x="228600" y="2971800"/>
            <a:ext cx="8458200" cy="2308324"/>
          </a:xfrm>
          <a:prstGeom prst="rect">
            <a:avLst/>
          </a:prstGeom>
          <a:noFill/>
          <a:ln w="9525">
            <a:noFill/>
            <a:miter lim="800000"/>
            <a:headEnd/>
            <a:tailEnd/>
          </a:ln>
        </p:spPr>
        <p:txBody>
          <a:bodyPr>
            <a:spAutoFit/>
          </a:bodyPr>
          <a:lstStyle/>
          <a:p>
            <a:pPr>
              <a:buFont typeface="Wingdings" pitchFamily="2" charset="2"/>
              <a:buChar char="§"/>
            </a:pPr>
            <a:r>
              <a:rPr lang="en-US" dirty="0" smtClean="0">
                <a:solidFill>
                  <a:srgbClr val="002060"/>
                </a:solidFill>
                <a:latin typeface="+mn-lt"/>
              </a:rPr>
              <a:t> The Task Force initially agreed to include a 5% “stop-loss” provision that would prevent any one institution from losing more than 5% of their previous year’s budget.  It was ultimately decided that the formula would instead include a 3.5% alternative minimum provision, which ensures that </a:t>
            </a:r>
            <a:r>
              <a:rPr lang="en-US" b="1" dirty="0" smtClean="0">
                <a:solidFill>
                  <a:srgbClr val="002060"/>
                </a:solidFill>
                <a:latin typeface="+mn-lt"/>
              </a:rPr>
              <a:t>each campus receives no less than a 3.5% increase.</a:t>
            </a:r>
          </a:p>
          <a:p>
            <a:endParaRPr lang="en-US" b="1" dirty="0" smtClean="0">
              <a:solidFill>
                <a:srgbClr val="002060"/>
              </a:solidFill>
              <a:latin typeface="+mn-lt"/>
            </a:endParaRPr>
          </a:p>
          <a:p>
            <a:pPr>
              <a:buFont typeface="Wingdings" pitchFamily="2" charset="2"/>
              <a:buChar char="§"/>
            </a:pPr>
            <a:r>
              <a:rPr lang="en-US" dirty="0" smtClean="0">
                <a:solidFill>
                  <a:srgbClr val="002060"/>
                </a:solidFill>
                <a:latin typeface="+mn-lt"/>
              </a:rPr>
              <a:t>  It was also decided that in subsequent years of funding there would be a transitional step taken annually with the goal of full implementation over 4 years (FY14 – FY17).  For FY15, the discussion has focused on reducing the “alternative minimum increase.” </a:t>
            </a:r>
            <a:endParaRPr lang="en-US" dirty="0">
              <a:solidFill>
                <a:srgbClr val="002060"/>
              </a:solidFill>
              <a:latin typeface="+mn-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2060"/>
                </a:solidFill>
              </a:rPr>
              <a:t>Presentation Topics</a:t>
            </a:r>
            <a:endParaRPr lang="en-US" b="1" dirty="0">
              <a:solidFill>
                <a:srgbClr val="002060"/>
              </a:solidFill>
            </a:endParaRPr>
          </a:p>
        </p:txBody>
      </p:sp>
      <p:sp>
        <p:nvSpPr>
          <p:cNvPr id="3" name="Content Placeholder 2"/>
          <p:cNvSpPr>
            <a:spLocks noGrp="1"/>
          </p:cNvSpPr>
          <p:nvPr>
            <p:ph idx="1"/>
          </p:nvPr>
        </p:nvSpPr>
        <p:spPr>
          <a:xfrm>
            <a:off x="914400" y="1447800"/>
            <a:ext cx="8229600" cy="4724400"/>
          </a:xfrm>
        </p:spPr>
        <p:txBody>
          <a:bodyPr>
            <a:normAutofit fontScale="92500" lnSpcReduction="10000"/>
          </a:bodyPr>
          <a:lstStyle/>
          <a:p>
            <a:pPr>
              <a:buNone/>
            </a:pPr>
            <a:r>
              <a:rPr lang="en-US" sz="3800" b="1" dirty="0" smtClean="0">
                <a:solidFill>
                  <a:schemeClr val="accent6">
                    <a:lumMod val="50000"/>
                  </a:schemeClr>
                </a:solidFill>
              </a:rPr>
              <a:t>I. Background</a:t>
            </a:r>
          </a:p>
          <a:p>
            <a:pPr lvl="1">
              <a:buFont typeface="Wingdings" pitchFamily="2" charset="2"/>
              <a:buChar char="§"/>
            </a:pPr>
            <a:r>
              <a:rPr lang="en-US" dirty="0" smtClean="0"/>
              <a:t>The </a:t>
            </a:r>
            <a:r>
              <a:rPr lang="en-US" b="1" dirty="0" smtClean="0">
                <a:solidFill>
                  <a:srgbClr val="002060"/>
                </a:solidFill>
              </a:rPr>
              <a:t>Charge</a:t>
            </a:r>
          </a:p>
          <a:p>
            <a:pPr lvl="1">
              <a:buFont typeface="Wingdings" pitchFamily="2" charset="2"/>
              <a:buChar char="§"/>
            </a:pPr>
            <a:r>
              <a:rPr lang="en-US" dirty="0" smtClean="0"/>
              <a:t>The </a:t>
            </a:r>
            <a:r>
              <a:rPr lang="en-US" b="1" dirty="0" smtClean="0">
                <a:solidFill>
                  <a:srgbClr val="002060"/>
                </a:solidFill>
              </a:rPr>
              <a:t>Principles</a:t>
            </a:r>
          </a:p>
          <a:p>
            <a:pPr lvl="1">
              <a:buFont typeface="Wingdings" pitchFamily="2" charset="2"/>
              <a:buChar char="§"/>
            </a:pPr>
            <a:r>
              <a:rPr lang="en-US" dirty="0" smtClean="0"/>
              <a:t>The </a:t>
            </a:r>
            <a:r>
              <a:rPr lang="en-US" b="1" dirty="0" smtClean="0">
                <a:solidFill>
                  <a:srgbClr val="002060"/>
                </a:solidFill>
              </a:rPr>
              <a:t>Process</a:t>
            </a:r>
          </a:p>
          <a:p>
            <a:pPr lvl="1">
              <a:buFont typeface="Wingdings" pitchFamily="2" charset="2"/>
              <a:buChar char="§"/>
            </a:pPr>
            <a:r>
              <a:rPr lang="en-US" dirty="0" smtClean="0"/>
              <a:t>The </a:t>
            </a:r>
            <a:r>
              <a:rPr lang="en-US" b="1" dirty="0" smtClean="0">
                <a:solidFill>
                  <a:srgbClr val="002060"/>
                </a:solidFill>
              </a:rPr>
              <a:t>Funding</a:t>
            </a:r>
          </a:p>
          <a:p>
            <a:pPr>
              <a:buFont typeface="Wingdings" pitchFamily="2" charset="2"/>
              <a:buChar char="§"/>
            </a:pPr>
            <a:endParaRPr lang="en-US" sz="1300" b="1" dirty="0" smtClean="0">
              <a:solidFill>
                <a:srgbClr val="002060"/>
              </a:solidFill>
            </a:endParaRPr>
          </a:p>
          <a:p>
            <a:pPr>
              <a:buNone/>
            </a:pPr>
            <a:r>
              <a:rPr lang="en-US" sz="3800" b="1" dirty="0" smtClean="0">
                <a:solidFill>
                  <a:schemeClr val="accent6">
                    <a:lumMod val="50000"/>
                  </a:schemeClr>
                </a:solidFill>
              </a:rPr>
              <a:t>II. Formula</a:t>
            </a:r>
          </a:p>
          <a:p>
            <a:pPr lvl="1">
              <a:buFont typeface="Wingdings" pitchFamily="2" charset="2"/>
              <a:buChar char="§"/>
            </a:pPr>
            <a:r>
              <a:rPr lang="en-US" dirty="0" smtClean="0"/>
              <a:t>The </a:t>
            </a:r>
            <a:r>
              <a:rPr lang="en-US" b="1" dirty="0" smtClean="0">
                <a:solidFill>
                  <a:srgbClr val="002060"/>
                </a:solidFill>
              </a:rPr>
              <a:t>Basics of the Formula</a:t>
            </a:r>
          </a:p>
          <a:p>
            <a:pPr lvl="1">
              <a:buFont typeface="Wingdings" pitchFamily="2" charset="2"/>
              <a:buChar char="§"/>
            </a:pPr>
            <a:r>
              <a:rPr lang="en-US" dirty="0" smtClean="0"/>
              <a:t>The </a:t>
            </a:r>
            <a:r>
              <a:rPr lang="en-US" b="1" dirty="0" smtClean="0">
                <a:solidFill>
                  <a:srgbClr val="002060"/>
                </a:solidFill>
              </a:rPr>
              <a:t>Dashboard Detail</a:t>
            </a:r>
          </a:p>
          <a:p>
            <a:pPr lvl="1">
              <a:buFont typeface="Wingdings" pitchFamily="2" charset="2"/>
              <a:buChar char="§"/>
            </a:pPr>
            <a:r>
              <a:rPr lang="en-US" dirty="0" smtClean="0"/>
              <a:t>The </a:t>
            </a:r>
            <a:r>
              <a:rPr lang="en-US" b="1" dirty="0" smtClean="0">
                <a:solidFill>
                  <a:srgbClr val="002060"/>
                </a:solidFill>
              </a:rPr>
              <a:t>FY15 Budget and Next Steps</a:t>
            </a:r>
          </a:p>
          <a:p>
            <a:endParaRPr lang="en-US" dirty="0" smtClean="0"/>
          </a:p>
          <a:p>
            <a:endParaRPr lang="en-US" dirty="0" smtClean="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nvGraphicFramePr>
        <p:xfrm>
          <a:off x="228601" y="914403"/>
          <a:ext cx="8763000" cy="5208703"/>
        </p:xfrm>
        <a:graphic>
          <a:graphicData uri="http://schemas.openxmlformats.org/drawingml/2006/table">
            <a:tbl>
              <a:tblPr/>
              <a:tblGrid>
                <a:gridCol w="1799546"/>
                <a:gridCol w="938892"/>
                <a:gridCol w="849796"/>
                <a:gridCol w="793267"/>
                <a:gridCol w="906943"/>
                <a:gridCol w="970842"/>
                <a:gridCol w="469446"/>
                <a:gridCol w="860651"/>
                <a:gridCol w="704169"/>
                <a:gridCol w="469448"/>
              </a:tblGrid>
              <a:tr h="236273">
                <a:tc gridSpan="10">
                  <a:txBody>
                    <a:bodyPr/>
                    <a:lstStyle/>
                    <a:p>
                      <a:pPr algn="ctr" fontAlgn="ctr"/>
                      <a:r>
                        <a:rPr lang="en-US" sz="900" b="1" i="0" u="none" strike="noStrike" dirty="0">
                          <a:solidFill>
                            <a:srgbClr val="000000"/>
                          </a:solidFill>
                          <a:latin typeface="Calibri"/>
                        </a:rPr>
                        <a:t>New Funding Allocations FY14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36273">
                <a:tc rowSpan="3">
                  <a:txBody>
                    <a:bodyPr/>
                    <a:lstStyle/>
                    <a:p>
                      <a:pPr algn="ctr" fontAlgn="ctr"/>
                      <a:r>
                        <a:rPr lang="en-US" sz="900" b="1" i="0" u="none" strike="noStrike" dirty="0">
                          <a:solidFill>
                            <a:srgbClr val="000000"/>
                          </a:solidFill>
                          <a:latin typeface="Calibri"/>
                        </a:rPr>
                        <a:t>Massachusetts Public Community Colleges</a:t>
                      </a:r>
                    </a:p>
                  </a:txBody>
                  <a:tcPr marL="0" marR="0" marT="0" marB="0" anchor="ctr">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rowSpan="2">
                  <a:txBody>
                    <a:bodyPr/>
                    <a:lstStyle/>
                    <a:p>
                      <a:pPr algn="ctr" fontAlgn="ctr"/>
                      <a:r>
                        <a:rPr lang="en-US" sz="900" b="0" i="0" u="none" strike="noStrike">
                          <a:solidFill>
                            <a:srgbClr val="000000"/>
                          </a:solidFill>
                          <a:latin typeface="Calibri"/>
                        </a:rPr>
                        <a:t>Past Amounts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gridSpan="5">
                  <a:txBody>
                    <a:bodyPr/>
                    <a:lstStyle/>
                    <a:p>
                      <a:pPr algn="ctr" fontAlgn="ctr"/>
                      <a:r>
                        <a:rPr lang="en-US" sz="900" b="0" i="0" u="none" strike="noStrike" dirty="0">
                          <a:solidFill>
                            <a:srgbClr val="000000"/>
                          </a:solidFill>
                          <a:latin typeface="Calibri"/>
                        </a:rPr>
                        <a:t>New Funding Level - No Stop Loss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FF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fontAlgn="ctr"/>
                      <a:r>
                        <a:rPr lang="en-US" sz="900" b="0" i="0" u="none" strike="noStrike">
                          <a:solidFill>
                            <a:srgbClr val="000000"/>
                          </a:solidFill>
                          <a:latin typeface="Calibri"/>
                        </a:rPr>
                        <a:t>New Funding Level - With Stop Loss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FFCC"/>
                    </a:solidFill>
                  </a:tcPr>
                </a:tc>
                <a:tc hMerge="1">
                  <a:txBody>
                    <a:bodyPr/>
                    <a:lstStyle/>
                    <a:p>
                      <a:endParaRPr lang="en-US"/>
                    </a:p>
                  </a:txBody>
                  <a:tcPr/>
                </a:tc>
                <a:tc hMerge="1">
                  <a:txBody>
                    <a:bodyPr/>
                    <a:lstStyle/>
                    <a:p>
                      <a:endParaRPr lang="en-US"/>
                    </a:p>
                  </a:txBody>
                  <a:tcPr/>
                </a:tc>
              </a:tr>
              <a:tr h="36359">
                <a:tc vMerge="1">
                  <a:txBody>
                    <a:bodyPr/>
                    <a:lstStyle/>
                    <a:p>
                      <a:endParaRPr lang="en-US"/>
                    </a:p>
                  </a:txBody>
                  <a:tcPr/>
                </a:tc>
                <a:tc vMerge="1">
                  <a:txBody>
                    <a:bodyPr/>
                    <a:lstStyle/>
                    <a:p>
                      <a:endParaRPr lang="en-US"/>
                    </a:p>
                  </a:txBody>
                  <a:tcPr/>
                </a:tc>
                <a:tc rowSpan="2">
                  <a:txBody>
                    <a:bodyPr/>
                    <a:lstStyle/>
                    <a:p>
                      <a:pPr algn="ctr" fontAlgn="ctr"/>
                      <a:r>
                        <a:rPr lang="en-US" sz="900" b="0" i="0" u="none" strike="noStrike">
                          <a:solidFill>
                            <a:srgbClr val="000000"/>
                          </a:solidFill>
                          <a:latin typeface="Calibri"/>
                        </a:rPr>
                        <a:t>Base Allocation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rowSpan="2">
                  <a:txBody>
                    <a:bodyPr/>
                    <a:lstStyle/>
                    <a:p>
                      <a:pPr algn="ctr" fontAlgn="ctr"/>
                      <a:r>
                        <a:rPr lang="en-US" sz="900" b="0" i="0" u="none" strike="noStrike" dirty="0">
                          <a:solidFill>
                            <a:srgbClr val="000000"/>
                          </a:solidFill>
                          <a:latin typeface="Calibri"/>
                        </a:rPr>
                        <a:t>Performance Allocation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rowSpan="2">
                  <a:txBody>
                    <a:bodyPr/>
                    <a:lstStyle/>
                    <a:p>
                      <a:pPr algn="ctr" fontAlgn="ctr"/>
                      <a:r>
                        <a:rPr lang="en-US" sz="900" b="0" i="0" u="none" strike="noStrike">
                          <a:solidFill>
                            <a:srgbClr val="000000"/>
                          </a:solidFill>
                          <a:latin typeface="Calibri"/>
                        </a:rPr>
                        <a:t>Cost of Operation Subsidy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rowSpan="2">
                  <a:txBody>
                    <a:bodyPr/>
                    <a:lstStyle/>
                    <a:p>
                      <a:pPr algn="ctr" fontAlgn="ctr"/>
                      <a:r>
                        <a:rPr lang="en-US" sz="900" b="1" i="0" u="none" strike="noStrike">
                          <a:solidFill>
                            <a:srgbClr val="000000"/>
                          </a:solidFill>
                          <a:latin typeface="Calibri"/>
                        </a:rPr>
                        <a:t>Total Allocation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rowSpan="2">
                  <a:txBody>
                    <a:bodyPr/>
                    <a:lstStyle/>
                    <a:p>
                      <a:pPr algn="ctr" fontAlgn="ctr"/>
                      <a:r>
                        <a:rPr lang="en-US" sz="900" b="0" i="0" u="none" strike="noStrike" dirty="0">
                          <a:solidFill>
                            <a:srgbClr val="000000"/>
                          </a:solidFill>
                          <a:latin typeface="Calibri"/>
                        </a:rPr>
                        <a:t> % </a:t>
                      </a:r>
                      <a:r>
                        <a:rPr lang="en-US" sz="800" b="0" i="0" u="none" strike="noStrike" dirty="0">
                          <a:solidFill>
                            <a:srgbClr val="000000"/>
                          </a:solidFill>
                          <a:latin typeface="Calibri"/>
                        </a:rPr>
                        <a:t>Difference in Funding 2013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rowSpan="2">
                  <a:txBody>
                    <a:bodyPr/>
                    <a:lstStyle/>
                    <a:p>
                      <a:pPr algn="ctr" fontAlgn="ctr"/>
                      <a:r>
                        <a:rPr lang="en-US" sz="900" b="0" i="0" u="none" strike="noStrike">
                          <a:solidFill>
                            <a:srgbClr val="000000"/>
                          </a:solidFill>
                          <a:latin typeface="Calibri"/>
                        </a:rPr>
                        <a:t>Total Allocation After Stop Loss Adjustment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rowSpan="2">
                  <a:txBody>
                    <a:bodyPr/>
                    <a:lstStyle/>
                    <a:p>
                      <a:pPr algn="ctr" fontAlgn="ctr"/>
                      <a:r>
                        <a:rPr lang="en-US" sz="900" b="0" i="0" u="none" strike="noStrike">
                          <a:solidFill>
                            <a:srgbClr val="000000"/>
                          </a:solidFill>
                          <a:latin typeface="Calibri"/>
                        </a:rPr>
                        <a:t> Difference $ (+/-) between Stop Loss and FY13 GAA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rowSpan="2">
                  <a:txBody>
                    <a:bodyPr/>
                    <a:lstStyle/>
                    <a:p>
                      <a:pPr algn="ctr" fontAlgn="ctr"/>
                      <a:r>
                        <a:rPr lang="en-US" sz="900" b="0" i="0" u="none" strike="noStrike" dirty="0">
                          <a:solidFill>
                            <a:srgbClr val="000000"/>
                          </a:solidFill>
                          <a:latin typeface="Calibri"/>
                        </a:rPr>
                        <a:t> </a:t>
                      </a:r>
                      <a:r>
                        <a:rPr lang="en-US" sz="800" b="0" i="0" u="none" strike="noStrike" dirty="0" err="1" smtClean="0">
                          <a:solidFill>
                            <a:srgbClr val="000000"/>
                          </a:solidFill>
                          <a:latin typeface="Calibri"/>
                        </a:rPr>
                        <a:t>Percentag</a:t>
                      </a:r>
                      <a:r>
                        <a:rPr lang="en-US" sz="800" b="0" i="0" u="none" strike="noStrike" dirty="0" smtClean="0">
                          <a:solidFill>
                            <a:srgbClr val="000000"/>
                          </a:solidFill>
                          <a:latin typeface="Calibri"/>
                        </a:rPr>
                        <a:t> </a:t>
                      </a:r>
                      <a:r>
                        <a:rPr lang="en-US" sz="800" b="0" i="0" u="none" strike="noStrike" dirty="0">
                          <a:solidFill>
                            <a:srgbClr val="000000"/>
                          </a:solidFill>
                          <a:latin typeface="Calibri"/>
                        </a:rPr>
                        <a:t>Difference in Funding from FY13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537465">
                <a:tc vMerge="1">
                  <a:txBody>
                    <a:bodyPr/>
                    <a:lstStyle/>
                    <a:p>
                      <a:endParaRPr lang="en-US"/>
                    </a:p>
                  </a:txBody>
                  <a:tcPr/>
                </a:tc>
                <a:tc>
                  <a:txBody>
                    <a:bodyPr/>
                    <a:lstStyle/>
                    <a:p>
                      <a:pPr algn="ctr" fontAlgn="ctr"/>
                      <a:r>
                        <a:rPr lang="en-US" sz="900" b="0" i="0" u="none" strike="noStrike" dirty="0">
                          <a:solidFill>
                            <a:srgbClr val="000000"/>
                          </a:solidFill>
                          <a:latin typeface="Calibri"/>
                        </a:rPr>
                        <a:t>FY13 Funding Amount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36273">
                <a:tc>
                  <a:txBody>
                    <a:bodyPr/>
                    <a:lstStyle/>
                    <a:p>
                      <a:pPr algn="r" fontAlgn="ctr"/>
                      <a:r>
                        <a:rPr lang="en-US" sz="900" b="0" i="0" u="none" strike="noStrike" dirty="0">
                          <a:solidFill>
                            <a:srgbClr val="000000"/>
                          </a:solidFill>
                          <a:latin typeface="Calibri"/>
                        </a:rPr>
                        <a:t>Berkshire Community College</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latin typeface="Calibri"/>
                        </a:rPr>
                        <a:t>$7,988,207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latin typeface="Calibri"/>
                        </a:rPr>
                        <a:t> $          2,112,318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900" b="0" i="0" u="none" strike="noStrike">
                          <a:solidFill>
                            <a:srgbClr val="000000"/>
                          </a:solidFill>
                          <a:latin typeface="Calibri"/>
                        </a:rPr>
                        <a:t> $       3,330,594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900" b="0" i="0" u="none" strike="noStrike" dirty="0">
                          <a:solidFill>
                            <a:srgbClr val="000000"/>
                          </a:solidFill>
                          <a:latin typeface="Calibri"/>
                        </a:rPr>
                        <a:t> $             4,500,000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900" b="1" i="0" u="none" strike="noStrike">
                          <a:solidFill>
                            <a:srgbClr val="000000"/>
                          </a:solidFill>
                          <a:latin typeface="Calibri"/>
                        </a:rPr>
                        <a:t> $             9,942,912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en-US" sz="900" b="0" i="0" u="none" strike="noStrike">
                          <a:solidFill>
                            <a:srgbClr val="000000"/>
                          </a:solidFill>
                          <a:latin typeface="Calibri"/>
                        </a:rPr>
                        <a:t>24.5%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latin typeface="Calibri"/>
                        </a:rPr>
                        <a:t> $       9,207,281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900" b="0" i="0" u="none" strike="noStrike">
                          <a:solidFill>
                            <a:srgbClr val="000000"/>
                          </a:solidFill>
                          <a:latin typeface="Calibri"/>
                        </a:rPr>
                        <a:t> $    1,219,074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r" fontAlgn="ctr"/>
                      <a:r>
                        <a:rPr lang="en-US" sz="900" b="0" i="0" u="none" strike="noStrike" dirty="0">
                          <a:solidFill>
                            <a:srgbClr val="000000"/>
                          </a:solidFill>
                          <a:latin typeface="Calibri"/>
                        </a:rPr>
                        <a:t>15.3%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261790">
                <a:tc>
                  <a:txBody>
                    <a:bodyPr/>
                    <a:lstStyle/>
                    <a:p>
                      <a:pPr algn="r" fontAlgn="ctr"/>
                      <a:r>
                        <a:rPr lang="en-US" sz="900" b="0" i="0" u="none" strike="noStrike" dirty="0">
                          <a:solidFill>
                            <a:srgbClr val="000000"/>
                          </a:solidFill>
                          <a:latin typeface="Calibri"/>
                        </a:rPr>
                        <a:t>Bristol Community College</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900" b="0" i="0" u="none" strike="noStrike" dirty="0">
                          <a:solidFill>
                            <a:srgbClr val="000000"/>
                          </a:solidFill>
                          <a:latin typeface="Calibri"/>
                        </a:rPr>
                        <a:t>$13,885,391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900" b="0" i="0" u="none" strike="noStrike">
                          <a:solidFill>
                            <a:srgbClr val="000000"/>
                          </a:solidFill>
                          <a:latin typeface="Calibri"/>
                        </a:rPr>
                        <a:t> $          6,820,622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ctr"/>
                      <a:r>
                        <a:rPr lang="en-US" sz="900" b="0" i="0" u="none" strike="noStrike">
                          <a:solidFill>
                            <a:srgbClr val="000000"/>
                          </a:solidFill>
                          <a:latin typeface="Calibri"/>
                        </a:rPr>
                        <a:t> $       7,076,763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ctr"/>
                      <a:r>
                        <a:rPr lang="en-US" sz="900" b="0" i="0" u="none" strike="noStrike" dirty="0">
                          <a:solidFill>
                            <a:srgbClr val="000000"/>
                          </a:solidFill>
                          <a:latin typeface="Calibri"/>
                        </a:rPr>
                        <a:t> $             4,500,000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ctr"/>
                      <a:r>
                        <a:rPr lang="en-US" sz="900" b="1" i="0" u="none" strike="noStrike">
                          <a:solidFill>
                            <a:srgbClr val="000000"/>
                          </a:solidFill>
                          <a:latin typeface="Calibri"/>
                        </a:rPr>
                        <a:t> $           18,397,385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en-US" sz="900" b="0" i="0" u="none" strike="noStrike">
                          <a:solidFill>
                            <a:srgbClr val="000000"/>
                          </a:solidFill>
                          <a:latin typeface="Calibri"/>
                        </a:rPr>
                        <a:t>32.5%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l" fontAlgn="ctr"/>
                      <a:r>
                        <a:rPr lang="en-US" sz="900" b="0" i="0" u="none" strike="noStrike">
                          <a:solidFill>
                            <a:srgbClr val="000000"/>
                          </a:solidFill>
                          <a:latin typeface="Calibri"/>
                        </a:rPr>
                        <a:t> $     16,699,347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900" b="0" i="0" u="none" strike="noStrike">
                          <a:solidFill>
                            <a:srgbClr val="000000"/>
                          </a:solidFill>
                          <a:latin typeface="Calibri"/>
                        </a:rPr>
                        <a:t> $    2,813,956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9B8"/>
                    </a:solidFill>
                  </a:tcPr>
                </a:tc>
                <a:tc>
                  <a:txBody>
                    <a:bodyPr/>
                    <a:lstStyle/>
                    <a:p>
                      <a:pPr algn="r" fontAlgn="ctr"/>
                      <a:r>
                        <a:rPr lang="en-US" sz="900" b="0" i="0" u="none" strike="noStrike">
                          <a:solidFill>
                            <a:srgbClr val="000000"/>
                          </a:solidFill>
                          <a:latin typeface="Calibri"/>
                        </a:rPr>
                        <a:t>20.3%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261790">
                <a:tc>
                  <a:txBody>
                    <a:bodyPr/>
                    <a:lstStyle/>
                    <a:p>
                      <a:pPr algn="r" fontAlgn="ctr"/>
                      <a:r>
                        <a:rPr lang="en-US" sz="900" b="0" i="0" u="none" strike="noStrike" dirty="0">
                          <a:solidFill>
                            <a:srgbClr val="000000"/>
                          </a:solidFill>
                          <a:latin typeface="Calibri"/>
                        </a:rPr>
                        <a:t>Bunker Hill Community College</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latin typeface="Calibri"/>
                        </a:rPr>
                        <a:t>$17,496,631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latin typeface="Calibri"/>
                        </a:rPr>
                        <a:t> $          8,912,763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900" b="0" i="0" u="none" strike="noStrike">
                          <a:solidFill>
                            <a:srgbClr val="000000"/>
                          </a:solidFill>
                          <a:latin typeface="Calibri"/>
                        </a:rPr>
                        <a:t> $       7,603,525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900" b="0" i="0" u="none" strike="noStrike" dirty="0">
                          <a:solidFill>
                            <a:srgbClr val="000000"/>
                          </a:solidFill>
                          <a:latin typeface="Calibri"/>
                        </a:rPr>
                        <a:t> $             4,500,000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900" b="1" i="0" u="none" strike="noStrike">
                          <a:solidFill>
                            <a:srgbClr val="000000"/>
                          </a:solidFill>
                          <a:latin typeface="Calibri"/>
                        </a:rPr>
                        <a:t> $           21,016,288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en-US" sz="900" b="0" i="0" u="none" strike="noStrike">
                          <a:solidFill>
                            <a:srgbClr val="000000"/>
                          </a:solidFill>
                          <a:latin typeface="Calibri"/>
                        </a:rPr>
                        <a:t>20.1%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latin typeface="Calibri"/>
                        </a:rPr>
                        <a:t> $     19,691,704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900" b="0" i="0" u="none" strike="noStrike">
                          <a:solidFill>
                            <a:srgbClr val="000000"/>
                          </a:solidFill>
                          <a:latin typeface="Calibri"/>
                        </a:rPr>
                        <a:t> $    2,195,073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r" fontAlgn="ctr"/>
                      <a:r>
                        <a:rPr lang="en-US" sz="900" b="0" i="0" u="none" strike="noStrike">
                          <a:solidFill>
                            <a:srgbClr val="000000"/>
                          </a:solidFill>
                          <a:latin typeface="Calibri"/>
                        </a:rPr>
                        <a:t>12.5%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261790">
                <a:tc>
                  <a:txBody>
                    <a:bodyPr/>
                    <a:lstStyle/>
                    <a:p>
                      <a:pPr algn="r" fontAlgn="ctr"/>
                      <a:r>
                        <a:rPr lang="en-US" sz="900" b="0" i="0" u="none" strike="noStrike" dirty="0">
                          <a:solidFill>
                            <a:srgbClr val="000000"/>
                          </a:solidFill>
                          <a:latin typeface="Calibri"/>
                        </a:rPr>
                        <a:t>Cape Cod Community College</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900" b="0" i="0" u="none" strike="noStrike">
                          <a:solidFill>
                            <a:srgbClr val="000000"/>
                          </a:solidFill>
                          <a:latin typeface="Calibri"/>
                        </a:rPr>
                        <a:t>$9,823,796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900" b="0" i="0" u="none" strike="noStrike" dirty="0">
                          <a:solidFill>
                            <a:srgbClr val="000000"/>
                          </a:solidFill>
                          <a:latin typeface="Calibri"/>
                        </a:rPr>
                        <a:t> $          3,224,452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ctr"/>
                      <a:r>
                        <a:rPr lang="en-US" sz="900" b="0" i="0" u="none" strike="noStrike" dirty="0">
                          <a:solidFill>
                            <a:srgbClr val="000000"/>
                          </a:solidFill>
                          <a:latin typeface="Calibri"/>
                        </a:rPr>
                        <a:t> $       2,444,272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ctr"/>
                      <a:r>
                        <a:rPr lang="en-US" sz="900" b="0" i="0" u="none" strike="noStrike" dirty="0">
                          <a:solidFill>
                            <a:srgbClr val="000000"/>
                          </a:solidFill>
                          <a:latin typeface="Calibri"/>
                        </a:rPr>
                        <a:t> $             4,500,000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ctr"/>
                      <a:r>
                        <a:rPr lang="en-US" sz="900" b="1" i="0" u="none" strike="noStrike">
                          <a:solidFill>
                            <a:srgbClr val="000000"/>
                          </a:solidFill>
                          <a:latin typeface="Calibri"/>
                        </a:rPr>
                        <a:t> $           10,168,724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en-US" sz="900" b="0" i="0" u="none" strike="noStrike">
                          <a:solidFill>
                            <a:srgbClr val="000000"/>
                          </a:solidFill>
                          <a:latin typeface="Calibri"/>
                        </a:rPr>
                        <a:t>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l" fontAlgn="ctr"/>
                      <a:r>
                        <a:rPr lang="en-US" sz="900" b="0" i="0" u="none" strike="noStrike">
                          <a:solidFill>
                            <a:srgbClr val="000000"/>
                          </a:solidFill>
                          <a:latin typeface="Calibri"/>
                        </a:rPr>
                        <a:t> $     10,167,629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900" b="0" i="0" u="none" strike="noStrike">
                          <a:solidFill>
                            <a:srgbClr val="000000"/>
                          </a:solidFill>
                          <a:latin typeface="Calibri"/>
                        </a:rPr>
                        <a:t> $        343,833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9B8"/>
                    </a:solidFill>
                  </a:tcPr>
                </a:tc>
                <a:tc>
                  <a:txBody>
                    <a:bodyPr/>
                    <a:lstStyle/>
                    <a:p>
                      <a:pPr algn="r" fontAlgn="ctr"/>
                      <a:r>
                        <a:rPr lang="en-US" sz="900" b="0" i="0" u="none" strike="noStrike">
                          <a:solidFill>
                            <a:srgbClr val="000000"/>
                          </a:solidFill>
                          <a:latin typeface="Calibri"/>
                        </a:rPr>
                        <a:t>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236273">
                <a:tc>
                  <a:txBody>
                    <a:bodyPr/>
                    <a:lstStyle/>
                    <a:p>
                      <a:pPr algn="r" fontAlgn="ctr"/>
                      <a:r>
                        <a:rPr lang="en-US" sz="900" b="0" i="0" u="none" strike="noStrike" dirty="0">
                          <a:solidFill>
                            <a:srgbClr val="000000"/>
                          </a:solidFill>
                          <a:latin typeface="Calibri"/>
                        </a:rPr>
                        <a:t>Greenfield Community College</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latin typeface="Calibri"/>
                        </a:rPr>
                        <a:t>$7,805,889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latin typeface="Calibri"/>
                        </a:rPr>
                        <a:t> $          2,151,049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900" b="0" i="0" u="none" strike="noStrike">
                          <a:solidFill>
                            <a:srgbClr val="000000"/>
                          </a:solidFill>
                          <a:latin typeface="Calibri"/>
                        </a:rPr>
                        <a:t> $       3,146,823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900" b="0" i="0" u="none" strike="noStrike" dirty="0">
                          <a:solidFill>
                            <a:srgbClr val="000000"/>
                          </a:solidFill>
                          <a:latin typeface="Calibri"/>
                        </a:rPr>
                        <a:t> $             4,500,000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900" b="1" i="0" u="none" strike="noStrike" dirty="0">
                          <a:solidFill>
                            <a:srgbClr val="000000"/>
                          </a:solidFill>
                          <a:latin typeface="Calibri"/>
                        </a:rPr>
                        <a:t> $             9,797,872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en-US" sz="900" b="0" i="0" u="none" strike="noStrike">
                          <a:solidFill>
                            <a:srgbClr val="000000"/>
                          </a:solidFill>
                          <a:latin typeface="Calibri"/>
                        </a:rPr>
                        <a:t>25.5%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latin typeface="Calibri"/>
                        </a:rPr>
                        <a:t> $       9,048,211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900" b="0" i="0" u="none" strike="noStrike">
                          <a:solidFill>
                            <a:srgbClr val="000000"/>
                          </a:solidFill>
                          <a:latin typeface="Calibri"/>
                        </a:rPr>
                        <a:t> $    1,242,322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r" fontAlgn="ctr"/>
                      <a:r>
                        <a:rPr lang="en-US" sz="900" b="0" i="0" u="none" strike="noStrike">
                          <a:solidFill>
                            <a:srgbClr val="000000"/>
                          </a:solidFill>
                          <a:latin typeface="Calibri"/>
                        </a:rPr>
                        <a:t>15.9%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261790">
                <a:tc>
                  <a:txBody>
                    <a:bodyPr/>
                    <a:lstStyle/>
                    <a:p>
                      <a:pPr algn="r" fontAlgn="ctr"/>
                      <a:r>
                        <a:rPr lang="en-US" sz="900" b="0" i="0" u="none" strike="noStrike" dirty="0">
                          <a:solidFill>
                            <a:srgbClr val="000000"/>
                          </a:solidFill>
                          <a:latin typeface="Calibri"/>
                        </a:rPr>
                        <a:t>Holyoke Community College</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900" b="0" i="0" u="none" strike="noStrike">
                          <a:solidFill>
                            <a:srgbClr val="000000"/>
                          </a:solidFill>
                          <a:latin typeface="Calibri"/>
                        </a:rPr>
                        <a:t>$16,074,594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900" b="0" i="0" u="none" strike="noStrike" dirty="0">
                          <a:solidFill>
                            <a:srgbClr val="000000"/>
                          </a:solidFill>
                          <a:latin typeface="Calibri"/>
                        </a:rPr>
                        <a:t> $          5,969,313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ctr"/>
                      <a:r>
                        <a:rPr lang="en-US" sz="900" b="0" i="0" u="none" strike="noStrike" dirty="0">
                          <a:solidFill>
                            <a:srgbClr val="000000"/>
                          </a:solidFill>
                          <a:latin typeface="Calibri"/>
                        </a:rPr>
                        <a:t> $       7,197,649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ctr"/>
                      <a:r>
                        <a:rPr lang="en-US" sz="900" b="0" i="0" u="none" strike="noStrike">
                          <a:solidFill>
                            <a:srgbClr val="000000"/>
                          </a:solidFill>
                          <a:latin typeface="Calibri"/>
                        </a:rPr>
                        <a:t> $             4,500,000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ctr"/>
                      <a:r>
                        <a:rPr lang="en-US" sz="900" b="1" i="0" u="none" strike="noStrike" dirty="0">
                          <a:solidFill>
                            <a:srgbClr val="000000"/>
                          </a:solidFill>
                          <a:latin typeface="Calibri"/>
                        </a:rPr>
                        <a:t> $           17,666,962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en-US" sz="900" b="0" i="0" u="none" strike="noStrike">
                          <a:solidFill>
                            <a:srgbClr val="000000"/>
                          </a:solidFill>
                          <a:latin typeface="Calibri"/>
                        </a:rPr>
                        <a:t>9.9%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l" fontAlgn="ctr"/>
                      <a:r>
                        <a:rPr lang="en-US" sz="900" b="0" i="0" u="none" strike="noStrike">
                          <a:solidFill>
                            <a:srgbClr val="000000"/>
                          </a:solidFill>
                          <a:latin typeface="Calibri"/>
                        </a:rPr>
                        <a:t> $     17,067,692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900" b="0" i="0" u="none" strike="noStrike">
                          <a:solidFill>
                            <a:srgbClr val="000000"/>
                          </a:solidFill>
                          <a:latin typeface="Calibri"/>
                        </a:rPr>
                        <a:t> $        993,098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9B8"/>
                    </a:solidFill>
                  </a:tcPr>
                </a:tc>
                <a:tc>
                  <a:txBody>
                    <a:bodyPr/>
                    <a:lstStyle/>
                    <a:p>
                      <a:pPr algn="r" fontAlgn="ctr"/>
                      <a:r>
                        <a:rPr lang="en-US" sz="900" b="0" i="0" u="none" strike="noStrike">
                          <a:solidFill>
                            <a:srgbClr val="000000"/>
                          </a:solidFill>
                          <a:latin typeface="Calibri"/>
                        </a:rPr>
                        <a:t>6.2%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286912">
                <a:tc>
                  <a:txBody>
                    <a:bodyPr/>
                    <a:lstStyle/>
                    <a:p>
                      <a:pPr algn="r" fontAlgn="ctr"/>
                      <a:r>
                        <a:rPr lang="en-US" sz="900" b="0" i="0" u="none" strike="noStrike" dirty="0">
                          <a:solidFill>
                            <a:srgbClr val="000000"/>
                          </a:solidFill>
                          <a:latin typeface="Calibri"/>
                        </a:rPr>
                        <a:t>Massachusetts Bay Community College</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latin typeface="Calibri"/>
                        </a:rPr>
                        <a:t>$11,859,106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latin typeface="Calibri"/>
                        </a:rPr>
                        <a:t> $          4,470,668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900" b="0" i="0" u="none" strike="noStrike" dirty="0">
                          <a:solidFill>
                            <a:srgbClr val="000000"/>
                          </a:solidFill>
                          <a:latin typeface="Calibri"/>
                        </a:rPr>
                        <a:t> $       6,223,780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900" b="0" i="0" u="none" strike="noStrike">
                          <a:solidFill>
                            <a:srgbClr val="000000"/>
                          </a:solidFill>
                          <a:latin typeface="Calibri"/>
                        </a:rPr>
                        <a:t> $             4,500,000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900" b="1" i="0" u="none" strike="noStrike" dirty="0">
                          <a:solidFill>
                            <a:srgbClr val="000000"/>
                          </a:solidFill>
                          <a:latin typeface="Calibri"/>
                        </a:rPr>
                        <a:t> $           15,194,448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en-US" sz="900" b="0" i="0" u="none" strike="noStrike">
                          <a:solidFill>
                            <a:srgbClr val="000000"/>
                          </a:solidFill>
                          <a:latin typeface="Calibri"/>
                        </a:rPr>
                        <a:t>28.1%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latin typeface="Calibri"/>
                        </a:rPr>
                        <a:t> $     13,939,229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900" b="0" i="0" u="none" strike="noStrike">
                          <a:solidFill>
                            <a:srgbClr val="000000"/>
                          </a:solidFill>
                          <a:latin typeface="Calibri"/>
                        </a:rPr>
                        <a:t> $    2,080,123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r" fontAlgn="ctr"/>
                      <a:r>
                        <a:rPr lang="en-US" sz="900" b="0" i="0" u="none" strike="noStrike">
                          <a:solidFill>
                            <a:srgbClr val="000000"/>
                          </a:solidFill>
                          <a:latin typeface="Calibri"/>
                        </a:rPr>
                        <a:t>17.5%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261790">
                <a:tc>
                  <a:txBody>
                    <a:bodyPr/>
                    <a:lstStyle/>
                    <a:p>
                      <a:pPr algn="r" fontAlgn="ctr"/>
                      <a:r>
                        <a:rPr lang="en-US" sz="900" b="0" i="0" u="none" strike="noStrike" dirty="0">
                          <a:solidFill>
                            <a:srgbClr val="000000"/>
                          </a:solidFill>
                          <a:latin typeface="Calibri"/>
                        </a:rPr>
                        <a:t>Massasoit Community College</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900" b="0" i="0" u="none" strike="noStrike">
                          <a:solidFill>
                            <a:srgbClr val="000000"/>
                          </a:solidFill>
                          <a:latin typeface="Calibri"/>
                        </a:rPr>
                        <a:t>$17,376,154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900" b="0" i="0" u="none" strike="noStrike">
                          <a:solidFill>
                            <a:srgbClr val="000000"/>
                          </a:solidFill>
                          <a:latin typeface="Calibri"/>
                        </a:rPr>
                        <a:t> $          6,702,109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ctr"/>
                      <a:r>
                        <a:rPr lang="en-US" sz="900" b="0" i="0" u="none" strike="noStrike" dirty="0">
                          <a:solidFill>
                            <a:srgbClr val="000000"/>
                          </a:solidFill>
                          <a:latin typeface="Calibri"/>
                        </a:rPr>
                        <a:t> $       5,341,321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ctr"/>
                      <a:r>
                        <a:rPr lang="en-US" sz="900" b="0" i="0" u="none" strike="noStrike">
                          <a:solidFill>
                            <a:srgbClr val="000000"/>
                          </a:solidFill>
                          <a:latin typeface="Calibri"/>
                        </a:rPr>
                        <a:t> $             4,500,000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ctr"/>
                      <a:r>
                        <a:rPr lang="en-US" sz="900" b="1" i="0" u="none" strike="noStrike" dirty="0">
                          <a:solidFill>
                            <a:srgbClr val="000000"/>
                          </a:solidFill>
                          <a:latin typeface="Calibri"/>
                        </a:rPr>
                        <a:t> $           16,543,430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en-US" sz="900" b="0" i="0" u="none" strike="noStrike">
                          <a:solidFill>
                            <a:srgbClr val="000000"/>
                          </a:solidFill>
                          <a:latin typeface="Calibri"/>
                        </a:rPr>
                        <a:t>-4.8%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l" fontAlgn="ctr"/>
                      <a:r>
                        <a:rPr lang="en-US" sz="900" b="0" i="0" u="none" strike="noStrike">
                          <a:solidFill>
                            <a:srgbClr val="000000"/>
                          </a:solidFill>
                          <a:latin typeface="Calibri"/>
                        </a:rPr>
                        <a:t> $     17,984,319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900" b="0" i="0" u="none" strike="noStrike">
                          <a:solidFill>
                            <a:srgbClr val="000000"/>
                          </a:solidFill>
                          <a:latin typeface="Calibri"/>
                        </a:rPr>
                        <a:t> $        608,165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9B8"/>
                    </a:solidFill>
                  </a:tcPr>
                </a:tc>
                <a:tc>
                  <a:txBody>
                    <a:bodyPr/>
                    <a:lstStyle/>
                    <a:p>
                      <a:pPr algn="r" fontAlgn="ctr"/>
                      <a:r>
                        <a:rPr lang="en-US" sz="900" b="0" i="0" u="none" strike="noStrike">
                          <a:solidFill>
                            <a:srgbClr val="000000"/>
                          </a:solidFill>
                          <a:latin typeface="Calibri"/>
                        </a:rPr>
                        <a:t>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261790">
                <a:tc>
                  <a:txBody>
                    <a:bodyPr/>
                    <a:lstStyle/>
                    <a:p>
                      <a:pPr algn="r" fontAlgn="ctr"/>
                      <a:r>
                        <a:rPr lang="en-US" sz="900" b="0" i="0" u="none" strike="noStrike" dirty="0">
                          <a:solidFill>
                            <a:srgbClr val="000000"/>
                          </a:solidFill>
                          <a:latin typeface="Calibri"/>
                        </a:rPr>
                        <a:t>Middlesex Community College</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latin typeface="Calibri"/>
                        </a:rPr>
                        <a:t>$17,121,183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latin typeface="Calibri"/>
                        </a:rPr>
                        <a:t> $          8,213,614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900" b="0" i="0" u="none" strike="noStrike" dirty="0">
                          <a:solidFill>
                            <a:srgbClr val="000000"/>
                          </a:solidFill>
                          <a:latin typeface="Calibri"/>
                        </a:rPr>
                        <a:t> $       7,471,748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900" b="0" i="0" u="none" strike="noStrike" dirty="0">
                          <a:solidFill>
                            <a:srgbClr val="000000"/>
                          </a:solidFill>
                          <a:latin typeface="Calibri"/>
                        </a:rPr>
                        <a:t> $             4,500,000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900" b="1" i="0" u="none" strike="noStrike" dirty="0">
                          <a:solidFill>
                            <a:srgbClr val="000000"/>
                          </a:solidFill>
                          <a:latin typeface="Calibri"/>
                        </a:rPr>
                        <a:t> $           20,185,362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en-US" sz="900" b="0" i="0" u="none" strike="noStrike" dirty="0">
                          <a:solidFill>
                            <a:srgbClr val="000000"/>
                          </a:solidFill>
                          <a:latin typeface="Calibri"/>
                        </a:rPr>
                        <a:t>17.9%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latin typeface="Calibri"/>
                        </a:rPr>
                        <a:t> $     19,032,193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900" b="0" i="0" u="none" strike="noStrike">
                          <a:solidFill>
                            <a:srgbClr val="000000"/>
                          </a:solidFill>
                          <a:latin typeface="Calibri"/>
                        </a:rPr>
                        <a:t> $    1,911,010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r" fontAlgn="ctr"/>
                      <a:r>
                        <a:rPr lang="en-US" sz="900" b="0" i="0" u="none" strike="noStrike">
                          <a:solidFill>
                            <a:srgbClr val="000000"/>
                          </a:solidFill>
                          <a:latin typeface="Calibri"/>
                        </a:rPr>
                        <a:t>11.2%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286912">
                <a:tc>
                  <a:txBody>
                    <a:bodyPr/>
                    <a:lstStyle/>
                    <a:p>
                      <a:pPr algn="r" fontAlgn="ctr"/>
                      <a:r>
                        <a:rPr lang="en-US" sz="900" b="0" i="0" u="none" strike="noStrike" dirty="0">
                          <a:solidFill>
                            <a:srgbClr val="000000"/>
                          </a:solidFill>
                          <a:latin typeface="Calibri"/>
                        </a:rPr>
                        <a:t>Mount </a:t>
                      </a:r>
                      <a:r>
                        <a:rPr lang="en-US" sz="900" b="0" i="0" u="none" strike="noStrike" dirty="0" err="1">
                          <a:solidFill>
                            <a:srgbClr val="000000"/>
                          </a:solidFill>
                          <a:latin typeface="Calibri"/>
                        </a:rPr>
                        <a:t>Wachusett</a:t>
                      </a:r>
                      <a:r>
                        <a:rPr lang="en-US" sz="900" b="0" i="0" u="none" strike="noStrike" dirty="0">
                          <a:solidFill>
                            <a:srgbClr val="000000"/>
                          </a:solidFill>
                          <a:latin typeface="Calibri"/>
                        </a:rPr>
                        <a:t> Community College</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900" b="0" i="0" u="none" strike="noStrike">
                          <a:solidFill>
                            <a:srgbClr val="000000"/>
                          </a:solidFill>
                          <a:latin typeface="Calibri"/>
                        </a:rPr>
                        <a:t>$11,007,508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900" b="0" i="0" u="none" strike="noStrike">
                          <a:solidFill>
                            <a:srgbClr val="000000"/>
                          </a:solidFill>
                          <a:latin typeface="Calibri"/>
                        </a:rPr>
                        <a:t> $          4,743,484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ctr"/>
                      <a:r>
                        <a:rPr lang="en-US" sz="900" b="0" i="0" u="none" strike="noStrike">
                          <a:solidFill>
                            <a:srgbClr val="000000"/>
                          </a:solidFill>
                          <a:latin typeface="Calibri"/>
                        </a:rPr>
                        <a:t> $       3,445,542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ctr"/>
                      <a:r>
                        <a:rPr lang="en-US" sz="900" b="0" i="0" u="none" strike="noStrike" dirty="0">
                          <a:solidFill>
                            <a:srgbClr val="000000"/>
                          </a:solidFill>
                          <a:latin typeface="Calibri"/>
                        </a:rPr>
                        <a:t> $             4,500,000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ctr"/>
                      <a:r>
                        <a:rPr lang="en-US" sz="900" b="1" i="0" u="none" strike="noStrike" dirty="0">
                          <a:solidFill>
                            <a:srgbClr val="000000"/>
                          </a:solidFill>
                          <a:latin typeface="Calibri"/>
                        </a:rPr>
                        <a:t> $           12,689,027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en-US" sz="900" b="0" i="0" u="none" strike="noStrike" dirty="0">
                          <a:solidFill>
                            <a:srgbClr val="000000"/>
                          </a:solidFill>
                          <a:latin typeface="Calibri"/>
                        </a:rPr>
                        <a:t>15.3%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l" fontAlgn="ctr"/>
                      <a:r>
                        <a:rPr lang="en-US" sz="900" b="0" i="0" u="none" strike="noStrike">
                          <a:solidFill>
                            <a:srgbClr val="000000"/>
                          </a:solidFill>
                          <a:latin typeface="Calibri"/>
                        </a:rPr>
                        <a:t> $     12,056,206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900" b="0" i="0" u="none" strike="noStrike">
                          <a:solidFill>
                            <a:srgbClr val="000000"/>
                          </a:solidFill>
                          <a:latin typeface="Calibri"/>
                        </a:rPr>
                        <a:t> $    1,048,698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9B8"/>
                    </a:solidFill>
                  </a:tcPr>
                </a:tc>
                <a:tc>
                  <a:txBody>
                    <a:bodyPr/>
                    <a:lstStyle/>
                    <a:p>
                      <a:pPr algn="r" fontAlgn="ctr"/>
                      <a:r>
                        <a:rPr lang="en-US" sz="900" b="0" i="0" u="none" strike="noStrike">
                          <a:solidFill>
                            <a:srgbClr val="000000"/>
                          </a:solidFill>
                          <a:latin typeface="Calibri"/>
                        </a:rPr>
                        <a:t>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261790">
                <a:tc>
                  <a:txBody>
                    <a:bodyPr/>
                    <a:lstStyle/>
                    <a:p>
                      <a:pPr algn="r" fontAlgn="ctr"/>
                      <a:r>
                        <a:rPr lang="en-US" sz="900" b="0" i="0" u="none" strike="noStrike" dirty="0">
                          <a:solidFill>
                            <a:srgbClr val="000000"/>
                          </a:solidFill>
                          <a:latin typeface="Calibri"/>
                        </a:rPr>
                        <a:t>North Shore Community College</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latin typeface="Calibri"/>
                        </a:rPr>
                        <a:t>$17,629,906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latin typeface="Calibri"/>
                        </a:rPr>
                        <a:t> $          6,369,881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900" b="0" i="0" u="none" strike="noStrike">
                          <a:solidFill>
                            <a:srgbClr val="000000"/>
                          </a:solidFill>
                          <a:latin typeface="Calibri"/>
                        </a:rPr>
                        <a:t> $       6,444,258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900" b="0" i="0" u="none" strike="noStrike">
                          <a:solidFill>
                            <a:srgbClr val="000000"/>
                          </a:solidFill>
                          <a:latin typeface="Calibri"/>
                        </a:rPr>
                        <a:t> $             4,500,000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900" b="1" i="0" u="none" strike="noStrike" dirty="0">
                          <a:solidFill>
                            <a:srgbClr val="000000"/>
                          </a:solidFill>
                          <a:latin typeface="Calibri"/>
                        </a:rPr>
                        <a:t> $           17,314,139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en-US" sz="900" b="0" i="0" u="none" strike="noStrike" dirty="0">
                          <a:solidFill>
                            <a:srgbClr val="000000"/>
                          </a:solidFill>
                          <a:latin typeface="Calibri"/>
                        </a:rPr>
                        <a:t>-1.8%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latin typeface="Calibri"/>
                        </a:rPr>
                        <a:t> $     18,246,953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900" b="0" i="0" u="none" strike="noStrike">
                          <a:solidFill>
                            <a:srgbClr val="000000"/>
                          </a:solidFill>
                          <a:latin typeface="Calibri"/>
                        </a:rPr>
                        <a:t> $        617,047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r" fontAlgn="ctr"/>
                      <a:r>
                        <a:rPr lang="en-US" sz="900" b="0" i="0" u="none" strike="noStrike">
                          <a:solidFill>
                            <a:srgbClr val="000000"/>
                          </a:solidFill>
                          <a:latin typeface="Calibri"/>
                        </a:rPr>
                        <a:t>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261790">
                <a:tc>
                  <a:txBody>
                    <a:bodyPr/>
                    <a:lstStyle/>
                    <a:p>
                      <a:pPr algn="r" fontAlgn="ctr"/>
                      <a:r>
                        <a:rPr lang="en-US" sz="900" b="0" i="0" u="none" strike="noStrike" dirty="0">
                          <a:solidFill>
                            <a:srgbClr val="000000"/>
                          </a:solidFill>
                          <a:latin typeface="Calibri"/>
                        </a:rPr>
                        <a:t>Northern Essex Community College</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900" b="0" i="0" u="none" strike="noStrike">
                          <a:solidFill>
                            <a:srgbClr val="000000"/>
                          </a:solidFill>
                          <a:latin typeface="Calibri"/>
                        </a:rPr>
                        <a:t>$16,305,635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900" b="0" i="0" u="none" strike="noStrike">
                          <a:solidFill>
                            <a:srgbClr val="000000"/>
                          </a:solidFill>
                          <a:latin typeface="Calibri"/>
                        </a:rPr>
                        <a:t> $          5,380,009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ctr"/>
                      <a:r>
                        <a:rPr lang="en-US" sz="900" b="0" i="0" u="none" strike="noStrike">
                          <a:solidFill>
                            <a:srgbClr val="000000"/>
                          </a:solidFill>
                          <a:latin typeface="Calibri"/>
                        </a:rPr>
                        <a:t> $       6,239,967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ctr"/>
                      <a:r>
                        <a:rPr lang="en-US" sz="900" b="0" i="0" u="none" strike="noStrike">
                          <a:solidFill>
                            <a:srgbClr val="000000"/>
                          </a:solidFill>
                          <a:latin typeface="Calibri"/>
                        </a:rPr>
                        <a:t> $             4,500,000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ctr"/>
                      <a:r>
                        <a:rPr lang="en-US" sz="900" b="1" i="0" u="none" strike="noStrike">
                          <a:solidFill>
                            <a:srgbClr val="000000"/>
                          </a:solidFill>
                          <a:latin typeface="Calibri"/>
                        </a:rPr>
                        <a:t> $           16,119,976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en-US" sz="900" b="0" i="0" u="none" strike="noStrike" dirty="0">
                          <a:solidFill>
                            <a:srgbClr val="000000"/>
                          </a:solidFill>
                          <a:latin typeface="Calibri"/>
                        </a:rPr>
                        <a:t>-1.1%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l" fontAlgn="ctr"/>
                      <a:r>
                        <a:rPr lang="en-US" sz="900" b="0" i="0" u="none" strike="noStrike">
                          <a:solidFill>
                            <a:srgbClr val="000000"/>
                          </a:solidFill>
                          <a:latin typeface="Calibri"/>
                        </a:rPr>
                        <a:t> $     16,876,332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900" b="0" i="0" u="none" strike="noStrike">
                          <a:solidFill>
                            <a:srgbClr val="000000"/>
                          </a:solidFill>
                          <a:latin typeface="Calibri"/>
                        </a:rPr>
                        <a:t> $        570,697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9B8"/>
                    </a:solidFill>
                  </a:tcPr>
                </a:tc>
                <a:tc>
                  <a:txBody>
                    <a:bodyPr/>
                    <a:lstStyle/>
                    <a:p>
                      <a:pPr algn="r" fontAlgn="ctr"/>
                      <a:r>
                        <a:rPr lang="en-US" sz="900" b="0" i="0" u="none" strike="noStrike">
                          <a:solidFill>
                            <a:srgbClr val="000000"/>
                          </a:solidFill>
                          <a:latin typeface="Calibri"/>
                        </a:rPr>
                        <a:t>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261790">
                <a:tc>
                  <a:txBody>
                    <a:bodyPr/>
                    <a:lstStyle/>
                    <a:p>
                      <a:pPr algn="r" fontAlgn="ctr"/>
                      <a:r>
                        <a:rPr lang="en-US" sz="900" b="0" i="0" u="none" strike="noStrike" dirty="0" err="1">
                          <a:solidFill>
                            <a:srgbClr val="000000"/>
                          </a:solidFill>
                          <a:latin typeface="Calibri"/>
                        </a:rPr>
                        <a:t>Quinsigamond</a:t>
                      </a:r>
                      <a:r>
                        <a:rPr lang="en-US" sz="900" b="0" i="0" u="none" strike="noStrike" dirty="0">
                          <a:solidFill>
                            <a:srgbClr val="000000"/>
                          </a:solidFill>
                          <a:latin typeface="Calibri"/>
                        </a:rPr>
                        <a:t> Community College</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latin typeface="Calibri"/>
                        </a:rPr>
                        <a:t>$12,980,557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latin typeface="Calibri"/>
                        </a:rPr>
                        <a:t> $          7,331,544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900" b="0" i="0" u="none" strike="noStrike">
                          <a:solidFill>
                            <a:srgbClr val="000000"/>
                          </a:solidFill>
                          <a:latin typeface="Calibri"/>
                        </a:rPr>
                        <a:t> $       6,406,535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900" b="0" i="0" u="none" strike="noStrike">
                          <a:solidFill>
                            <a:srgbClr val="000000"/>
                          </a:solidFill>
                          <a:latin typeface="Calibri"/>
                        </a:rPr>
                        <a:t> $             4,500,000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900" b="1" i="0" u="none" strike="noStrike">
                          <a:solidFill>
                            <a:srgbClr val="000000"/>
                          </a:solidFill>
                          <a:latin typeface="Calibri"/>
                        </a:rPr>
                        <a:t> $           18,238,079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en-US" sz="900" b="0" i="0" u="none" strike="noStrike" dirty="0">
                          <a:solidFill>
                            <a:srgbClr val="000000"/>
                          </a:solidFill>
                          <a:latin typeface="Calibri"/>
                        </a:rPr>
                        <a:t>40.5%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latin typeface="Calibri"/>
                        </a:rPr>
                        <a:t> $     16,259,469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900" b="0" i="0" u="none" strike="noStrike">
                          <a:solidFill>
                            <a:srgbClr val="000000"/>
                          </a:solidFill>
                          <a:latin typeface="Calibri"/>
                        </a:rPr>
                        <a:t> $    3,278,912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r" fontAlgn="ctr"/>
                      <a:r>
                        <a:rPr lang="en-US" sz="900" b="0" i="0" u="none" strike="noStrike">
                          <a:solidFill>
                            <a:srgbClr val="000000"/>
                          </a:solidFill>
                          <a:latin typeface="Calibri"/>
                        </a:rPr>
                        <a:t>25.3%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236273">
                <a:tc>
                  <a:txBody>
                    <a:bodyPr/>
                    <a:lstStyle/>
                    <a:p>
                      <a:pPr algn="r" fontAlgn="ctr"/>
                      <a:r>
                        <a:rPr lang="en-US" sz="900" b="0" i="0" u="none" strike="noStrike" dirty="0">
                          <a:solidFill>
                            <a:srgbClr val="000000"/>
                          </a:solidFill>
                          <a:latin typeface="Calibri"/>
                        </a:rPr>
                        <a:t>Roxbury Community College</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900" b="0" i="0" u="none" strike="noStrike">
                          <a:solidFill>
                            <a:srgbClr val="000000"/>
                          </a:solidFill>
                          <a:latin typeface="Calibri"/>
                        </a:rPr>
                        <a:t>$9,729,356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900" b="0" i="0" u="none" strike="noStrike">
                          <a:solidFill>
                            <a:srgbClr val="000000"/>
                          </a:solidFill>
                          <a:latin typeface="Calibri"/>
                        </a:rPr>
                        <a:t> $          2,178,260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ctr"/>
                      <a:r>
                        <a:rPr lang="en-US" sz="900" b="0" i="0" u="none" strike="noStrike">
                          <a:solidFill>
                            <a:srgbClr val="000000"/>
                          </a:solidFill>
                          <a:latin typeface="Calibri"/>
                        </a:rPr>
                        <a:t> $       1,079,715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ctr"/>
                      <a:r>
                        <a:rPr lang="en-US" sz="900" b="0" i="0" u="none" strike="noStrike">
                          <a:solidFill>
                            <a:srgbClr val="000000"/>
                          </a:solidFill>
                          <a:latin typeface="Calibri"/>
                        </a:rPr>
                        <a:t> $             4,500,000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ctr"/>
                      <a:r>
                        <a:rPr lang="en-US" sz="900" b="1" i="0" u="none" strike="noStrike">
                          <a:solidFill>
                            <a:srgbClr val="000000"/>
                          </a:solidFill>
                          <a:latin typeface="Calibri"/>
                        </a:rPr>
                        <a:t> $             7,757,974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en-US" sz="900" b="0" i="0" u="none" strike="noStrike" dirty="0">
                          <a:solidFill>
                            <a:srgbClr val="000000"/>
                          </a:solidFill>
                          <a:latin typeface="Calibri"/>
                        </a:rPr>
                        <a:t>-20.3%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l" fontAlgn="ctr"/>
                      <a:r>
                        <a:rPr lang="en-US" sz="900" b="0" i="0" u="none" strike="noStrike">
                          <a:solidFill>
                            <a:srgbClr val="000000"/>
                          </a:solidFill>
                          <a:latin typeface="Calibri"/>
                        </a:rPr>
                        <a:t> $     10,069,883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900" b="0" i="0" u="none" strike="noStrike">
                          <a:solidFill>
                            <a:srgbClr val="000000"/>
                          </a:solidFill>
                          <a:latin typeface="Calibri"/>
                        </a:rPr>
                        <a:t> $        340,527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9B8"/>
                    </a:solidFill>
                  </a:tcPr>
                </a:tc>
                <a:tc>
                  <a:txBody>
                    <a:bodyPr/>
                    <a:lstStyle/>
                    <a:p>
                      <a:pPr algn="r" fontAlgn="ctr"/>
                      <a:r>
                        <a:rPr lang="en-US" sz="900" b="0" i="0" u="none" strike="noStrike">
                          <a:solidFill>
                            <a:srgbClr val="000000"/>
                          </a:solidFill>
                          <a:latin typeface="Calibri"/>
                        </a:rPr>
                        <a:t>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261790">
                <a:tc>
                  <a:txBody>
                    <a:bodyPr/>
                    <a:lstStyle/>
                    <a:p>
                      <a:pPr algn="r" fontAlgn="ctr"/>
                      <a:r>
                        <a:rPr lang="en-US" sz="900" b="0" i="0" u="none" strike="noStrike" dirty="0">
                          <a:solidFill>
                            <a:srgbClr val="000000"/>
                          </a:solidFill>
                          <a:latin typeface="Calibri"/>
                        </a:rPr>
                        <a:t>Springfield Community College</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latin typeface="Calibri"/>
                        </a:rPr>
                        <a:t>$21,070,398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latin typeface="Calibri"/>
                        </a:rPr>
                        <a:t> $          5,747,069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900" b="0" i="0" u="none" strike="noStrike">
                          <a:solidFill>
                            <a:srgbClr val="000000"/>
                          </a:solidFill>
                          <a:latin typeface="Calibri"/>
                        </a:rPr>
                        <a:t> $       6,874,664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900" b="0" i="0" u="none" strike="noStrike">
                          <a:solidFill>
                            <a:srgbClr val="000000"/>
                          </a:solidFill>
                          <a:latin typeface="Calibri"/>
                        </a:rPr>
                        <a:t> $             4,500,000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900" b="1" i="0" u="none" strike="noStrike">
                          <a:solidFill>
                            <a:srgbClr val="000000"/>
                          </a:solidFill>
                          <a:latin typeface="Calibri"/>
                        </a:rPr>
                        <a:t> $           17,121,733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en-US" sz="900" b="0" i="0" u="none" strike="noStrike">
                          <a:solidFill>
                            <a:srgbClr val="000000"/>
                          </a:solidFill>
                          <a:latin typeface="Calibri"/>
                        </a:rPr>
                        <a:t>-18.7%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en-US" sz="900" b="0" i="0" u="none" strike="noStrike" dirty="0">
                          <a:solidFill>
                            <a:srgbClr val="000000"/>
                          </a:solidFill>
                          <a:latin typeface="Calibri"/>
                        </a:rPr>
                        <a:t> $     21,807,862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l" fontAlgn="ctr"/>
                      <a:r>
                        <a:rPr lang="en-US" sz="900" b="0" i="0" u="none" strike="noStrike">
                          <a:solidFill>
                            <a:srgbClr val="000000"/>
                          </a:solidFill>
                          <a:latin typeface="Calibri"/>
                        </a:rPr>
                        <a:t> $        737,464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r" fontAlgn="ctr"/>
                      <a:r>
                        <a:rPr lang="en-US" sz="900" b="0" i="0" u="none" strike="noStrike">
                          <a:solidFill>
                            <a:srgbClr val="000000"/>
                          </a:solidFill>
                          <a:latin typeface="Calibri"/>
                        </a:rPr>
                        <a:t>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261790">
                <a:tc>
                  <a:txBody>
                    <a:bodyPr/>
                    <a:lstStyle/>
                    <a:p>
                      <a:pPr algn="ctr" fontAlgn="ctr"/>
                      <a:r>
                        <a:rPr lang="en-US" sz="900" b="0" i="0" u="none" strike="noStrike" dirty="0">
                          <a:solidFill>
                            <a:srgbClr val="000000"/>
                          </a:solidFill>
                          <a:latin typeface="Calibri"/>
                        </a:rPr>
                        <a:t>SYSTEM TOTAL</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BFBFBF"/>
                    </a:solidFill>
                  </a:tcPr>
                </a:tc>
                <a:tc>
                  <a:txBody>
                    <a:bodyPr/>
                    <a:lstStyle/>
                    <a:p>
                      <a:pPr algn="ctr" fontAlgn="ctr"/>
                      <a:r>
                        <a:rPr lang="en-US" sz="900" b="0" i="0" u="none" strike="noStrike" dirty="0">
                          <a:solidFill>
                            <a:srgbClr val="000000"/>
                          </a:solidFill>
                          <a:latin typeface="Calibri"/>
                        </a:rPr>
                        <a:t>$208,154,311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BFBFBF"/>
                    </a:solidFill>
                  </a:tcPr>
                </a:tc>
                <a:tc>
                  <a:txBody>
                    <a:bodyPr/>
                    <a:lstStyle/>
                    <a:p>
                      <a:pPr algn="r" fontAlgn="ctr"/>
                      <a:r>
                        <a:rPr lang="en-US" sz="900" b="0" i="0" u="none" strike="noStrike">
                          <a:solidFill>
                            <a:srgbClr val="000000"/>
                          </a:solidFill>
                          <a:latin typeface="Calibri"/>
                        </a:rPr>
                        <a:t> $        80,327,156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BFBFBF"/>
                    </a:solidFill>
                  </a:tcPr>
                </a:tc>
                <a:tc>
                  <a:txBody>
                    <a:bodyPr/>
                    <a:lstStyle/>
                    <a:p>
                      <a:pPr algn="r" fontAlgn="ctr"/>
                      <a:r>
                        <a:rPr lang="en-US" sz="900" b="0" i="0" u="none" strike="noStrike">
                          <a:solidFill>
                            <a:srgbClr val="000000"/>
                          </a:solidFill>
                          <a:latin typeface="Calibri"/>
                        </a:rPr>
                        <a:t> $    80,327,156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BFBFBF"/>
                    </a:solidFill>
                  </a:tcPr>
                </a:tc>
                <a:tc>
                  <a:txBody>
                    <a:bodyPr/>
                    <a:lstStyle/>
                    <a:p>
                      <a:pPr algn="r" fontAlgn="ctr"/>
                      <a:r>
                        <a:rPr lang="en-US" sz="900" b="0" i="0" u="none" strike="noStrike">
                          <a:solidFill>
                            <a:srgbClr val="000000"/>
                          </a:solidFill>
                          <a:latin typeface="Calibri"/>
                        </a:rPr>
                        <a:t> $           67,500,000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BFBFBF"/>
                    </a:solidFill>
                  </a:tcPr>
                </a:tc>
                <a:tc>
                  <a:txBody>
                    <a:bodyPr/>
                    <a:lstStyle/>
                    <a:p>
                      <a:pPr algn="l" fontAlgn="ctr"/>
                      <a:r>
                        <a:rPr lang="en-US" sz="900" b="1" i="0" u="none" strike="noStrike">
                          <a:solidFill>
                            <a:srgbClr val="000000"/>
                          </a:solidFill>
                          <a:latin typeface="Calibri"/>
                        </a:rPr>
                        <a:t> $         228,154,311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BFBFBF"/>
                    </a:solidFill>
                  </a:tcPr>
                </a:tc>
                <a:tc>
                  <a:txBody>
                    <a:bodyPr/>
                    <a:lstStyle/>
                    <a:p>
                      <a:pPr algn="ctr" fontAlgn="ctr"/>
                      <a:r>
                        <a:rPr lang="en-US" sz="900" b="0" i="0" u="none" strike="noStrike">
                          <a:solidFill>
                            <a:srgbClr val="000000"/>
                          </a:solidFill>
                          <a:latin typeface="Calibri"/>
                        </a:rPr>
                        <a:t>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BFBFBF"/>
                    </a:solidFill>
                  </a:tcPr>
                </a:tc>
                <a:tc>
                  <a:txBody>
                    <a:bodyPr/>
                    <a:lstStyle/>
                    <a:p>
                      <a:pPr algn="l" fontAlgn="ctr"/>
                      <a:r>
                        <a:rPr lang="en-US" sz="900" b="0" i="0" u="none" strike="noStrike">
                          <a:solidFill>
                            <a:srgbClr val="000000"/>
                          </a:solidFill>
                          <a:latin typeface="Calibri"/>
                        </a:rPr>
                        <a:t> $  228,154,311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BFBFBF"/>
                    </a:solidFill>
                  </a:tcPr>
                </a:tc>
                <a:tc>
                  <a:txBody>
                    <a:bodyPr/>
                    <a:lstStyle/>
                    <a:p>
                      <a:pPr algn="r" fontAlgn="ctr"/>
                      <a:r>
                        <a:rPr lang="en-US" sz="900" b="0" i="0" u="none" strike="noStrike" dirty="0">
                          <a:solidFill>
                            <a:srgbClr val="000000"/>
                          </a:solidFill>
                          <a:latin typeface="Calibri"/>
                        </a:rPr>
                        <a:t> $  20,000,000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BFBFBF"/>
                    </a:solidFill>
                  </a:tcPr>
                </a:tc>
                <a:tc>
                  <a:txBody>
                    <a:bodyPr/>
                    <a:lstStyle/>
                    <a:p>
                      <a:pPr algn="r" fontAlgn="ctr"/>
                      <a:r>
                        <a:rPr lang="en-US" sz="900" b="0" i="0" u="none" strike="noStrike" dirty="0">
                          <a:solidFill>
                            <a:srgbClr val="000000"/>
                          </a:solidFill>
                          <a:latin typeface="Calibri"/>
                        </a:rPr>
                        <a:t>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BFBFBF"/>
                    </a:solidFill>
                  </a:tcPr>
                </a:tc>
              </a:tr>
            </a:tbl>
          </a:graphicData>
        </a:graphic>
      </p:graphicFrame>
      <p:sp>
        <p:nvSpPr>
          <p:cNvPr id="23766" name="TextBox 7"/>
          <p:cNvSpPr txBox="1">
            <a:spLocks noChangeArrowheads="1"/>
          </p:cNvSpPr>
          <p:nvPr/>
        </p:nvSpPr>
        <p:spPr bwMode="auto">
          <a:xfrm>
            <a:off x="228600" y="304800"/>
            <a:ext cx="9144000" cy="400110"/>
          </a:xfrm>
          <a:prstGeom prst="rect">
            <a:avLst/>
          </a:prstGeom>
          <a:noFill/>
          <a:ln w="9525">
            <a:noFill/>
            <a:miter lim="800000"/>
            <a:headEnd/>
            <a:tailEnd/>
          </a:ln>
        </p:spPr>
        <p:txBody>
          <a:bodyPr wrap="square">
            <a:spAutoFit/>
          </a:bodyPr>
          <a:lstStyle/>
          <a:p>
            <a:r>
              <a:rPr lang="en-US" sz="2000" b="1" i="1" dirty="0" smtClean="0">
                <a:solidFill>
                  <a:srgbClr val="0070C0"/>
                </a:solidFill>
                <a:latin typeface="Calibri" pitchFamily="34" charset="0"/>
              </a:rPr>
              <a:t>The Funding </a:t>
            </a:r>
            <a:r>
              <a:rPr lang="en-US" sz="2000" b="1" i="1" dirty="0">
                <a:solidFill>
                  <a:srgbClr val="0070C0"/>
                </a:solidFill>
                <a:latin typeface="Calibri" pitchFamily="34" charset="0"/>
              </a:rPr>
              <a:t>Formula Visualization Tool </a:t>
            </a:r>
            <a:r>
              <a:rPr lang="en-US" sz="2000" b="1" i="1" dirty="0" smtClean="0">
                <a:solidFill>
                  <a:srgbClr val="0070C0"/>
                </a:solidFill>
                <a:latin typeface="Calibri" pitchFamily="34" charset="0"/>
              </a:rPr>
              <a:t>:</a:t>
            </a:r>
            <a:r>
              <a:rPr lang="en-US" sz="2000" b="1" dirty="0" smtClean="0">
                <a:latin typeface="Calibri" pitchFamily="34" charset="0"/>
              </a:rPr>
              <a:t>  The “output” side of the dashboard </a:t>
            </a:r>
            <a:endParaRPr lang="en-US" sz="2000" b="1" dirty="0">
              <a:latin typeface="Calibri" pitchFamily="34" charset="0"/>
            </a:endParaRPr>
          </a:p>
        </p:txBody>
      </p:sp>
      <p:sp>
        <p:nvSpPr>
          <p:cNvPr id="5" name="TextBox 4"/>
          <p:cNvSpPr txBox="1"/>
          <p:nvPr/>
        </p:nvSpPr>
        <p:spPr>
          <a:xfrm>
            <a:off x="1066800" y="6324600"/>
            <a:ext cx="6705600" cy="338554"/>
          </a:xfrm>
          <a:prstGeom prst="rect">
            <a:avLst/>
          </a:prstGeom>
          <a:noFill/>
        </p:spPr>
        <p:txBody>
          <a:bodyPr wrap="square" rtlCol="0">
            <a:spAutoFit/>
          </a:bodyPr>
          <a:lstStyle/>
          <a:p>
            <a:r>
              <a:rPr lang="en-US" sz="1600" b="1" dirty="0" smtClean="0">
                <a:latin typeface="+mn-lt"/>
              </a:rPr>
              <a:t>FY14 GAA allocated the additional $20M via earmarks in line-item 7100-4000</a:t>
            </a:r>
            <a:endParaRPr lang="en-US" sz="1600" b="1" dirty="0">
              <a:latin typeface="+mn-lt"/>
            </a:endParaRPr>
          </a:p>
        </p:txBody>
      </p:sp>
      <p:sp>
        <p:nvSpPr>
          <p:cNvPr id="6" name="Bent Arrow 5"/>
          <p:cNvSpPr/>
          <p:nvPr/>
        </p:nvSpPr>
        <p:spPr>
          <a:xfrm rot="10800000">
            <a:off x="7704581" y="6172200"/>
            <a:ext cx="533400" cy="469122"/>
          </a:xfrm>
          <a:prstGeom prst="ben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2060"/>
                </a:solidFill>
              </a:rPr>
              <a:t>FY15 Budget Recommendation and Next Steps</a:t>
            </a:r>
            <a:endParaRPr lang="en-US" b="1" dirty="0">
              <a:solidFill>
                <a:srgbClr val="002060"/>
              </a:solidFill>
            </a:endParaRPr>
          </a:p>
        </p:txBody>
      </p:sp>
      <p:sp>
        <p:nvSpPr>
          <p:cNvPr id="3" name="Content Placeholder 2"/>
          <p:cNvSpPr>
            <a:spLocks noGrp="1"/>
          </p:cNvSpPr>
          <p:nvPr>
            <p:ph idx="1"/>
          </p:nvPr>
        </p:nvSpPr>
        <p:spPr>
          <a:xfrm>
            <a:off x="457200" y="1600200"/>
            <a:ext cx="8229600" cy="4876800"/>
          </a:xfrm>
        </p:spPr>
        <p:txBody>
          <a:bodyPr>
            <a:normAutofit fontScale="85000" lnSpcReduction="10000"/>
          </a:bodyPr>
          <a:lstStyle/>
          <a:p>
            <a:pPr>
              <a:buFont typeface="Wingdings" pitchFamily="2" charset="2"/>
              <a:buChar char="§"/>
            </a:pPr>
            <a:r>
              <a:rPr lang="en-US" sz="2600" dirty="0" smtClean="0"/>
              <a:t>Roll $20M of FY14 earmarked funds into base appropriations of campus</a:t>
            </a:r>
          </a:p>
          <a:p>
            <a:pPr>
              <a:buFont typeface="Wingdings" pitchFamily="2" charset="2"/>
              <a:buChar char="§"/>
            </a:pPr>
            <a:endParaRPr lang="en-US" sz="2600" dirty="0" smtClean="0"/>
          </a:p>
          <a:p>
            <a:pPr>
              <a:buFont typeface="Wingdings" pitchFamily="2" charset="2"/>
              <a:buChar char="§"/>
            </a:pPr>
            <a:r>
              <a:rPr lang="en-US" sz="2600" dirty="0" smtClean="0"/>
              <a:t>Recommend an additional $20M to be allocated using the same metrics in FY14</a:t>
            </a:r>
          </a:p>
          <a:p>
            <a:pPr>
              <a:buFont typeface="Wingdings" pitchFamily="2" charset="2"/>
              <a:buChar char="§"/>
            </a:pPr>
            <a:endParaRPr lang="en-US" sz="2600" dirty="0" smtClean="0"/>
          </a:p>
          <a:p>
            <a:pPr>
              <a:buFont typeface="Wingdings" pitchFamily="2" charset="2"/>
              <a:buChar char="§"/>
            </a:pPr>
            <a:r>
              <a:rPr lang="en-US" sz="2600" dirty="0" smtClean="0"/>
              <a:t>Hire a Data Auditor to test integrity and quality of data; ensuring uniform standards and definitions</a:t>
            </a:r>
          </a:p>
          <a:p>
            <a:pPr>
              <a:buFont typeface="Wingdings" pitchFamily="2" charset="2"/>
              <a:buChar char="§"/>
            </a:pPr>
            <a:endParaRPr lang="en-US" sz="2600" dirty="0" smtClean="0"/>
          </a:p>
          <a:p>
            <a:pPr>
              <a:buFont typeface="Wingdings" pitchFamily="2" charset="2"/>
              <a:buChar char="§"/>
            </a:pPr>
            <a:r>
              <a:rPr lang="en-US" sz="2600" dirty="0" smtClean="0"/>
              <a:t>Discussion now underway to review minimum gain in FY15 with a goal of reaching a “no fee” consensus amongst all campuses</a:t>
            </a:r>
          </a:p>
          <a:p>
            <a:pPr>
              <a:buFont typeface="Wingdings" pitchFamily="2" charset="2"/>
              <a:buChar char="§"/>
            </a:pPr>
            <a:endParaRPr lang="en-US" sz="2600" dirty="0" smtClean="0"/>
          </a:p>
          <a:p>
            <a:pPr>
              <a:buFont typeface="Wingdings" pitchFamily="2" charset="2"/>
              <a:buChar char="§"/>
            </a:pPr>
            <a:r>
              <a:rPr lang="en-US" sz="2600" dirty="0" smtClean="0"/>
              <a:t>Reconvene Formula Task Force to review and possibly refine elements of formula for FY16</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533400" y="152400"/>
            <a:ext cx="8229600" cy="1143000"/>
          </a:xfrm>
        </p:spPr>
        <p:txBody>
          <a:bodyPr>
            <a:normAutofit fontScale="90000"/>
          </a:bodyPr>
          <a:lstStyle/>
          <a:p>
            <a:pPr eaLnBrk="1" hangingPunct="1"/>
            <a:r>
              <a:rPr lang="en-US" b="1" dirty="0" smtClean="0">
                <a:solidFill>
                  <a:srgbClr val="002060"/>
                </a:solidFill>
              </a:rPr>
              <a:t>                 </a:t>
            </a:r>
            <a:r>
              <a:rPr lang="en-US" sz="3600" b="1" dirty="0" smtClean="0">
                <a:solidFill>
                  <a:srgbClr val="002060"/>
                </a:solidFill>
              </a:rPr>
              <a:t>Keys to Implementation in FY14</a:t>
            </a:r>
          </a:p>
        </p:txBody>
      </p:sp>
      <p:sp>
        <p:nvSpPr>
          <p:cNvPr id="3075" name="Content Placeholder 2"/>
          <p:cNvSpPr>
            <a:spLocks noGrp="1"/>
          </p:cNvSpPr>
          <p:nvPr>
            <p:ph idx="1"/>
          </p:nvPr>
        </p:nvSpPr>
        <p:spPr>
          <a:xfrm>
            <a:off x="228600" y="1295400"/>
            <a:ext cx="8382000" cy="5181600"/>
          </a:xfrm>
        </p:spPr>
        <p:txBody>
          <a:bodyPr>
            <a:normAutofit fontScale="85000" lnSpcReduction="10000"/>
          </a:bodyPr>
          <a:lstStyle/>
          <a:p>
            <a:pPr eaLnBrk="1" hangingPunct="1">
              <a:buFont typeface="Wingdings" pitchFamily="2" charset="2"/>
              <a:buChar char="§"/>
            </a:pPr>
            <a:r>
              <a:rPr lang="en-US" sz="2000" b="1" dirty="0" smtClean="0"/>
              <a:t>Strategic plan at the system level </a:t>
            </a:r>
            <a:r>
              <a:rPr lang="en-US" sz="2000" dirty="0" smtClean="0"/>
              <a:t>that outlined specific long-term measurable goals, including meeting projected workforce demand.</a:t>
            </a:r>
          </a:p>
          <a:p>
            <a:pPr eaLnBrk="1" hangingPunct="1">
              <a:buFont typeface="Wingdings" pitchFamily="2" charset="2"/>
              <a:buChar char="§"/>
            </a:pPr>
            <a:r>
              <a:rPr lang="en-US" sz="2000" b="1" dirty="0" smtClean="0"/>
              <a:t>Appealed to legislative interest </a:t>
            </a:r>
            <a:r>
              <a:rPr lang="en-US" sz="2000" dirty="0" smtClean="0"/>
              <a:t>in linking academic performance to funding. To that end, the Department of Higher Education was granted the statutory authority in FY12 to </a:t>
            </a:r>
            <a:r>
              <a:rPr lang="en-US" sz="2000" i="1" dirty="0" smtClean="0"/>
              <a:t>“develop a funding formula for the community colleges which incorporates the allocation of appropriations based, in part, on performance.”</a:t>
            </a:r>
          </a:p>
          <a:p>
            <a:pPr eaLnBrk="1" hangingPunct="1">
              <a:buFont typeface="Wingdings" pitchFamily="2" charset="2"/>
              <a:buChar char="§"/>
            </a:pPr>
            <a:r>
              <a:rPr lang="en-US" sz="2000" b="1" dirty="0" smtClean="0"/>
              <a:t>Established task force</a:t>
            </a:r>
            <a:r>
              <a:rPr lang="en-US" sz="2000" dirty="0" smtClean="0"/>
              <a:t> of community college presidents to determine overall approach and methodology. Critical to build consensus amongst campuses.</a:t>
            </a:r>
          </a:p>
          <a:p>
            <a:pPr eaLnBrk="1" hangingPunct="1">
              <a:buFont typeface="Wingdings" pitchFamily="2" charset="2"/>
              <a:buChar char="§"/>
            </a:pPr>
            <a:r>
              <a:rPr lang="en-US" sz="2000" b="1" dirty="0" smtClean="0"/>
              <a:t>Third-party formula development and validation</a:t>
            </a:r>
            <a:r>
              <a:rPr lang="en-US" sz="2000" dirty="0" smtClean="0"/>
              <a:t>. Clear communication of data </a:t>
            </a:r>
            <a:r>
              <a:rPr lang="en-US" sz="2000" dirty="0"/>
              <a:t> </a:t>
            </a:r>
            <a:r>
              <a:rPr lang="en-US" sz="2000" dirty="0" smtClean="0"/>
              <a:t>standards, definitions, and measures.</a:t>
            </a:r>
          </a:p>
          <a:p>
            <a:pPr eaLnBrk="1" hangingPunct="1">
              <a:buFont typeface="Wingdings" pitchFamily="2" charset="2"/>
              <a:buChar char="§"/>
            </a:pPr>
            <a:r>
              <a:rPr lang="en-US" sz="2000" b="1" dirty="0" smtClean="0"/>
              <a:t>Incorporated a “hold harmless” feature </a:t>
            </a:r>
            <a:r>
              <a:rPr lang="en-US" sz="2000" dirty="0" smtClean="0"/>
              <a:t>that prevented any campus from receiving less than a 3.5% increase in year one.</a:t>
            </a:r>
          </a:p>
          <a:p>
            <a:pPr eaLnBrk="1" hangingPunct="1">
              <a:buFont typeface="Wingdings" pitchFamily="2" charset="2"/>
              <a:buChar char="§"/>
            </a:pPr>
            <a:r>
              <a:rPr lang="en-US" sz="2000" b="1" dirty="0" smtClean="0"/>
              <a:t>Pledge to not increase fees </a:t>
            </a:r>
            <a:r>
              <a:rPr lang="en-US" sz="2000" dirty="0" smtClean="0"/>
              <a:t>if funding formula is implemented with an additional $20M allocated over FY13.</a:t>
            </a:r>
          </a:p>
          <a:p>
            <a:pPr>
              <a:buFont typeface="Wingdings" pitchFamily="2" charset="2"/>
              <a:buChar char="§"/>
            </a:pPr>
            <a:r>
              <a:rPr lang="en-US" sz="2000" b="1" dirty="0" smtClean="0"/>
              <a:t>Commitment by Commissioner Freeland </a:t>
            </a:r>
            <a:r>
              <a:rPr lang="en-US" sz="2000" dirty="0" smtClean="0"/>
              <a:t>to both the Task Force and the Council of Presidents that the individual metrics, weights, multipliers, allocation balances, subsidy, etc were still open to review and enhancement</a:t>
            </a:r>
            <a:r>
              <a:rPr lang="en-US" sz="2000" dirty="0"/>
              <a:t> </a:t>
            </a:r>
            <a:r>
              <a:rPr lang="en-US" sz="2000" dirty="0" smtClean="0"/>
              <a:t>in future funding cycles.</a:t>
            </a:r>
          </a:p>
          <a:p>
            <a:pPr>
              <a:buFont typeface="Wingdings" pitchFamily="2" charset="2"/>
              <a:buChar char="§"/>
            </a:pPr>
            <a:r>
              <a:rPr lang="en-US" sz="2000" dirty="0" smtClean="0"/>
              <a:t> </a:t>
            </a:r>
            <a:r>
              <a:rPr lang="en-US" sz="2000" b="1" dirty="0" smtClean="0"/>
              <a:t>A plan to establish an enhanced audit function </a:t>
            </a:r>
            <a:r>
              <a:rPr lang="en-US" sz="2000" dirty="0" smtClean="0"/>
              <a:t>to provide a greater assurance that formula is based on solid, reliable and appropriate representations of institutional accomplishments.    </a:t>
            </a:r>
          </a:p>
          <a:p>
            <a:pPr eaLnBrk="1" hangingPunct="1">
              <a:buFont typeface="Wingdings" pitchFamily="2" charset="2"/>
              <a:buChar char="§"/>
            </a:pPr>
            <a:endParaRPr lang="en-US" sz="2000" dirty="0" smtClean="0"/>
          </a:p>
          <a:p>
            <a:pPr eaLnBrk="1" hangingPunct="1">
              <a:buFont typeface="Wingdings" pitchFamily="2" charset="2"/>
              <a:buChar char="§"/>
            </a:pPr>
            <a:endParaRPr lang="en-US" sz="2000" dirty="0" smtClean="0"/>
          </a:p>
        </p:txBody>
      </p:sp>
      <p:pic>
        <p:nvPicPr>
          <p:cNvPr id="3076" name="Picture 3" descr="Outline MAssachusetts.png"/>
          <p:cNvPicPr>
            <a:picLocks noChangeAspect="1"/>
          </p:cNvPicPr>
          <p:nvPr/>
        </p:nvPicPr>
        <p:blipFill>
          <a:blip r:embed="rId3" cstate="print"/>
          <a:srcRect/>
          <a:stretch>
            <a:fillRect/>
          </a:stretch>
        </p:blipFill>
        <p:spPr bwMode="auto">
          <a:xfrm>
            <a:off x="762000" y="381000"/>
            <a:ext cx="1905000" cy="838200"/>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1828800"/>
            <a:ext cx="6781800" cy="3200401"/>
          </a:xfrm>
          <a:ln w="76200">
            <a:solidFill>
              <a:srgbClr val="002060"/>
            </a:solidFill>
          </a:ln>
          <a:effectLst>
            <a:glow rad="228600">
              <a:schemeClr val="accent1">
                <a:satMod val="175000"/>
                <a:alpha val="40000"/>
              </a:schemeClr>
            </a:glow>
            <a:outerShdw blurRad="40000" dist="23000" dir="5400000" rotWithShape="0">
              <a:srgbClr val="000000">
                <a:alpha val="35000"/>
              </a:srgbClr>
            </a:outerShdw>
          </a:effectLst>
        </p:spPr>
        <p:style>
          <a:lnRef idx="0">
            <a:schemeClr val="accent6"/>
          </a:lnRef>
          <a:fillRef idx="3">
            <a:schemeClr val="accent6"/>
          </a:fillRef>
          <a:effectRef idx="3">
            <a:schemeClr val="accent6"/>
          </a:effectRef>
          <a:fontRef idx="minor">
            <a:schemeClr val="lt1"/>
          </a:fontRef>
        </p:style>
        <p:txBody>
          <a:bodyPr anchor="ctr">
            <a:normAutofit/>
          </a:bodyPr>
          <a:lstStyle/>
          <a:p>
            <a:pPr algn="ctr">
              <a:buNone/>
            </a:pPr>
            <a:r>
              <a:rPr lang="en-US" sz="7200" b="1" dirty="0" smtClean="0"/>
              <a:t>Additional Questions?</a:t>
            </a:r>
            <a:endParaRPr lang="en-US" sz="72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1752600"/>
            <a:ext cx="6781800" cy="3200401"/>
          </a:xfrm>
          <a:ln w="76200">
            <a:solidFill>
              <a:srgbClr val="002060"/>
            </a:solidFill>
          </a:ln>
          <a:effectLst>
            <a:glow rad="228600">
              <a:schemeClr val="accent1">
                <a:satMod val="175000"/>
                <a:alpha val="40000"/>
              </a:schemeClr>
            </a:glow>
            <a:outerShdw blurRad="40000" dist="23000" dir="5400000" rotWithShape="0">
              <a:srgbClr val="000000">
                <a:alpha val="35000"/>
              </a:srgbClr>
            </a:outerShdw>
          </a:effectLst>
        </p:spPr>
        <p:style>
          <a:lnRef idx="0">
            <a:schemeClr val="accent6"/>
          </a:lnRef>
          <a:fillRef idx="3">
            <a:schemeClr val="accent6"/>
          </a:fillRef>
          <a:effectRef idx="3">
            <a:schemeClr val="accent6"/>
          </a:effectRef>
          <a:fontRef idx="minor">
            <a:schemeClr val="lt1"/>
          </a:fontRef>
        </p:style>
        <p:txBody>
          <a:bodyPr anchor="ctr">
            <a:normAutofit/>
          </a:bodyPr>
          <a:lstStyle/>
          <a:p>
            <a:pPr algn="ctr">
              <a:buNone/>
            </a:pPr>
            <a:r>
              <a:rPr lang="en-US" sz="7200" b="1" dirty="0" smtClean="0"/>
              <a:t>Background</a:t>
            </a:r>
            <a:endParaRPr lang="en-US" sz="72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3"/>
          <p:cNvSpPr txBox="1">
            <a:spLocks noChangeArrowheads="1"/>
          </p:cNvSpPr>
          <p:nvPr/>
        </p:nvSpPr>
        <p:spPr bwMode="auto">
          <a:xfrm>
            <a:off x="685800" y="533400"/>
            <a:ext cx="7924800" cy="461665"/>
          </a:xfrm>
          <a:prstGeom prst="rect">
            <a:avLst/>
          </a:prstGeom>
          <a:noFill/>
          <a:ln w="9525">
            <a:noFill/>
            <a:miter lim="800000"/>
            <a:headEnd/>
            <a:tailEnd/>
          </a:ln>
        </p:spPr>
        <p:txBody>
          <a:bodyPr wrap="square">
            <a:spAutoFit/>
          </a:bodyPr>
          <a:lstStyle/>
          <a:p>
            <a:r>
              <a:rPr lang="en-US" sz="2400" b="1" dirty="0">
                <a:latin typeface="Calibri" pitchFamily="34" charset="0"/>
              </a:rPr>
              <a:t>Community College Funding </a:t>
            </a:r>
            <a:r>
              <a:rPr lang="en-US" sz="2400" b="1" dirty="0" smtClean="0">
                <a:latin typeface="Calibri" pitchFamily="34" charset="0"/>
              </a:rPr>
              <a:t>Formula: Legislative Charge</a:t>
            </a:r>
            <a:endParaRPr lang="en-US" sz="2400" b="1" dirty="0">
              <a:latin typeface="Calibri" pitchFamily="34" charset="0"/>
            </a:endParaRPr>
          </a:p>
        </p:txBody>
      </p:sp>
      <p:sp>
        <p:nvSpPr>
          <p:cNvPr id="3076" name="Rectangle 5"/>
          <p:cNvSpPr>
            <a:spLocks noChangeArrowheads="1"/>
          </p:cNvSpPr>
          <p:nvPr/>
        </p:nvSpPr>
        <p:spPr bwMode="auto">
          <a:xfrm>
            <a:off x="533400" y="1371600"/>
            <a:ext cx="8153400" cy="5940088"/>
          </a:xfrm>
          <a:prstGeom prst="rect">
            <a:avLst/>
          </a:prstGeom>
          <a:noFill/>
          <a:ln w="9525">
            <a:noFill/>
            <a:miter lim="800000"/>
            <a:headEnd/>
            <a:tailEnd/>
          </a:ln>
        </p:spPr>
        <p:txBody>
          <a:bodyPr wrap="square">
            <a:spAutoFit/>
          </a:bodyPr>
          <a:lstStyle/>
          <a:p>
            <a:r>
              <a:rPr lang="en-US" sz="2000" b="1" dirty="0" smtClean="0">
                <a:solidFill>
                  <a:srgbClr val="002060"/>
                </a:solidFill>
                <a:latin typeface="Calibri" pitchFamily="34" charset="0"/>
              </a:rPr>
              <a:t>Section 171 of the FY13 General Appropriations Act (GAA)  states:</a:t>
            </a:r>
          </a:p>
          <a:p>
            <a:endParaRPr lang="en-US" sz="2000" b="1" dirty="0" smtClean="0">
              <a:solidFill>
                <a:schemeClr val="accent1">
                  <a:lumMod val="50000"/>
                </a:schemeClr>
              </a:solidFill>
              <a:latin typeface="Calibri" pitchFamily="34" charset="0"/>
            </a:endParaRPr>
          </a:p>
          <a:p>
            <a:r>
              <a:rPr lang="en-US" sz="2000" i="1" dirty="0" smtClean="0">
                <a:latin typeface="Calibri" pitchFamily="34" charset="0"/>
              </a:rPr>
              <a:t>“The commissioner of higher education, in consultation with the presidents of the community colleges and representatives of the Massachusetts Teachers Association, shall </a:t>
            </a:r>
            <a:r>
              <a:rPr lang="en-US" sz="2000" b="1" i="1" dirty="0" smtClean="0">
                <a:latin typeface="Calibri" pitchFamily="34" charset="0"/>
              </a:rPr>
              <a:t>develop a funding formula</a:t>
            </a:r>
            <a:r>
              <a:rPr lang="en-US" sz="2000" i="1" dirty="0" smtClean="0">
                <a:latin typeface="Calibri" pitchFamily="34" charset="0"/>
              </a:rPr>
              <a:t> for the community colleges which incorporates the allocation of appropriations to the individual community colleges </a:t>
            </a:r>
            <a:r>
              <a:rPr lang="en-US" sz="2000" b="1" i="1" dirty="0" smtClean="0">
                <a:latin typeface="Calibri" pitchFamily="34" charset="0"/>
              </a:rPr>
              <a:t>based, in part, on performance</a:t>
            </a:r>
            <a:r>
              <a:rPr lang="en-US" sz="2000" i="1" dirty="0" smtClean="0">
                <a:latin typeface="Calibri" pitchFamily="34" charset="0"/>
              </a:rPr>
              <a:t>. “</a:t>
            </a:r>
          </a:p>
          <a:p>
            <a:endParaRPr lang="en-US" sz="2000" dirty="0" smtClean="0">
              <a:latin typeface="Calibri" pitchFamily="34" charset="0"/>
            </a:endParaRPr>
          </a:p>
          <a:p>
            <a:pPr>
              <a:buFont typeface="Wingdings" pitchFamily="2" charset="2"/>
              <a:buChar char="v"/>
            </a:pPr>
            <a:r>
              <a:rPr lang="en-US" sz="2000" dirty="0" smtClean="0">
                <a:latin typeface="Calibri" pitchFamily="34" charset="0"/>
              </a:rPr>
              <a:t> </a:t>
            </a:r>
            <a:r>
              <a:rPr lang="en-US" sz="2000" b="1" dirty="0" smtClean="0">
                <a:solidFill>
                  <a:srgbClr val="002060"/>
                </a:solidFill>
                <a:latin typeface="Calibri" pitchFamily="34" charset="0"/>
              </a:rPr>
              <a:t>Additionally, MGL, Chapter 15A, Section 15B stipulates that:</a:t>
            </a:r>
          </a:p>
          <a:p>
            <a:endParaRPr lang="en-US" sz="2000" b="1" dirty="0" smtClean="0">
              <a:solidFill>
                <a:srgbClr val="002060"/>
              </a:solidFill>
              <a:latin typeface="Calibri" pitchFamily="34" charset="0"/>
            </a:endParaRPr>
          </a:p>
          <a:p>
            <a:r>
              <a:rPr lang="en-US" sz="2000" i="1" dirty="0" smtClean="0">
                <a:latin typeface="Calibri" pitchFamily="34" charset="0"/>
              </a:rPr>
              <a:t>“ Boards of trustees in each segment of the higher education system shall prepare their budget request in accordance with funding formulas.  The board of higher education shall develop the formulas for the institutions within the state university and community college segments in consultation with the boards and trustees and the secretary.”</a:t>
            </a:r>
          </a:p>
          <a:p>
            <a:endParaRPr lang="en-US" sz="2000" i="1" dirty="0" smtClean="0">
              <a:latin typeface="Calibri" pitchFamily="34" charset="0"/>
            </a:endParaRPr>
          </a:p>
          <a:p>
            <a:endParaRPr lang="en-US" sz="2000" i="1" dirty="0" smtClean="0">
              <a:latin typeface="Calibri" pitchFamily="34" charset="0"/>
            </a:endParaRPr>
          </a:p>
          <a:p>
            <a:endParaRPr lang="en-US" sz="2000" dirty="0" smtClean="0">
              <a:latin typeface="Calibri" pitchFamily="34" charset="0"/>
            </a:endParaRPr>
          </a:p>
          <a:p>
            <a:endParaRPr lang="en-US" sz="2000" dirty="0">
              <a:latin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Box 3"/>
          <p:cNvSpPr txBox="1">
            <a:spLocks noChangeArrowheads="1"/>
          </p:cNvSpPr>
          <p:nvPr/>
        </p:nvSpPr>
        <p:spPr bwMode="auto">
          <a:xfrm>
            <a:off x="990600" y="533400"/>
            <a:ext cx="7620000" cy="461665"/>
          </a:xfrm>
          <a:prstGeom prst="rect">
            <a:avLst/>
          </a:prstGeom>
          <a:noFill/>
          <a:ln w="9525">
            <a:noFill/>
            <a:miter lim="800000"/>
            <a:headEnd/>
            <a:tailEnd/>
          </a:ln>
        </p:spPr>
        <p:txBody>
          <a:bodyPr wrap="square">
            <a:spAutoFit/>
          </a:bodyPr>
          <a:lstStyle/>
          <a:p>
            <a:r>
              <a:rPr lang="en-US" sz="2400" b="1" dirty="0" smtClean="0">
                <a:latin typeface="Calibri" pitchFamily="34" charset="0"/>
              </a:rPr>
              <a:t>Community </a:t>
            </a:r>
            <a:r>
              <a:rPr lang="en-US" sz="2400" b="1" dirty="0">
                <a:latin typeface="Calibri" pitchFamily="34" charset="0"/>
              </a:rPr>
              <a:t>College Funding </a:t>
            </a:r>
            <a:r>
              <a:rPr lang="en-US" sz="2400" b="1" dirty="0" smtClean="0">
                <a:latin typeface="Calibri" pitchFamily="34" charset="0"/>
              </a:rPr>
              <a:t>Formula: Why?</a:t>
            </a:r>
            <a:endParaRPr lang="en-US" sz="2400" b="1" dirty="0">
              <a:latin typeface="Calibri" pitchFamily="34" charset="0"/>
            </a:endParaRPr>
          </a:p>
        </p:txBody>
      </p:sp>
      <p:sp>
        <p:nvSpPr>
          <p:cNvPr id="4099" name="TextBox 7"/>
          <p:cNvSpPr txBox="1">
            <a:spLocks noChangeArrowheads="1"/>
          </p:cNvSpPr>
          <p:nvPr/>
        </p:nvSpPr>
        <p:spPr bwMode="auto">
          <a:xfrm>
            <a:off x="609600" y="1219200"/>
            <a:ext cx="8534400" cy="769441"/>
          </a:xfrm>
          <a:prstGeom prst="rect">
            <a:avLst/>
          </a:prstGeom>
          <a:noFill/>
          <a:ln w="9525">
            <a:noFill/>
            <a:miter lim="800000"/>
            <a:headEnd/>
            <a:tailEnd/>
          </a:ln>
        </p:spPr>
        <p:txBody>
          <a:bodyPr>
            <a:spAutoFit/>
          </a:bodyPr>
          <a:lstStyle/>
          <a:p>
            <a:r>
              <a:rPr lang="en-US" sz="2200" b="1" dirty="0" smtClean="0">
                <a:latin typeface="Calibri" pitchFamily="34" charset="0"/>
              </a:rPr>
              <a:t>The funding formula was implemented to address three essential issues:</a:t>
            </a:r>
            <a:endParaRPr lang="en-US" sz="2200" b="1" dirty="0">
              <a:latin typeface="Calibri" pitchFamily="34" charset="0"/>
            </a:endParaRPr>
          </a:p>
        </p:txBody>
      </p:sp>
      <p:sp>
        <p:nvSpPr>
          <p:cNvPr id="4100" name="TextBox 8"/>
          <p:cNvSpPr txBox="1">
            <a:spLocks noChangeArrowheads="1"/>
          </p:cNvSpPr>
          <p:nvPr/>
        </p:nvSpPr>
        <p:spPr bwMode="auto">
          <a:xfrm>
            <a:off x="914400" y="2133600"/>
            <a:ext cx="6705600" cy="3785652"/>
          </a:xfrm>
          <a:prstGeom prst="rect">
            <a:avLst/>
          </a:prstGeom>
          <a:noFill/>
          <a:ln w="9525">
            <a:noFill/>
            <a:miter lim="800000"/>
            <a:headEnd/>
            <a:tailEnd/>
          </a:ln>
        </p:spPr>
        <p:txBody>
          <a:bodyPr wrap="square">
            <a:spAutoFit/>
          </a:bodyPr>
          <a:lstStyle/>
          <a:p>
            <a:pPr marL="457200" indent="-457200">
              <a:buFont typeface="Wingdings" pitchFamily="2" charset="2"/>
              <a:buChar char="§"/>
            </a:pPr>
            <a:r>
              <a:rPr lang="en-US" sz="2000" dirty="0" smtClean="0">
                <a:solidFill>
                  <a:srgbClr val="002060"/>
                </a:solidFill>
                <a:latin typeface="Calibri" pitchFamily="34" charset="0"/>
              </a:rPr>
              <a:t>The large inequities in per student funding that have developed among the colleges over time as their annual appropriations have risen by identical percentages while their growth rates have varied significantly</a:t>
            </a:r>
          </a:p>
          <a:p>
            <a:pPr marL="457200" indent="-457200">
              <a:buAutoNum type="arabicPeriod"/>
            </a:pPr>
            <a:endParaRPr lang="en-US" sz="2000" dirty="0">
              <a:solidFill>
                <a:srgbClr val="002060"/>
              </a:solidFill>
              <a:latin typeface="Calibri" pitchFamily="34" charset="0"/>
            </a:endParaRPr>
          </a:p>
          <a:p>
            <a:pPr marL="457200" indent="-457200">
              <a:buFont typeface="Wingdings" pitchFamily="2" charset="2"/>
              <a:buChar char="§"/>
            </a:pPr>
            <a:r>
              <a:rPr lang="en-US" sz="2000" dirty="0" smtClean="0">
                <a:solidFill>
                  <a:srgbClr val="002060"/>
                </a:solidFill>
                <a:latin typeface="Calibri" pitchFamily="34" charset="0"/>
              </a:rPr>
              <a:t>Lack </a:t>
            </a:r>
            <a:r>
              <a:rPr lang="en-US" sz="2000" dirty="0">
                <a:solidFill>
                  <a:srgbClr val="002060"/>
                </a:solidFill>
                <a:latin typeface="Calibri" pitchFamily="34" charset="0"/>
              </a:rPr>
              <a:t>of a mechanism for allocating funds in relation to aspects of institutional performance that reflect statewide higher education </a:t>
            </a:r>
            <a:r>
              <a:rPr lang="en-US" sz="2000" dirty="0" smtClean="0">
                <a:solidFill>
                  <a:srgbClr val="002060"/>
                </a:solidFill>
                <a:latin typeface="Calibri" pitchFamily="34" charset="0"/>
              </a:rPr>
              <a:t>goals </a:t>
            </a:r>
            <a:endParaRPr lang="en-US" sz="2000" dirty="0">
              <a:solidFill>
                <a:srgbClr val="002060"/>
              </a:solidFill>
              <a:latin typeface="Calibri" pitchFamily="34" charset="0"/>
            </a:endParaRPr>
          </a:p>
          <a:p>
            <a:pPr marL="457200" indent="-457200"/>
            <a:r>
              <a:rPr lang="en-US" sz="2000" dirty="0" smtClean="0">
                <a:solidFill>
                  <a:srgbClr val="002060"/>
                </a:solidFill>
                <a:latin typeface="Calibri" pitchFamily="34" charset="0"/>
              </a:rPr>
              <a:t> </a:t>
            </a:r>
          </a:p>
          <a:p>
            <a:pPr marL="457200" indent="-457200">
              <a:buFont typeface="Wingdings" pitchFamily="2" charset="2"/>
              <a:buChar char="§"/>
            </a:pPr>
            <a:r>
              <a:rPr lang="en-US" sz="2000" dirty="0" smtClean="0">
                <a:solidFill>
                  <a:srgbClr val="002060"/>
                </a:solidFill>
                <a:latin typeface="Calibri" pitchFamily="34" charset="0"/>
              </a:rPr>
              <a:t>Governor/Legislature emphasis on the role of Community Colleges in preparing students for jobs in the state’s rapidly evolving economy </a:t>
            </a:r>
            <a:endParaRPr lang="en-US" sz="2000" dirty="0">
              <a:solidFill>
                <a:srgbClr val="002060"/>
              </a:solidFill>
              <a:latin typeface="Calibri"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Box 3"/>
          <p:cNvSpPr txBox="1">
            <a:spLocks noChangeArrowheads="1"/>
          </p:cNvSpPr>
          <p:nvPr/>
        </p:nvSpPr>
        <p:spPr bwMode="auto">
          <a:xfrm>
            <a:off x="381000" y="304800"/>
            <a:ext cx="8153400" cy="461665"/>
          </a:xfrm>
          <a:prstGeom prst="rect">
            <a:avLst/>
          </a:prstGeom>
          <a:noFill/>
          <a:ln w="9525">
            <a:noFill/>
            <a:miter lim="800000"/>
            <a:headEnd/>
            <a:tailEnd/>
          </a:ln>
        </p:spPr>
        <p:txBody>
          <a:bodyPr wrap="square">
            <a:spAutoFit/>
          </a:bodyPr>
          <a:lstStyle/>
          <a:p>
            <a:r>
              <a:rPr lang="en-US" sz="2400" b="1" dirty="0">
                <a:latin typeface="Calibri" pitchFamily="34" charset="0"/>
              </a:rPr>
              <a:t>Community College Funding </a:t>
            </a:r>
            <a:r>
              <a:rPr lang="en-US" sz="2400" b="1" dirty="0" smtClean="0">
                <a:latin typeface="Calibri" pitchFamily="34" charset="0"/>
              </a:rPr>
              <a:t>Formula: Establishing a Task Force</a:t>
            </a:r>
            <a:endParaRPr lang="en-US" sz="2400" b="1" dirty="0">
              <a:latin typeface="Calibri" pitchFamily="34" charset="0"/>
            </a:endParaRPr>
          </a:p>
        </p:txBody>
      </p:sp>
      <p:sp>
        <p:nvSpPr>
          <p:cNvPr id="5124" name="TextBox 4"/>
          <p:cNvSpPr txBox="1">
            <a:spLocks noChangeArrowheads="1"/>
          </p:cNvSpPr>
          <p:nvPr/>
        </p:nvSpPr>
        <p:spPr bwMode="auto">
          <a:xfrm>
            <a:off x="381000" y="838200"/>
            <a:ext cx="8153400" cy="5893921"/>
          </a:xfrm>
          <a:prstGeom prst="rect">
            <a:avLst/>
          </a:prstGeom>
          <a:noFill/>
          <a:ln w="9525">
            <a:noFill/>
            <a:miter lim="800000"/>
            <a:headEnd/>
            <a:tailEnd/>
          </a:ln>
        </p:spPr>
        <p:txBody>
          <a:bodyPr wrap="square">
            <a:spAutoFit/>
          </a:bodyPr>
          <a:lstStyle/>
          <a:p>
            <a:pPr marL="457200" indent="-457200">
              <a:buFont typeface="Wingdings" pitchFamily="2" charset="2"/>
              <a:buChar char="§"/>
            </a:pPr>
            <a:r>
              <a:rPr lang="en-US" dirty="0" smtClean="0">
                <a:solidFill>
                  <a:srgbClr val="002060"/>
                </a:solidFill>
                <a:latin typeface="Calibri" pitchFamily="34" charset="0"/>
              </a:rPr>
              <a:t>Immediately following the passage of the FY13 budget, Commissioner Freeland established a Task Force on the Community College Funding Formula </a:t>
            </a:r>
          </a:p>
          <a:p>
            <a:pPr marL="457200" indent="-457200"/>
            <a:endParaRPr lang="en-US" dirty="0" smtClean="0">
              <a:solidFill>
                <a:srgbClr val="002060"/>
              </a:solidFill>
              <a:latin typeface="Calibri" pitchFamily="34" charset="0"/>
            </a:endParaRPr>
          </a:p>
          <a:p>
            <a:pPr marL="457200" indent="-457200">
              <a:buFont typeface="Wingdings" pitchFamily="2" charset="2"/>
              <a:buChar char="§"/>
            </a:pPr>
            <a:r>
              <a:rPr lang="en-US" dirty="0" smtClean="0">
                <a:solidFill>
                  <a:srgbClr val="002060"/>
                </a:solidFill>
                <a:latin typeface="Calibri" pitchFamily="34" charset="0"/>
              </a:rPr>
              <a:t>To aid in the analysis and development of the formula, the Department of Higher Education retained </a:t>
            </a:r>
            <a:r>
              <a:rPr lang="en-US" dirty="0">
                <a:solidFill>
                  <a:srgbClr val="002060"/>
                </a:solidFill>
                <a:latin typeface="Calibri" pitchFamily="34" charset="0"/>
              </a:rPr>
              <a:t>the </a:t>
            </a:r>
            <a:r>
              <a:rPr lang="en-US" dirty="0" smtClean="0">
                <a:solidFill>
                  <a:srgbClr val="002060"/>
                </a:solidFill>
                <a:latin typeface="Calibri" pitchFamily="34" charset="0"/>
              </a:rPr>
              <a:t>National </a:t>
            </a:r>
            <a:r>
              <a:rPr lang="en-US" dirty="0">
                <a:solidFill>
                  <a:srgbClr val="002060"/>
                </a:solidFill>
                <a:latin typeface="Calibri" pitchFamily="34" charset="0"/>
              </a:rPr>
              <a:t>Center for Higher Education Management Systems (NCHEMS) to assist the Taskforce in the design and development of the </a:t>
            </a:r>
            <a:r>
              <a:rPr lang="en-US" dirty="0" smtClean="0">
                <a:solidFill>
                  <a:srgbClr val="002060"/>
                </a:solidFill>
                <a:latin typeface="Calibri" pitchFamily="34" charset="0"/>
              </a:rPr>
              <a:t>funding </a:t>
            </a:r>
            <a:r>
              <a:rPr lang="en-US" dirty="0">
                <a:solidFill>
                  <a:srgbClr val="002060"/>
                </a:solidFill>
                <a:latin typeface="Calibri" pitchFamily="34" charset="0"/>
              </a:rPr>
              <a:t>f</a:t>
            </a:r>
            <a:r>
              <a:rPr lang="en-US" dirty="0" smtClean="0">
                <a:solidFill>
                  <a:srgbClr val="002060"/>
                </a:solidFill>
                <a:latin typeface="Calibri" pitchFamily="34" charset="0"/>
              </a:rPr>
              <a:t>ormula</a:t>
            </a:r>
            <a:r>
              <a:rPr lang="en-US" dirty="0">
                <a:solidFill>
                  <a:srgbClr val="002060"/>
                </a:solidFill>
                <a:latin typeface="Calibri" pitchFamily="34" charset="0"/>
              </a:rPr>
              <a:t>. </a:t>
            </a:r>
            <a:endParaRPr lang="en-US" dirty="0" smtClean="0">
              <a:solidFill>
                <a:srgbClr val="002060"/>
              </a:solidFill>
              <a:latin typeface="Calibri" pitchFamily="34" charset="0"/>
            </a:endParaRPr>
          </a:p>
          <a:p>
            <a:pPr marL="457200" indent="-457200"/>
            <a:endParaRPr lang="en-US" sz="1600" dirty="0" smtClean="0">
              <a:solidFill>
                <a:srgbClr val="002060"/>
              </a:solidFill>
              <a:latin typeface="Calibri" pitchFamily="34" charset="0"/>
            </a:endParaRPr>
          </a:p>
          <a:p>
            <a:pPr marL="457200" indent="-457200">
              <a:buFont typeface="Wingdings" pitchFamily="2" charset="2"/>
              <a:buChar char="§"/>
            </a:pPr>
            <a:r>
              <a:rPr lang="en-US" dirty="0" smtClean="0">
                <a:solidFill>
                  <a:srgbClr val="002060"/>
                </a:solidFill>
                <a:latin typeface="Calibri" pitchFamily="34" charset="0"/>
              </a:rPr>
              <a:t>Task </a:t>
            </a:r>
            <a:r>
              <a:rPr lang="en-US" dirty="0">
                <a:solidFill>
                  <a:srgbClr val="002060"/>
                </a:solidFill>
                <a:latin typeface="Calibri" pitchFamily="34" charset="0"/>
              </a:rPr>
              <a:t>Force held </a:t>
            </a:r>
            <a:r>
              <a:rPr lang="en-US" b="1" i="1" dirty="0">
                <a:solidFill>
                  <a:srgbClr val="002060"/>
                </a:solidFill>
                <a:latin typeface="Calibri" pitchFamily="34" charset="0"/>
              </a:rPr>
              <a:t>four meetings between July and </a:t>
            </a:r>
            <a:r>
              <a:rPr lang="en-US" b="1" i="1" dirty="0" smtClean="0">
                <a:solidFill>
                  <a:srgbClr val="002060"/>
                </a:solidFill>
                <a:latin typeface="Calibri" pitchFamily="34" charset="0"/>
              </a:rPr>
              <a:t>December 2012 </a:t>
            </a:r>
            <a:r>
              <a:rPr lang="en-US" dirty="0" smtClean="0">
                <a:solidFill>
                  <a:srgbClr val="002060"/>
                </a:solidFill>
                <a:latin typeface="Calibri" pitchFamily="34" charset="0"/>
              </a:rPr>
              <a:t>to confer </a:t>
            </a:r>
            <a:r>
              <a:rPr lang="en-US" dirty="0">
                <a:solidFill>
                  <a:srgbClr val="002060"/>
                </a:solidFill>
                <a:latin typeface="Calibri" pitchFamily="34" charset="0"/>
              </a:rPr>
              <a:t>on the elements of the Formula including</a:t>
            </a:r>
            <a:r>
              <a:rPr lang="en-US" dirty="0" smtClean="0">
                <a:solidFill>
                  <a:srgbClr val="002060"/>
                </a:solidFill>
                <a:latin typeface="Calibri" pitchFamily="34" charset="0"/>
              </a:rPr>
              <a:t>:</a:t>
            </a:r>
            <a:endParaRPr lang="en-US" dirty="0">
              <a:solidFill>
                <a:srgbClr val="002060"/>
              </a:solidFill>
              <a:latin typeface="Calibri" pitchFamily="34" charset="0"/>
            </a:endParaRPr>
          </a:p>
          <a:p>
            <a:pPr lvl="2">
              <a:buFont typeface="Wingdings" pitchFamily="2" charset="2"/>
              <a:buChar char="v"/>
            </a:pPr>
            <a:r>
              <a:rPr lang="en-US" dirty="0">
                <a:solidFill>
                  <a:srgbClr val="002060"/>
                </a:solidFill>
                <a:latin typeface="Calibri" pitchFamily="34" charset="0"/>
              </a:rPr>
              <a:t> </a:t>
            </a:r>
            <a:r>
              <a:rPr lang="en-US" sz="1600" dirty="0" smtClean="0">
                <a:solidFill>
                  <a:srgbClr val="002060"/>
                </a:solidFill>
                <a:latin typeface="Calibri" pitchFamily="34" charset="0"/>
              </a:rPr>
              <a:t>Base </a:t>
            </a:r>
            <a:r>
              <a:rPr lang="en-US" sz="1600" dirty="0">
                <a:solidFill>
                  <a:srgbClr val="002060"/>
                </a:solidFill>
                <a:latin typeface="Calibri" pitchFamily="34" charset="0"/>
              </a:rPr>
              <a:t>and Performance funding metrics</a:t>
            </a:r>
          </a:p>
          <a:p>
            <a:pPr lvl="2">
              <a:buFont typeface="Wingdings" pitchFamily="2" charset="2"/>
              <a:buChar char="v"/>
            </a:pPr>
            <a:r>
              <a:rPr lang="en-US" sz="1600" dirty="0">
                <a:solidFill>
                  <a:srgbClr val="002060"/>
                </a:solidFill>
                <a:latin typeface="Calibri" pitchFamily="34" charset="0"/>
              </a:rPr>
              <a:t> </a:t>
            </a:r>
            <a:r>
              <a:rPr lang="en-US" sz="1600" dirty="0" smtClean="0">
                <a:solidFill>
                  <a:srgbClr val="002060"/>
                </a:solidFill>
                <a:latin typeface="Calibri" pitchFamily="34" charset="0"/>
              </a:rPr>
              <a:t>Proportion/Share </a:t>
            </a:r>
            <a:r>
              <a:rPr lang="en-US" sz="1600" dirty="0">
                <a:solidFill>
                  <a:srgbClr val="002060"/>
                </a:solidFill>
                <a:latin typeface="Calibri" pitchFamily="34" charset="0"/>
              </a:rPr>
              <a:t>allocated to Base </a:t>
            </a:r>
            <a:r>
              <a:rPr lang="en-US" sz="1600" dirty="0" err="1">
                <a:solidFill>
                  <a:srgbClr val="002060"/>
                </a:solidFill>
                <a:latin typeface="Calibri" pitchFamily="34" charset="0"/>
              </a:rPr>
              <a:t>vs</a:t>
            </a:r>
            <a:r>
              <a:rPr lang="en-US" sz="1600" dirty="0">
                <a:solidFill>
                  <a:srgbClr val="002060"/>
                </a:solidFill>
                <a:latin typeface="Calibri" pitchFamily="34" charset="0"/>
              </a:rPr>
              <a:t> Funding</a:t>
            </a:r>
          </a:p>
          <a:p>
            <a:pPr lvl="2">
              <a:buFont typeface="Wingdings" pitchFamily="2" charset="2"/>
              <a:buChar char="v"/>
            </a:pPr>
            <a:r>
              <a:rPr lang="en-US" sz="1600" dirty="0">
                <a:solidFill>
                  <a:srgbClr val="002060"/>
                </a:solidFill>
                <a:latin typeface="Calibri" pitchFamily="34" charset="0"/>
              </a:rPr>
              <a:t> </a:t>
            </a:r>
            <a:r>
              <a:rPr lang="en-US" sz="1600" dirty="0" smtClean="0">
                <a:solidFill>
                  <a:srgbClr val="002060"/>
                </a:solidFill>
                <a:latin typeface="Calibri" pitchFamily="34" charset="0"/>
              </a:rPr>
              <a:t>Weights </a:t>
            </a:r>
            <a:r>
              <a:rPr lang="en-US" sz="1600" dirty="0">
                <a:solidFill>
                  <a:srgbClr val="002060"/>
                </a:solidFill>
                <a:latin typeface="Calibri" pitchFamily="34" charset="0"/>
              </a:rPr>
              <a:t>to be applied to each individual metric</a:t>
            </a:r>
          </a:p>
          <a:p>
            <a:pPr lvl="2">
              <a:buFont typeface="Wingdings" pitchFamily="2" charset="2"/>
              <a:buChar char="v"/>
            </a:pPr>
            <a:r>
              <a:rPr lang="en-US" sz="1600" dirty="0">
                <a:solidFill>
                  <a:srgbClr val="002060"/>
                </a:solidFill>
                <a:latin typeface="Calibri" pitchFamily="34" charset="0"/>
              </a:rPr>
              <a:t> </a:t>
            </a:r>
            <a:r>
              <a:rPr lang="en-US" sz="1600" dirty="0" smtClean="0">
                <a:solidFill>
                  <a:srgbClr val="002060"/>
                </a:solidFill>
                <a:latin typeface="Calibri" pitchFamily="34" charset="0"/>
              </a:rPr>
              <a:t>Limits </a:t>
            </a:r>
            <a:r>
              <a:rPr lang="en-US" sz="1600" dirty="0">
                <a:solidFill>
                  <a:srgbClr val="002060"/>
                </a:solidFill>
                <a:latin typeface="Calibri" pitchFamily="34" charset="0"/>
              </a:rPr>
              <a:t>regarding annual institutional funding losses or </a:t>
            </a:r>
            <a:r>
              <a:rPr lang="en-US" sz="1600" dirty="0" smtClean="0">
                <a:solidFill>
                  <a:srgbClr val="002060"/>
                </a:solidFill>
                <a:latin typeface="Calibri" pitchFamily="34" charset="0"/>
              </a:rPr>
              <a:t>gains</a:t>
            </a:r>
          </a:p>
          <a:p>
            <a:pPr lvl="2">
              <a:buFont typeface="Arial" charset="0"/>
              <a:buChar char="•"/>
            </a:pPr>
            <a:endParaRPr lang="en-US" sz="1600" dirty="0" smtClean="0">
              <a:solidFill>
                <a:srgbClr val="002060"/>
              </a:solidFill>
              <a:latin typeface="Calibri" pitchFamily="34" charset="0"/>
            </a:endParaRPr>
          </a:p>
          <a:p>
            <a:pPr marL="457200" lvl="2" indent="-457200">
              <a:buFont typeface="Wingdings" pitchFamily="2" charset="2"/>
              <a:buChar char="§"/>
            </a:pPr>
            <a:r>
              <a:rPr lang="en-US" dirty="0" smtClean="0">
                <a:solidFill>
                  <a:srgbClr val="002060"/>
                </a:solidFill>
                <a:latin typeface="Calibri" pitchFamily="34" charset="0"/>
              </a:rPr>
              <a:t>After the Task Force reached a general consensus on a formula, DHE drafted the Task Force Report and submitted it to each campus president for comment. The Task Force Report was also shared with other key stakeholders including:  EOE, Governor’s Office, Labor and Workforce Development, Housing and Economic Development, the chairs of Senate and House Committees on Ways and Means, and the co-chairs of the Joint Committee on Higher Education.</a:t>
            </a:r>
            <a:endParaRPr lang="en-US" dirty="0">
              <a:solidFill>
                <a:srgbClr val="002060"/>
              </a:solidFill>
              <a:latin typeface="Calibri" pitchFamily="34" charset="0"/>
            </a:endParaRPr>
          </a:p>
          <a:p>
            <a:pPr>
              <a:buFont typeface="Wingdings" pitchFamily="2" charset="2"/>
              <a:buChar char="ü"/>
            </a:pPr>
            <a:endParaRPr lang="en-US" sz="300" dirty="0">
              <a:latin typeface="Calibri" pitchFamily="34" charset="0"/>
            </a:endParaRPr>
          </a:p>
          <a:p>
            <a:endParaRPr lang="en-US" sz="300" dirty="0">
              <a:latin typeface="Calibri" pitchFamily="34" charset="0"/>
            </a:endParaRPr>
          </a:p>
          <a:p>
            <a:endParaRPr lang="en-US" sz="300" dirty="0">
              <a:latin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10600" cy="1143000"/>
          </a:xfrm>
        </p:spPr>
        <p:txBody>
          <a:bodyPr>
            <a:noAutofit/>
          </a:bodyPr>
          <a:lstStyle/>
          <a:p>
            <a:r>
              <a:rPr lang="en-US" sz="2800" b="1" dirty="0" smtClean="0">
                <a:latin typeface="Calibri" pitchFamily="34" charset="0"/>
              </a:rPr>
              <a:t>Community College Funding Formula: Source of Funding</a:t>
            </a:r>
            <a:endParaRPr lang="en-US" sz="2800" dirty="0"/>
          </a:p>
        </p:txBody>
      </p:sp>
      <p:sp>
        <p:nvSpPr>
          <p:cNvPr id="3" name="Content Placeholder 2"/>
          <p:cNvSpPr>
            <a:spLocks noGrp="1"/>
          </p:cNvSpPr>
          <p:nvPr>
            <p:ph idx="1"/>
          </p:nvPr>
        </p:nvSpPr>
        <p:spPr>
          <a:xfrm>
            <a:off x="304800" y="1295400"/>
            <a:ext cx="8229600" cy="4525963"/>
          </a:xfrm>
        </p:spPr>
        <p:txBody>
          <a:bodyPr>
            <a:normAutofit fontScale="77500" lnSpcReduction="20000"/>
          </a:bodyPr>
          <a:lstStyle/>
          <a:p>
            <a:pPr>
              <a:buFont typeface="Wingdings" pitchFamily="2" charset="2"/>
              <a:buChar char="§"/>
            </a:pPr>
            <a:r>
              <a:rPr lang="en-US" b="1" dirty="0" smtClean="0">
                <a:solidFill>
                  <a:srgbClr val="002060"/>
                </a:solidFill>
              </a:rPr>
              <a:t>The formula reallocated the total amount appropriated to the campuses through the individual line-items in the FY13 state budget</a:t>
            </a:r>
          </a:p>
          <a:p>
            <a:pPr lvl="1">
              <a:buFont typeface="Wingdings" pitchFamily="2" charset="2"/>
              <a:buChar char="Ø"/>
            </a:pPr>
            <a:r>
              <a:rPr lang="en-US" sz="2500" dirty="0" smtClean="0">
                <a:solidFill>
                  <a:srgbClr val="002060"/>
                </a:solidFill>
              </a:rPr>
              <a:t>A total of $208.2M</a:t>
            </a:r>
          </a:p>
          <a:p>
            <a:pPr lvl="1">
              <a:buFont typeface="Wingdings" pitchFamily="2" charset="2"/>
              <a:buChar char="Ø"/>
            </a:pPr>
            <a:r>
              <a:rPr lang="en-US" sz="2500" dirty="0" smtClean="0">
                <a:solidFill>
                  <a:srgbClr val="002060"/>
                </a:solidFill>
              </a:rPr>
              <a:t>The FY14 collective bargaining costs that were added to the campus line-items were not subject to the formula</a:t>
            </a:r>
          </a:p>
          <a:p>
            <a:pPr lvl="1">
              <a:buFont typeface="Wingdings" pitchFamily="2" charset="2"/>
              <a:buChar char="Ø"/>
            </a:pPr>
            <a:endParaRPr lang="en-US" b="1" dirty="0" smtClean="0">
              <a:solidFill>
                <a:srgbClr val="002060"/>
              </a:solidFill>
            </a:endParaRPr>
          </a:p>
          <a:p>
            <a:pPr>
              <a:buFont typeface="Wingdings" pitchFamily="2" charset="2"/>
              <a:buChar char="§"/>
            </a:pPr>
            <a:r>
              <a:rPr lang="en-US" b="1" dirty="0" smtClean="0">
                <a:solidFill>
                  <a:srgbClr val="002060"/>
                </a:solidFill>
              </a:rPr>
              <a:t>In FY14, an additional $20M of funding was appropriated in a new line-item for the community colleges</a:t>
            </a:r>
          </a:p>
          <a:p>
            <a:pPr>
              <a:buFont typeface="Wingdings" pitchFamily="2" charset="2"/>
              <a:buChar char="§"/>
            </a:pPr>
            <a:endParaRPr lang="en-US" sz="1000" dirty="0" smtClean="0">
              <a:solidFill>
                <a:srgbClr val="002060"/>
              </a:solidFill>
            </a:endParaRPr>
          </a:p>
          <a:p>
            <a:pPr lvl="1">
              <a:buFont typeface="Wingdings" pitchFamily="2" charset="2"/>
              <a:buChar char="Ø"/>
            </a:pPr>
            <a:r>
              <a:rPr lang="en-US" sz="2400" dirty="0" smtClean="0">
                <a:solidFill>
                  <a:srgbClr val="002060"/>
                </a:solidFill>
              </a:rPr>
              <a:t>This funding was in addition to the individual campus line-item appropriation</a:t>
            </a:r>
          </a:p>
          <a:p>
            <a:pPr lvl="1">
              <a:buNone/>
            </a:pPr>
            <a:endParaRPr lang="en-US" sz="1000" dirty="0" smtClean="0">
              <a:solidFill>
                <a:srgbClr val="002060"/>
              </a:solidFill>
            </a:endParaRPr>
          </a:p>
          <a:p>
            <a:pPr lvl="1">
              <a:buFont typeface="Wingdings" pitchFamily="2" charset="2"/>
              <a:buChar char="Ø"/>
            </a:pPr>
            <a:r>
              <a:rPr lang="en-US" sz="2400" dirty="0" smtClean="0">
                <a:solidFill>
                  <a:srgbClr val="002060"/>
                </a:solidFill>
              </a:rPr>
              <a:t>All amounts were determined by the formula and communicated to the legislature by the DHE.  All Funds were earmarked, by campus, in the appropriation and transferred to the institutions</a:t>
            </a:r>
          </a:p>
          <a:p>
            <a:pPr lvl="1">
              <a:buNone/>
            </a:pPr>
            <a:endParaRPr lang="en-US" dirty="0" smtClean="0"/>
          </a:p>
          <a:p>
            <a:pPr lvl="1">
              <a:buNone/>
            </a:pPr>
            <a:endParaRPr lang="en-US" dirty="0"/>
          </a:p>
        </p:txBody>
      </p:sp>
      <p:sp>
        <p:nvSpPr>
          <p:cNvPr id="4" name="TextBox 3"/>
          <p:cNvSpPr txBox="1"/>
          <p:nvPr/>
        </p:nvSpPr>
        <p:spPr>
          <a:xfrm>
            <a:off x="762000" y="6172200"/>
            <a:ext cx="8534400" cy="400110"/>
          </a:xfrm>
          <a:prstGeom prst="rect">
            <a:avLst/>
          </a:prstGeom>
          <a:noFill/>
        </p:spPr>
        <p:txBody>
          <a:bodyPr wrap="square" rtlCol="0">
            <a:spAutoFit/>
          </a:bodyPr>
          <a:lstStyle/>
          <a:p>
            <a:r>
              <a:rPr lang="en-US" sz="2000" b="1" dirty="0" smtClean="0"/>
              <a:t> </a:t>
            </a:r>
            <a:r>
              <a:rPr lang="en-US" sz="2000" b="1" dirty="0" smtClean="0">
                <a:latin typeface="+mn-lt"/>
              </a:rPr>
              <a:t>In FY14, a total of $228.2M was reallocated using the formula methodology</a:t>
            </a:r>
            <a:endParaRPr lang="en-US" sz="2000" b="1" dirty="0">
              <a:latin typeface="+mn-lt"/>
            </a:endParaRPr>
          </a:p>
        </p:txBody>
      </p:sp>
      <p:sp>
        <p:nvSpPr>
          <p:cNvPr id="6" name="Striped Right Arrow 5"/>
          <p:cNvSpPr/>
          <p:nvPr/>
        </p:nvSpPr>
        <p:spPr>
          <a:xfrm>
            <a:off x="228600" y="6172200"/>
            <a:ext cx="609600" cy="457200"/>
          </a:xfrm>
          <a:prstGeom prst="stripedRightArrow">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600" b="1" dirty="0" smtClean="0">
                <a:solidFill>
                  <a:srgbClr val="002060"/>
                </a:solidFill>
              </a:rPr>
              <a:t>FY14 Funding Mechanics</a:t>
            </a:r>
            <a:endParaRPr lang="en-US" sz="3600" b="1" dirty="0">
              <a:solidFill>
                <a:srgbClr val="002060"/>
              </a:solidFill>
            </a:endParaRPr>
          </a:p>
        </p:txBody>
      </p:sp>
      <p:graphicFrame>
        <p:nvGraphicFramePr>
          <p:cNvPr id="5" name="Content Placeholder 4"/>
          <p:cNvGraphicFramePr>
            <a:graphicFrameLocks noGrp="1"/>
          </p:cNvGraphicFramePr>
          <p:nvPr>
            <p:ph idx="1"/>
          </p:nvPr>
        </p:nvGraphicFramePr>
        <p:xfrm>
          <a:off x="533400" y="914400"/>
          <a:ext cx="8458200" cy="3308985"/>
        </p:xfrm>
        <a:graphic>
          <a:graphicData uri="http://schemas.openxmlformats.org/drawingml/2006/table">
            <a:tbl>
              <a:tblPr firstRow="1" bandRow="1">
                <a:tableStyleId>{5C22544A-7EE6-4342-B048-85BDC9FD1C3A}</a:tableStyleId>
              </a:tblPr>
              <a:tblGrid>
                <a:gridCol w="1066800"/>
                <a:gridCol w="1752600"/>
                <a:gridCol w="1752600"/>
                <a:gridCol w="1905000"/>
                <a:gridCol w="1981200"/>
              </a:tblGrid>
              <a:tr h="433545">
                <a:tc>
                  <a:txBody>
                    <a:bodyPr/>
                    <a:lstStyle/>
                    <a:p>
                      <a:pPr algn="ctr"/>
                      <a:r>
                        <a:rPr lang="en-US" sz="1600" dirty="0" smtClean="0"/>
                        <a:t>Line-item</a:t>
                      </a:r>
                      <a:endParaRPr lang="en-US" sz="1600" dirty="0"/>
                    </a:p>
                  </a:txBody>
                  <a:tcPr/>
                </a:tc>
                <a:tc>
                  <a:txBody>
                    <a:bodyPr/>
                    <a:lstStyle/>
                    <a:p>
                      <a:pPr algn="ctr"/>
                      <a:r>
                        <a:rPr lang="en-US" sz="1600" dirty="0" smtClean="0"/>
                        <a:t>Institution</a:t>
                      </a:r>
                      <a:endParaRPr lang="en-US" sz="1600" dirty="0"/>
                    </a:p>
                  </a:txBody>
                  <a:tcPr/>
                </a:tc>
                <a:tc>
                  <a:txBody>
                    <a:bodyPr/>
                    <a:lstStyle/>
                    <a:p>
                      <a:pPr algn="ctr"/>
                      <a:r>
                        <a:rPr lang="en-US" sz="1600" dirty="0" smtClean="0"/>
                        <a:t>Base Appropriation</a:t>
                      </a:r>
                      <a:endParaRPr lang="en-US" sz="1600" dirty="0"/>
                    </a:p>
                  </a:txBody>
                  <a:tcPr/>
                </a:tc>
                <a:tc>
                  <a:txBody>
                    <a:bodyPr/>
                    <a:lstStyle/>
                    <a:p>
                      <a:pPr algn="ctr"/>
                      <a:r>
                        <a:rPr lang="en-US" sz="1600" dirty="0" smtClean="0"/>
                        <a:t>$20M Allocated</a:t>
                      </a:r>
                      <a:r>
                        <a:rPr lang="en-US" sz="1600" baseline="0" dirty="0" smtClean="0"/>
                        <a:t> through 7100-4000</a:t>
                      </a:r>
                      <a:endParaRPr lang="en-US" sz="1600" dirty="0"/>
                    </a:p>
                  </a:txBody>
                  <a:tcPr/>
                </a:tc>
                <a:tc>
                  <a:txBody>
                    <a:bodyPr/>
                    <a:lstStyle/>
                    <a:p>
                      <a:pPr algn="ctr"/>
                      <a:r>
                        <a:rPr lang="en-US" sz="1600" dirty="0" smtClean="0"/>
                        <a:t>Total FY14 Allocation</a:t>
                      </a:r>
                      <a:endParaRPr lang="en-US" sz="1600" dirty="0"/>
                    </a:p>
                  </a:txBody>
                  <a:tcPr/>
                </a:tc>
              </a:tr>
              <a:tr h="359645">
                <a:tc>
                  <a:txBody>
                    <a:bodyPr/>
                    <a:lstStyle/>
                    <a:p>
                      <a:pPr algn="ctr" fontAlgn="ctr"/>
                      <a:r>
                        <a:rPr lang="en-US" sz="1600" b="0" i="0" u="none" strike="noStrike" dirty="0">
                          <a:solidFill>
                            <a:srgbClr val="000000"/>
                          </a:solidFill>
                          <a:latin typeface="Calibri"/>
                        </a:rPr>
                        <a:t>7502-0100</a:t>
                      </a:r>
                    </a:p>
                  </a:txBody>
                  <a:tcPr marL="9525" marR="9525" marT="9525" marB="0" anchor="ctr"/>
                </a:tc>
                <a:tc>
                  <a:txBody>
                    <a:bodyPr/>
                    <a:lstStyle/>
                    <a:p>
                      <a:pPr algn="l" fontAlgn="ctr"/>
                      <a:r>
                        <a:rPr lang="en-US" sz="1600" b="0" i="0" u="none" strike="noStrike">
                          <a:solidFill>
                            <a:srgbClr val="000000"/>
                          </a:solidFill>
                          <a:latin typeface="Calibri"/>
                        </a:rPr>
                        <a:t>Berkshire Community College</a:t>
                      </a:r>
                    </a:p>
                  </a:txBody>
                  <a:tcPr marL="9525" marR="9525" marT="9525" marB="0" anchor="ctr"/>
                </a:tc>
                <a:tc>
                  <a:txBody>
                    <a:bodyPr/>
                    <a:lstStyle/>
                    <a:p>
                      <a:pPr algn="ctr" fontAlgn="ctr"/>
                      <a:r>
                        <a:rPr lang="en-US" sz="1600" b="0" i="0" u="none" strike="noStrike" dirty="0">
                          <a:solidFill>
                            <a:srgbClr val="000000"/>
                          </a:solidFill>
                          <a:latin typeface="Calibri"/>
                        </a:rPr>
                        <a:t> $          8,569,374 </a:t>
                      </a:r>
                    </a:p>
                  </a:txBody>
                  <a:tcPr marL="9525" marR="9525" marT="9525" marB="0" anchor="ctr"/>
                </a:tc>
                <a:tc>
                  <a:txBody>
                    <a:bodyPr/>
                    <a:lstStyle/>
                    <a:p>
                      <a:pPr algn="ctr" fontAlgn="ctr"/>
                      <a:r>
                        <a:rPr lang="en-US" sz="1600" b="0" i="0" u="none" strike="noStrike" dirty="0">
                          <a:solidFill>
                            <a:schemeClr val="accent6">
                              <a:lumMod val="50000"/>
                            </a:schemeClr>
                          </a:solidFill>
                          <a:latin typeface="Calibri"/>
                        </a:rPr>
                        <a:t> $         </a:t>
                      </a:r>
                      <a:r>
                        <a:rPr lang="en-US" sz="1600" b="0" i="0" u="none" strike="noStrike" dirty="0" smtClean="0">
                          <a:solidFill>
                            <a:schemeClr val="accent6">
                              <a:lumMod val="50000"/>
                            </a:schemeClr>
                          </a:solidFill>
                          <a:latin typeface="Calibri"/>
                        </a:rPr>
                        <a:t>1,094,424</a:t>
                      </a:r>
                      <a:endParaRPr lang="en-US" sz="1600" b="0" i="0" u="none" strike="noStrike" dirty="0">
                        <a:solidFill>
                          <a:schemeClr val="accent6">
                            <a:lumMod val="50000"/>
                          </a:schemeClr>
                        </a:solidFill>
                        <a:latin typeface="Calibri"/>
                      </a:endParaRPr>
                    </a:p>
                  </a:txBody>
                  <a:tcPr marL="9525" marR="9525" marT="9525" marB="0" anchor="ctr">
                    <a:solidFill>
                      <a:schemeClr val="accent6">
                        <a:lumMod val="20000"/>
                        <a:lumOff val="80000"/>
                      </a:schemeClr>
                    </a:solidFill>
                  </a:tcPr>
                </a:tc>
                <a:tc>
                  <a:txBody>
                    <a:bodyPr/>
                    <a:lstStyle/>
                    <a:p>
                      <a:pPr algn="ctr" fontAlgn="ctr"/>
                      <a:r>
                        <a:rPr lang="en-US" sz="1600" b="0" i="0" u="none" strike="noStrike" dirty="0">
                          <a:solidFill>
                            <a:srgbClr val="000000"/>
                          </a:solidFill>
                          <a:latin typeface="Calibri"/>
                        </a:rPr>
                        <a:t> $          </a:t>
                      </a:r>
                      <a:r>
                        <a:rPr lang="en-US" sz="1600" b="0" i="0" u="none" strike="noStrike" dirty="0" smtClean="0">
                          <a:solidFill>
                            <a:srgbClr val="000000"/>
                          </a:solidFill>
                          <a:latin typeface="Calibri"/>
                        </a:rPr>
                        <a:t>9,663,798 </a:t>
                      </a:r>
                      <a:endParaRPr lang="en-US" sz="1600" b="0" i="0" u="none" strike="noStrike" dirty="0">
                        <a:solidFill>
                          <a:srgbClr val="000000"/>
                        </a:solidFill>
                        <a:latin typeface="Calibri"/>
                      </a:endParaRPr>
                    </a:p>
                  </a:txBody>
                  <a:tcPr marL="9525" marR="9525" marT="9525" marB="0" anchor="ctr"/>
                </a:tc>
              </a:tr>
              <a:tr h="359645">
                <a:tc>
                  <a:txBody>
                    <a:bodyPr/>
                    <a:lstStyle/>
                    <a:p>
                      <a:pPr algn="ctr" fontAlgn="ctr"/>
                      <a:r>
                        <a:rPr lang="en-US" sz="1600" b="0" i="0" u="none" strike="noStrike" dirty="0">
                          <a:solidFill>
                            <a:srgbClr val="000000"/>
                          </a:solidFill>
                          <a:latin typeface="Calibri"/>
                        </a:rPr>
                        <a:t>7503-0100</a:t>
                      </a:r>
                    </a:p>
                  </a:txBody>
                  <a:tcPr marL="9525" marR="9525" marT="9525" marB="0" anchor="ctr"/>
                </a:tc>
                <a:tc>
                  <a:txBody>
                    <a:bodyPr/>
                    <a:lstStyle/>
                    <a:p>
                      <a:pPr algn="l" fontAlgn="ctr"/>
                      <a:r>
                        <a:rPr lang="en-US" sz="1600" b="0" i="0" u="none" strike="noStrike">
                          <a:solidFill>
                            <a:srgbClr val="000000"/>
                          </a:solidFill>
                          <a:latin typeface="Calibri"/>
                        </a:rPr>
                        <a:t>Bristol Community College</a:t>
                      </a:r>
                    </a:p>
                  </a:txBody>
                  <a:tcPr marL="9525" marR="9525" marT="9525" marB="0" anchor="ctr"/>
                </a:tc>
                <a:tc>
                  <a:txBody>
                    <a:bodyPr/>
                    <a:lstStyle/>
                    <a:p>
                      <a:pPr algn="ctr" fontAlgn="ctr"/>
                      <a:r>
                        <a:rPr lang="en-US" sz="1600" b="0" i="0" u="none" strike="noStrike" dirty="0">
                          <a:solidFill>
                            <a:srgbClr val="000000"/>
                          </a:solidFill>
                          <a:latin typeface="Calibri"/>
                        </a:rPr>
                        <a:t> $        15,224,011 </a:t>
                      </a:r>
                    </a:p>
                  </a:txBody>
                  <a:tcPr marL="9525" marR="9525" marT="9525" marB="0" anchor="ctr"/>
                </a:tc>
                <a:tc>
                  <a:txBody>
                    <a:bodyPr/>
                    <a:lstStyle/>
                    <a:p>
                      <a:pPr algn="ctr" fontAlgn="ctr"/>
                      <a:r>
                        <a:rPr lang="en-US" sz="1600" b="0" i="0" u="none" strike="noStrike" dirty="0">
                          <a:solidFill>
                            <a:schemeClr val="accent6">
                              <a:lumMod val="50000"/>
                            </a:schemeClr>
                          </a:solidFill>
                          <a:latin typeface="Calibri"/>
                        </a:rPr>
                        <a:t> $       </a:t>
                      </a:r>
                      <a:r>
                        <a:rPr lang="en-US" sz="1600" b="0" i="0" u="none" strike="noStrike" dirty="0" smtClean="0">
                          <a:solidFill>
                            <a:schemeClr val="accent6">
                              <a:lumMod val="50000"/>
                            </a:schemeClr>
                          </a:solidFill>
                          <a:latin typeface="Calibri"/>
                        </a:rPr>
                        <a:t>  2,940,286 </a:t>
                      </a:r>
                      <a:endParaRPr lang="en-US" sz="1600" b="0" i="0" u="none" strike="noStrike" dirty="0">
                        <a:solidFill>
                          <a:schemeClr val="accent6">
                            <a:lumMod val="50000"/>
                          </a:schemeClr>
                        </a:solidFill>
                        <a:latin typeface="Calibri"/>
                      </a:endParaRPr>
                    </a:p>
                  </a:txBody>
                  <a:tcPr marL="9525" marR="9525" marT="9525" marB="0" anchor="ctr">
                    <a:solidFill>
                      <a:schemeClr val="accent6">
                        <a:lumMod val="20000"/>
                        <a:lumOff val="80000"/>
                      </a:schemeClr>
                    </a:solidFill>
                  </a:tcPr>
                </a:tc>
                <a:tc>
                  <a:txBody>
                    <a:bodyPr/>
                    <a:lstStyle/>
                    <a:p>
                      <a:pPr algn="ctr" fontAlgn="ctr"/>
                      <a:r>
                        <a:rPr lang="en-US" sz="1600" b="0" i="0" u="none" strike="noStrike" dirty="0">
                          <a:solidFill>
                            <a:srgbClr val="000000"/>
                          </a:solidFill>
                          <a:latin typeface="Calibri"/>
                        </a:rPr>
                        <a:t> $        </a:t>
                      </a:r>
                      <a:r>
                        <a:rPr lang="en-US" sz="1600" b="0" i="0" u="none" strike="noStrike" dirty="0" smtClean="0">
                          <a:solidFill>
                            <a:srgbClr val="000000"/>
                          </a:solidFill>
                          <a:latin typeface="Calibri"/>
                        </a:rPr>
                        <a:t>18,164,297 </a:t>
                      </a:r>
                      <a:endParaRPr lang="en-US" sz="1600" b="0" i="0" u="none" strike="noStrike" dirty="0">
                        <a:solidFill>
                          <a:srgbClr val="000000"/>
                        </a:solidFill>
                        <a:latin typeface="Calibri"/>
                      </a:endParaRPr>
                    </a:p>
                  </a:txBody>
                  <a:tcPr marL="9525" marR="9525" marT="9525" marB="0" anchor="ctr"/>
                </a:tc>
              </a:tr>
              <a:tr h="359645">
                <a:tc>
                  <a:txBody>
                    <a:bodyPr/>
                    <a:lstStyle/>
                    <a:p>
                      <a:pPr algn="ctr" fontAlgn="ctr"/>
                      <a:r>
                        <a:rPr lang="en-US" sz="1600" b="0" i="0" u="none" strike="noStrike" dirty="0">
                          <a:solidFill>
                            <a:srgbClr val="000000"/>
                          </a:solidFill>
                          <a:latin typeface="Calibri"/>
                        </a:rPr>
                        <a:t>7518-0100</a:t>
                      </a:r>
                    </a:p>
                  </a:txBody>
                  <a:tcPr marL="9525" marR="9525" marT="9525" marB="0" anchor="ctr"/>
                </a:tc>
                <a:tc>
                  <a:txBody>
                    <a:bodyPr/>
                    <a:lstStyle/>
                    <a:p>
                      <a:pPr algn="l" fontAlgn="ctr"/>
                      <a:r>
                        <a:rPr lang="en-US" sz="1600" b="0" i="0" u="none" strike="noStrike" dirty="0">
                          <a:solidFill>
                            <a:srgbClr val="000000"/>
                          </a:solidFill>
                          <a:latin typeface="Calibri"/>
                        </a:rPr>
                        <a:t>Bunker Hill Community College</a:t>
                      </a:r>
                    </a:p>
                  </a:txBody>
                  <a:tcPr marL="9525" marR="9525" marT="9525" marB="0" anchor="ctr"/>
                </a:tc>
                <a:tc>
                  <a:txBody>
                    <a:bodyPr/>
                    <a:lstStyle/>
                    <a:p>
                      <a:pPr algn="ctr" fontAlgn="ctr"/>
                      <a:r>
                        <a:rPr lang="en-US" sz="1600" b="0" i="0" u="none" strike="noStrike" dirty="0">
                          <a:solidFill>
                            <a:srgbClr val="000000"/>
                          </a:solidFill>
                          <a:latin typeface="Calibri"/>
                        </a:rPr>
                        <a:t> $        19,194,201 </a:t>
                      </a:r>
                    </a:p>
                  </a:txBody>
                  <a:tcPr marL="9525" marR="9525" marT="9525" marB="0" anchor="ctr"/>
                </a:tc>
                <a:tc>
                  <a:txBody>
                    <a:bodyPr/>
                    <a:lstStyle/>
                    <a:p>
                      <a:pPr algn="ctr" fontAlgn="ctr"/>
                      <a:r>
                        <a:rPr lang="en-US" sz="1600" b="0" i="0" u="none" strike="noStrike" dirty="0">
                          <a:solidFill>
                            <a:schemeClr val="accent6">
                              <a:lumMod val="50000"/>
                            </a:schemeClr>
                          </a:solidFill>
                          <a:latin typeface="Calibri"/>
                        </a:rPr>
                        <a:t> $     </a:t>
                      </a:r>
                      <a:r>
                        <a:rPr lang="en-US" sz="1600" b="0" i="0" u="none" strike="noStrike" dirty="0" smtClean="0">
                          <a:solidFill>
                            <a:schemeClr val="accent6">
                              <a:lumMod val="50000"/>
                            </a:schemeClr>
                          </a:solidFill>
                          <a:latin typeface="Calibri"/>
                        </a:rPr>
                        <a:t>    2,282,913 </a:t>
                      </a:r>
                      <a:endParaRPr lang="en-US" sz="1600" b="0" i="0" u="none" strike="noStrike" dirty="0">
                        <a:solidFill>
                          <a:schemeClr val="accent6">
                            <a:lumMod val="50000"/>
                          </a:schemeClr>
                        </a:solidFill>
                        <a:latin typeface="Calibri"/>
                      </a:endParaRPr>
                    </a:p>
                  </a:txBody>
                  <a:tcPr marL="9525" marR="9525" marT="9525" marB="0" anchor="ctr">
                    <a:solidFill>
                      <a:schemeClr val="accent6">
                        <a:lumMod val="20000"/>
                        <a:lumOff val="80000"/>
                      </a:schemeClr>
                    </a:solidFill>
                  </a:tcPr>
                </a:tc>
                <a:tc>
                  <a:txBody>
                    <a:bodyPr/>
                    <a:lstStyle/>
                    <a:p>
                      <a:pPr algn="ctr" fontAlgn="ctr"/>
                      <a:r>
                        <a:rPr lang="en-US" sz="1600" b="0" i="0" u="none" strike="noStrike" dirty="0">
                          <a:solidFill>
                            <a:srgbClr val="000000"/>
                          </a:solidFill>
                          <a:latin typeface="Calibri"/>
                        </a:rPr>
                        <a:t> $        </a:t>
                      </a:r>
                      <a:r>
                        <a:rPr lang="en-US" sz="1600" b="0" i="0" u="none" strike="noStrike" dirty="0" smtClean="0">
                          <a:solidFill>
                            <a:srgbClr val="000000"/>
                          </a:solidFill>
                          <a:latin typeface="Calibri"/>
                        </a:rPr>
                        <a:t>21,477,114 </a:t>
                      </a:r>
                      <a:endParaRPr lang="en-US" sz="1600" b="0" i="0" u="none" strike="noStrike" dirty="0">
                        <a:solidFill>
                          <a:srgbClr val="000000"/>
                        </a:solidFill>
                        <a:latin typeface="Calibri"/>
                      </a:endParaRPr>
                    </a:p>
                  </a:txBody>
                  <a:tcPr marL="9525" marR="9525" marT="9525" marB="0" anchor="ctr"/>
                </a:tc>
              </a:tr>
              <a:tr h="359645">
                <a:tc>
                  <a:txBody>
                    <a:bodyPr/>
                    <a:lstStyle/>
                    <a:p>
                      <a:pPr algn="ctr" fontAlgn="ctr"/>
                      <a:r>
                        <a:rPr lang="en-US" sz="1600" b="0" i="0" u="none" strike="noStrike" dirty="0">
                          <a:solidFill>
                            <a:srgbClr val="000000"/>
                          </a:solidFill>
                          <a:latin typeface="Calibri"/>
                        </a:rPr>
                        <a:t>7504-0100</a:t>
                      </a:r>
                    </a:p>
                  </a:txBody>
                  <a:tcPr marL="9525" marR="9525" marT="9525" marB="0" anchor="ctr"/>
                </a:tc>
                <a:tc>
                  <a:txBody>
                    <a:bodyPr/>
                    <a:lstStyle/>
                    <a:p>
                      <a:pPr algn="l" fontAlgn="ctr"/>
                      <a:r>
                        <a:rPr lang="en-US" sz="1600" b="0" i="0" u="none" strike="noStrike" dirty="0">
                          <a:solidFill>
                            <a:srgbClr val="000000"/>
                          </a:solidFill>
                          <a:latin typeface="Calibri"/>
                        </a:rPr>
                        <a:t>Cape Cod Community College</a:t>
                      </a:r>
                    </a:p>
                  </a:txBody>
                  <a:tcPr marL="9525" marR="9525" marT="9525" marB="0" anchor="ctr"/>
                </a:tc>
                <a:tc>
                  <a:txBody>
                    <a:bodyPr/>
                    <a:lstStyle/>
                    <a:p>
                      <a:pPr algn="ctr" fontAlgn="ctr"/>
                      <a:r>
                        <a:rPr lang="en-US" sz="1600" b="0" i="0" u="none" strike="noStrike" dirty="0">
                          <a:solidFill>
                            <a:srgbClr val="000000"/>
                          </a:solidFill>
                          <a:latin typeface="Calibri"/>
                        </a:rPr>
                        <a:t> $        10,536,601 </a:t>
                      </a:r>
                    </a:p>
                  </a:txBody>
                  <a:tcPr marL="9525" marR="9525" marT="9525" marB="0" anchor="ctr"/>
                </a:tc>
                <a:tc>
                  <a:txBody>
                    <a:bodyPr/>
                    <a:lstStyle/>
                    <a:p>
                      <a:pPr algn="ctr" fontAlgn="ctr"/>
                      <a:r>
                        <a:rPr lang="en-US" sz="1600" b="0" i="0" u="none" strike="noStrike" dirty="0" smtClean="0">
                          <a:solidFill>
                            <a:schemeClr val="accent6">
                              <a:lumMod val="50000"/>
                            </a:schemeClr>
                          </a:solidFill>
                          <a:latin typeface="Calibri"/>
                        </a:rPr>
                        <a:t>$           343,833 </a:t>
                      </a:r>
                      <a:endParaRPr lang="en-US" sz="1600" b="0" i="0" u="none" strike="noStrike" dirty="0">
                        <a:solidFill>
                          <a:schemeClr val="accent6">
                            <a:lumMod val="50000"/>
                          </a:schemeClr>
                        </a:solidFill>
                        <a:latin typeface="Calibri"/>
                      </a:endParaRPr>
                    </a:p>
                  </a:txBody>
                  <a:tcPr marL="9525" marR="9525" marT="9525" marB="0" anchor="ctr">
                    <a:solidFill>
                      <a:schemeClr val="accent6">
                        <a:lumMod val="20000"/>
                        <a:lumOff val="80000"/>
                      </a:schemeClr>
                    </a:solidFill>
                  </a:tcPr>
                </a:tc>
                <a:tc>
                  <a:txBody>
                    <a:bodyPr/>
                    <a:lstStyle/>
                    <a:p>
                      <a:pPr algn="ctr" fontAlgn="ctr"/>
                      <a:r>
                        <a:rPr lang="en-US" sz="1600" b="0" i="0" u="none" strike="noStrike" dirty="0">
                          <a:solidFill>
                            <a:srgbClr val="000000"/>
                          </a:solidFill>
                          <a:latin typeface="Calibri"/>
                        </a:rPr>
                        <a:t> $        </a:t>
                      </a:r>
                      <a:r>
                        <a:rPr lang="en-US" sz="1600" b="0" i="0" u="none" strike="noStrike" dirty="0" smtClean="0">
                          <a:solidFill>
                            <a:srgbClr val="000000"/>
                          </a:solidFill>
                          <a:latin typeface="Calibri"/>
                        </a:rPr>
                        <a:t>10,880,434 </a:t>
                      </a:r>
                      <a:endParaRPr lang="en-US" sz="1600" b="0" i="0" u="none" strike="noStrike" dirty="0">
                        <a:solidFill>
                          <a:srgbClr val="000000"/>
                        </a:solidFill>
                        <a:latin typeface="Calibri"/>
                      </a:endParaRPr>
                    </a:p>
                  </a:txBody>
                  <a:tcPr marL="9525" marR="9525" marT="9525" marB="0" anchor="ctr"/>
                </a:tc>
              </a:tr>
              <a:tr h="490074">
                <a:tc>
                  <a:txBody>
                    <a:bodyPr/>
                    <a:lstStyle/>
                    <a:p>
                      <a:pPr algn="ctr" fontAlgn="ctr"/>
                      <a:r>
                        <a:rPr lang="en-US" sz="1600" b="0" i="0" u="none" strike="noStrike" dirty="0" smtClean="0">
                          <a:solidFill>
                            <a:srgbClr val="000000"/>
                          </a:solidFill>
                          <a:latin typeface="Calibri"/>
                        </a:rPr>
                        <a:t>7100-4000</a:t>
                      </a:r>
                      <a:endParaRPr lang="en-US" sz="1600" b="0" i="0" u="none" strike="noStrike" dirty="0">
                        <a:solidFill>
                          <a:srgbClr val="000000"/>
                        </a:solidFill>
                        <a:latin typeface="Calibri"/>
                      </a:endParaRPr>
                    </a:p>
                  </a:txBody>
                  <a:tcPr marL="9525" marR="9525" marT="9525" marB="0" anchor="ctr">
                    <a:solidFill>
                      <a:schemeClr val="accent3">
                        <a:lumMod val="60000"/>
                        <a:lumOff val="40000"/>
                      </a:schemeClr>
                    </a:solidFill>
                  </a:tcPr>
                </a:tc>
                <a:tc>
                  <a:txBody>
                    <a:bodyPr/>
                    <a:lstStyle/>
                    <a:p>
                      <a:pPr algn="l" fontAlgn="ctr"/>
                      <a:r>
                        <a:rPr lang="en-US" sz="1600" b="0" i="0" u="none" strike="noStrike" dirty="0" smtClean="0">
                          <a:solidFill>
                            <a:srgbClr val="000000"/>
                          </a:solidFill>
                          <a:latin typeface="Calibri"/>
                        </a:rPr>
                        <a:t>Massachusetts Community Colleges</a:t>
                      </a:r>
                      <a:endParaRPr lang="en-US" sz="1600" b="0" i="0" u="none" strike="noStrike" dirty="0">
                        <a:solidFill>
                          <a:srgbClr val="000000"/>
                        </a:solidFill>
                        <a:latin typeface="Calibri"/>
                      </a:endParaRPr>
                    </a:p>
                  </a:txBody>
                  <a:tcPr marL="9525" marR="9525" marT="9525" marB="0" anchor="ctr">
                    <a:solidFill>
                      <a:schemeClr val="accent3">
                        <a:lumMod val="60000"/>
                        <a:lumOff val="40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600" b="0" i="0" u="none" strike="noStrike" dirty="0" smtClean="0">
                        <a:solidFill>
                          <a:srgbClr val="000000"/>
                        </a:solidFill>
                        <a:latin typeface="+mn-lt"/>
                      </a:endParaRPr>
                    </a:p>
                    <a:p>
                      <a:pPr marL="0" marR="0" indent="0" algn="ctr" defTabSz="914400" rtl="0" eaLnBrk="1" fontAlgn="ctr" latinLnBrk="0" hangingPunct="1">
                        <a:lnSpc>
                          <a:spcPct val="100000"/>
                        </a:lnSpc>
                        <a:spcBef>
                          <a:spcPts val="0"/>
                        </a:spcBef>
                        <a:spcAft>
                          <a:spcPts val="0"/>
                        </a:spcAft>
                        <a:buClrTx/>
                        <a:buSzTx/>
                        <a:buFontTx/>
                        <a:buNone/>
                        <a:tabLst/>
                        <a:defRPr/>
                      </a:pPr>
                      <a:r>
                        <a:rPr lang="en-US" sz="1600" b="0" i="0" u="none" strike="noStrike" dirty="0" smtClean="0">
                          <a:solidFill>
                            <a:srgbClr val="000000"/>
                          </a:solidFill>
                          <a:latin typeface="+mn-lt"/>
                        </a:rPr>
                        <a:t> $        20,000,000 </a:t>
                      </a:r>
                    </a:p>
                    <a:p>
                      <a:pPr algn="ctr" fontAlgn="ctr"/>
                      <a:endParaRPr lang="en-US" sz="1600" b="0" i="0" u="none" strike="noStrike" dirty="0">
                        <a:solidFill>
                          <a:srgbClr val="000000"/>
                        </a:solidFill>
                        <a:latin typeface="Calibri"/>
                      </a:endParaRPr>
                    </a:p>
                  </a:txBody>
                  <a:tcPr marL="9525" marR="9525" marT="9525" marB="0" anchor="b">
                    <a:solidFill>
                      <a:schemeClr val="accent3">
                        <a:lumMod val="60000"/>
                        <a:lumOff val="40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600" b="0" i="0" u="none" strike="noStrike" dirty="0" smtClean="0">
                        <a:solidFill>
                          <a:srgbClr val="000000"/>
                        </a:solidFill>
                        <a:latin typeface="+mn-lt"/>
                      </a:endParaRPr>
                    </a:p>
                  </a:txBody>
                  <a:tcPr marL="9525" marR="9525" marT="9525" marB="0" anchor="b">
                    <a:solidFill>
                      <a:schemeClr val="accent3">
                        <a:lumMod val="60000"/>
                        <a:lumOff val="40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600" b="0" i="0" u="none" strike="noStrike" dirty="0" smtClean="0">
                        <a:solidFill>
                          <a:srgbClr val="000000"/>
                        </a:solidFill>
                        <a:latin typeface="+mn-lt"/>
                      </a:endParaRPr>
                    </a:p>
                  </a:txBody>
                  <a:tcPr marL="9525" marR="9525" marT="9525" marB="0" anchor="b">
                    <a:solidFill>
                      <a:schemeClr val="accent3">
                        <a:lumMod val="60000"/>
                        <a:lumOff val="40000"/>
                      </a:schemeClr>
                    </a:solidFill>
                  </a:tcPr>
                </a:tc>
              </a:tr>
            </a:tbl>
          </a:graphicData>
        </a:graphic>
      </p:graphicFrame>
      <p:graphicFrame>
        <p:nvGraphicFramePr>
          <p:cNvPr id="7" name="Table 6"/>
          <p:cNvGraphicFramePr>
            <a:graphicFrameLocks noGrp="1"/>
          </p:cNvGraphicFramePr>
          <p:nvPr/>
        </p:nvGraphicFramePr>
        <p:xfrm>
          <a:off x="457200" y="4343400"/>
          <a:ext cx="8382000" cy="2412218"/>
        </p:xfrm>
        <a:graphic>
          <a:graphicData uri="http://schemas.openxmlformats.org/drawingml/2006/table">
            <a:tbl>
              <a:tblPr/>
              <a:tblGrid>
                <a:gridCol w="8382000"/>
              </a:tblGrid>
              <a:tr h="2362200">
                <a:tc>
                  <a:txBody>
                    <a:bodyPr/>
                    <a:lstStyle/>
                    <a:p>
                      <a:r>
                        <a:rPr lang="en-US" sz="1400" b="1" dirty="0" smtClean="0">
                          <a:latin typeface="+mn-lt"/>
                        </a:rPr>
                        <a:t> 7100-4000    Massachusetts </a:t>
                      </a:r>
                      <a:r>
                        <a:rPr lang="en-US" sz="1400" b="1" dirty="0">
                          <a:latin typeface="+mn-lt"/>
                        </a:rPr>
                        <a:t>Community Colleges </a:t>
                      </a:r>
                      <a:r>
                        <a:rPr lang="en-US" sz="1100" dirty="0">
                          <a:latin typeface="+mn-lt"/>
                        </a:rPr>
                        <a:t/>
                      </a:r>
                      <a:br>
                        <a:rPr lang="en-US" sz="1100" dirty="0">
                          <a:latin typeface="+mn-lt"/>
                        </a:rPr>
                      </a:br>
                      <a:r>
                        <a:rPr lang="en-US" sz="1100" dirty="0">
                          <a:latin typeface="+mn-lt"/>
                        </a:rPr>
                        <a:t>For funding to community college campuses in the Commonwealth; provided, that funds shall be expended for the continued implementation of community college reform, for continued initiatives to strengthen the connections between the colleges, local businesses and regional workforce investment boards and to improve workforce training at the colleges; provided further, that funding shall be allocated among the campuses using the formula developed by the commissioner of higher education in consultation with the secretaries of education, labor and workforce development and housing and economic development; provided further, that the allocation of funds shall be approved by the board of higher education; provided further, that in developing the allocation among campuses, the commissioner shall ensure that no campus receives less in fiscal year 2014 than in fiscal year 2013; and provided further, not less than the following amounts shall be made available to the respective institutions named herein</a:t>
                      </a:r>
                      <a:r>
                        <a:rPr lang="en-US" sz="1100" b="1" dirty="0">
                          <a:solidFill>
                            <a:schemeClr val="accent6">
                              <a:lumMod val="50000"/>
                            </a:schemeClr>
                          </a:solidFill>
                          <a:latin typeface="+mn-lt"/>
                        </a:rPr>
                        <a:t>: (a) $1,091,424 to Berkshire Community College; (b) $2,940,286 to Bristol Community College; (c) $2,282,913 to Bunker Hill Community College; (d) $343,833 to Cape Cod Community College; </a:t>
                      </a:r>
                      <a:r>
                        <a:rPr lang="en-US" sz="1100" dirty="0">
                          <a:latin typeface="+mn-lt"/>
                        </a:rPr>
                        <a:t>(e) $1,150,565 to Greenfield Community College; (f) $1,086,747 to Holyoke Community College; (g) $1,937,548 to Massachusetts Bay Community College; (h) $608,165 to Massasoit Community College; (</a:t>
                      </a:r>
                      <a:r>
                        <a:rPr lang="en-US" sz="1100" dirty="0" err="1">
                          <a:latin typeface="+mn-lt"/>
                        </a:rPr>
                        <a:t>i</a:t>
                      </a:r>
                      <a:r>
                        <a:rPr lang="en-US" sz="1100" dirty="0">
                          <a:latin typeface="+mn-lt"/>
                        </a:rPr>
                        <a:t>) $1,862,410 to Middlesex Community College; (j) $1,076,995 to Mount Wachusett Community College; (k) $617,047 to North Shore Community College; (l) $570,697 to Northern Essex Community College; (m) $3,353,379 to Quinsigamond Community College; (n) $340,527 to Roxbury Community College; and (o) $737,464 to Springfield </a:t>
                      </a:r>
                      <a:r>
                        <a:rPr lang="en-US" sz="1100" dirty="0" smtClean="0">
                          <a:latin typeface="+mn-lt"/>
                        </a:rPr>
                        <a:t>Technical </a:t>
                      </a:r>
                      <a:r>
                        <a:rPr lang="en-US" sz="1100" dirty="0">
                          <a:latin typeface="+mn-lt"/>
                        </a:rPr>
                        <a:t>Community College</a:t>
                      </a:r>
                    </a:p>
                  </a:txBody>
                  <a:tcPr marL="19538" marR="19538" marT="9769" marB="9769" anchor="ctr">
                    <a:lnL>
                      <a:noFill/>
                    </a:lnL>
                    <a:lnR>
                      <a:noFill/>
                    </a:lnR>
                    <a:lnT>
                      <a:noFill/>
                    </a:lnT>
                    <a:lnB>
                      <a:noFill/>
                    </a:lnB>
                  </a:tcPr>
                </a:tc>
              </a:tr>
            </a:tbl>
          </a:graphicData>
        </a:graphic>
      </p:graphicFrame>
      <p:sp>
        <p:nvSpPr>
          <p:cNvPr id="8" name="Curved Right Arrow 7"/>
          <p:cNvSpPr/>
          <p:nvPr/>
        </p:nvSpPr>
        <p:spPr>
          <a:xfrm>
            <a:off x="0" y="3810000"/>
            <a:ext cx="457200" cy="685800"/>
          </a:xfrm>
          <a:prstGeom prst="curvedRightArrow">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1828800"/>
            <a:ext cx="6781800" cy="3200401"/>
          </a:xfrm>
          <a:ln w="76200">
            <a:solidFill>
              <a:srgbClr val="002060"/>
            </a:solidFill>
          </a:ln>
          <a:effectLst>
            <a:glow rad="228600">
              <a:schemeClr val="accent1">
                <a:satMod val="175000"/>
                <a:alpha val="40000"/>
              </a:schemeClr>
            </a:glow>
            <a:outerShdw blurRad="40000" dist="23000" dir="5400000" rotWithShape="0">
              <a:srgbClr val="000000">
                <a:alpha val="35000"/>
              </a:srgbClr>
            </a:outerShdw>
          </a:effectLst>
        </p:spPr>
        <p:style>
          <a:lnRef idx="0">
            <a:schemeClr val="accent6"/>
          </a:lnRef>
          <a:fillRef idx="3">
            <a:schemeClr val="accent6"/>
          </a:fillRef>
          <a:effectRef idx="3">
            <a:schemeClr val="accent6"/>
          </a:effectRef>
          <a:fontRef idx="minor">
            <a:schemeClr val="lt1"/>
          </a:fontRef>
        </p:style>
        <p:txBody>
          <a:bodyPr anchor="ctr">
            <a:normAutofit/>
          </a:bodyPr>
          <a:lstStyle/>
          <a:p>
            <a:pPr algn="ctr">
              <a:buNone/>
            </a:pPr>
            <a:r>
              <a:rPr lang="en-US" sz="7200" b="1" dirty="0" smtClean="0"/>
              <a:t>Formula</a:t>
            </a:r>
            <a:endParaRPr lang="en-US" sz="7200"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2490</TotalTime>
  <Words>3619</Words>
  <Application>Microsoft Office PowerPoint</Application>
  <PresentationFormat>On-screen Show (4:3)</PresentationFormat>
  <Paragraphs>796</Paragraphs>
  <Slides>23</Slides>
  <Notes>2</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Massachusetts Department of Higher Education:  Community College Performance-Based Funding Model</vt:lpstr>
      <vt:lpstr>Presentation Topics</vt:lpstr>
      <vt:lpstr>Slide 3</vt:lpstr>
      <vt:lpstr>Slide 4</vt:lpstr>
      <vt:lpstr>Slide 5</vt:lpstr>
      <vt:lpstr>Slide 6</vt:lpstr>
      <vt:lpstr>Community College Funding Formula: Source of Funding</vt:lpstr>
      <vt:lpstr>FY14 Funding Mechanics</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FY15 Budget Recommendation and Next Steps</vt:lpstr>
      <vt:lpstr>                 Keys to Implementation in FY14</vt:lpstr>
      <vt:lpstr>Slide 23</vt:lpstr>
    </vt:vector>
  </TitlesOfParts>
  <Company>Massachusetts Board of Higher Education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jkeller</dc:creator>
  <cp:lastModifiedBy>JPERKINS</cp:lastModifiedBy>
  <cp:revision>328</cp:revision>
  <dcterms:created xsi:type="dcterms:W3CDTF">2013-07-24T20:49:33Z</dcterms:created>
  <dcterms:modified xsi:type="dcterms:W3CDTF">2014-03-21T15:47:11Z</dcterms:modified>
</cp:coreProperties>
</file>