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2"/>
  </p:notesMasterIdLst>
  <p:handoutMasterIdLst>
    <p:handoutMasterId r:id="rId23"/>
  </p:handoutMasterIdLst>
  <p:sldIdLst>
    <p:sldId id="257" r:id="rId2"/>
    <p:sldId id="258" r:id="rId3"/>
    <p:sldId id="259" r:id="rId4"/>
    <p:sldId id="284" r:id="rId5"/>
    <p:sldId id="263" r:id="rId6"/>
    <p:sldId id="281" r:id="rId7"/>
    <p:sldId id="275" r:id="rId8"/>
    <p:sldId id="282" r:id="rId9"/>
    <p:sldId id="285" r:id="rId10"/>
    <p:sldId id="264" r:id="rId11"/>
    <p:sldId id="261" r:id="rId12"/>
    <p:sldId id="262" r:id="rId13"/>
    <p:sldId id="290" r:id="rId14"/>
    <p:sldId id="286" r:id="rId15"/>
    <p:sldId id="291" r:id="rId16"/>
    <p:sldId id="292" r:id="rId17"/>
    <p:sldId id="293" r:id="rId18"/>
    <p:sldId id="294" r:id="rId19"/>
    <p:sldId id="267" r:id="rId20"/>
    <p:sldId id="277"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75463" autoAdjust="0"/>
  </p:normalViewPr>
  <p:slideViewPr>
    <p:cSldViewPr>
      <p:cViewPr varScale="1">
        <p:scale>
          <a:sx n="72" d="100"/>
          <a:sy n="72" d="100"/>
        </p:scale>
        <p:origin x="-6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19" cy="46482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885" y="0"/>
            <a:ext cx="3038319" cy="464820"/>
          </a:xfrm>
          <a:prstGeom prst="rect">
            <a:avLst/>
          </a:prstGeom>
        </p:spPr>
        <p:txBody>
          <a:bodyPr vert="horz" lIns="91440" tIns="45720" rIns="91440" bIns="45720" rtlCol="0"/>
          <a:lstStyle>
            <a:lvl1pPr algn="r">
              <a:defRPr sz="1200"/>
            </a:lvl1pPr>
          </a:lstStyle>
          <a:p>
            <a:pPr>
              <a:defRPr/>
            </a:pPr>
            <a:fld id="{C19EE736-113D-4517-B6F2-81DD4A740233}" type="datetimeFigureOut">
              <a:rPr lang="en-US"/>
              <a:pPr>
                <a:defRPr/>
              </a:pPr>
              <a:t>4/10/2015</a:t>
            </a:fld>
            <a:endParaRPr lang="en-US" dirty="0"/>
          </a:p>
        </p:txBody>
      </p:sp>
      <p:sp>
        <p:nvSpPr>
          <p:cNvPr id="4" name="Footer Placeholder 3"/>
          <p:cNvSpPr>
            <a:spLocks noGrp="1"/>
          </p:cNvSpPr>
          <p:nvPr>
            <p:ph type="ftr" sz="quarter" idx="2"/>
          </p:nvPr>
        </p:nvSpPr>
        <p:spPr>
          <a:xfrm>
            <a:off x="1" y="8829429"/>
            <a:ext cx="3038319" cy="46482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885" y="8829429"/>
            <a:ext cx="3038319" cy="464820"/>
          </a:xfrm>
          <a:prstGeom prst="rect">
            <a:avLst/>
          </a:prstGeom>
        </p:spPr>
        <p:txBody>
          <a:bodyPr vert="horz" lIns="91440" tIns="45720" rIns="91440" bIns="45720" rtlCol="0" anchor="b"/>
          <a:lstStyle>
            <a:lvl1pPr algn="r">
              <a:defRPr sz="1200"/>
            </a:lvl1pPr>
          </a:lstStyle>
          <a:p>
            <a:pPr>
              <a:defRPr/>
            </a:pPr>
            <a:fld id="{83C05477-F870-4A05-8548-BB4FCECF1DD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19" cy="464820"/>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idx="1"/>
          </p:nvPr>
        </p:nvSpPr>
        <p:spPr>
          <a:xfrm>
            <a:off x="3970885" y="0"/>
            <a:ext cx="3038319" cy="464820"/>
          </a:xfrm>
          <a:prstGeom prst="rect">
            <a:avLst/>
          </a:prstGeom>
        </p:spPr>
        <p:txBody>
          <a:bodyPr vert="horz" lIns="91440" tIns="45720" rIns="91440" bIns="45720" rtlCol="0"/>
          <a:lstStyle>
            <a:lvl1pPr algn="r">
              <a:defRPr sz="1200">
                <a:latin typeface="Arial" pitchFamily="34" charset="0"/>
              </a:defRPr>
            </a:lvl1pPr>
          </a:lstStyle>
          <a:p>
            <a:pPr>
              <a:defRPr/>
            </a:pPr>
            <a:fld id="{D0D818E7-9F92-4945-9434-DDCFF57B39DF}" type="datetimeFigureOut">
              <a:rPr lang="en-US"/>
              <a:pPr>
                <a:defRPr/>
              </a:pPr>
              <a:t>4/10/2015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519" y="4415790"/>
            <a:ext cx="5607362"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429"/>
            <a:ext cx="3038319" cy="46482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0885" y="8829429"/>
            <a:ext cx="3038319" cy="464820"/>
          </a:xfrm>
          <a:prstGeom prst="rect">
            <a:avLst/>
          </a:prstGeom>
        </p:spPr>
        <p:txBody>
          <a:bodyPr vert="horz" lIns="91440" tIns="45720" rIns="91440" bIns="45720" rtlCol="0" anchor="b"/>
          <a:lstStyle>
            <a:lvl1pPr algn="r">
              <a:defRPr sz="1200">
                <a:latin typeface="Arial" pitchFamily="34" charset="0"/>
              </a:defRPr>
            </a:lvl1pPr>
          </a:lstStyle>
          <a:p>
            <a:pPr>
              <a:defRPr/>
            </a:pPr>
            <a:fld id="{15C323FB-4ABE-43E5-85E6-816D0C06E4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F13880-020B-46ED-96CA-052BE1800FE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3F13880-020B-46ED-96CA-052BE1800FE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3F13880-020B-46ED-96CA-052BE1800FE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F13880-020B-46ED-96CA-052BE1800FE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3F13880-020B-46ED-96CA-052BE1800FE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5C323FB-4ABE-43E5-85E6-816D0C06E47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chemeClr val="accent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6" name="Picture 11" descr="Logotype Stacked w Seal Top Transparent.gif"/>
          <p:cNvPicPr>
            <a:picLocks noChangeAspect="1"/>
          </p:cNvPicPr>
          <p:nvPr/>
        </p:nvPicPr>
        <p:blipFill>
          <a:blip r:embed="rId3" cstate="print"/>
          <a:srcRect/>
          <a:stretch>
            <a:fillRect/>
          </a:stretch>
        </p:blipFill>
        <p:spPr bwMode="auto">
          <a:xfrm>
            <a:off x="6324600" y="5867400"/>
            <a:ext cx="2590800" cy="685800"/>
          </a:xfrm>
          <a:prstGeom prst="rect">
            <a:avLst/>
          </a:prstGeom>
          <a:noFill/>
          <a:ln w="9525">
            <a:noFill/>
            <a:miter lim="800000"/>
            <a:headEnd/>
            <a:tailEnd/>
          </a:ln>
        </p:spPr>
      </p:pic>
      <p:sp>
        <p:nvSpPr>
          <p:cNvPr id="2" name="Title 1"/>
          <p:cNvSpPr>
            <a:spLocks noGrp="1"/>
          </p:cNvSpPr>
          <p:nvPr>
            <p:ph type="ctrTitle"/>
          </p:nvPr>
        </p:nvSpPr>
        <p:spPr>
          <a:xfrm>
            <a:off x="685800" y="3355848"/>
            <a:ext cx="8077200" cy="1673352"/>
          </a:xfrm>
        </p:spPr>
        <p:txBody>
          <a:bodyPr tIns="0" bIns="0" rtlCol="0" anchor="t">
            <a:normAutofit/>
            <a:scene3d>
              <a:camera prst="orthographicFront"/>
              <a:lightRig rig="threePt" dir="t">
                <a:rot lat="0" lon="0" rev="4800000"/>
              </a:lightRig>
            </a:scene3d>
            <a:sp3d prstMaterial="matte"/>
          </a:bodyPr>
          <a:lstStyle>
            <a:lvl1pPr algn="l">
              <a:defRPr sz="4700" b="1">
                <a:solidFill>
                  <a:schemeClr val="tx1"/>
                </a:solidFill>
              </a:defRPr>
            </a:lvl1pPr>
            <a:extLst/>
          </a:lstStyle>
          <a:p>
            <a:r>
              <a:rPr lang="en-US" dirty="0" smtClean="0"/>
              <a:t>Click to edit Master title style</a:t>
            </a:r>
            <a:endParaRPr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chemeClr val="accent6">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dirty="0" smtClean="0"/>
              <a:t>Click to edit Master subtitle style</a:t>
            </a:r>
            <a:endParaRPr lang="en-US" dirty="0"/>
          </a:p>
        </p:txBody>
      </p:sp>
      <p:sp>
        <p:nvSpPr>
          <p:cNvPr id="7" name="Footer Placeholder 4"/>
          <p:cNvSpPr>
            <a:spLocks noGrp="1"/>
          </p:cNvSpPr>
          <p:nvPr>
            <p:ph type="ftr" sz="quarter" idx="10"/>
          </p:nvPr>
        </p:nvSpPr>
        <p:spPr>
          <a:xfrm>
            <a:off x="762000" y="6477000"/>
            <a:ext cx="5029200" cy="274638"/>
          </a:xfrm>
        </p:spPr>
        <p:txBody>
          <a:bodyPr/>
          <a:lstStyle>
            <a:lvl1pPr>
              <a:defRPr/>
            </a:lvl1pPr>
          </a:lstStyle>
          <a:p>
            <a:pPr>
              <a:defRPr/>
            </a:pPr>
            <a:endParaRPr lang="en-US" dirty="0"/>
          </a:p>
        </p:txBody>
      </p:sp>
      <p:sp>
        <p:nvSpPr>
          <p:cNvPr id="8" name="Slide Number Placeholder 5"/>
          <p:cNvSpPr>
            <a:spLocks noGrp="1"/>
          </p:cNvSpPr>
          <p:nvPr>
            <p:ph type="sldNum" sz="quarter" idx="11"/>
          </p:nvPr>
        </p:nvSpPr>
        <p:spPr>
          <a:xfrm>
            <a:off x="152400" y="6477000"/>
            <a:ext cx="457200" cy="274638"/>
          </a:xfrm>
        </p:spPr>
        <p:txBody>
          <a:bodyPr/>
          <a:lstStyle>
            <a:lvl1pPr>
              <a:defRPr/>
            </a:lvl1pPr>
          </a:lstStyle>
          <a:p>
            <a:pPr>
              <a:defRPr/>
            </a:pPr>
            <a:fld id="{1C1E1513-0C7F-488D-8E54-BDB0F6CB9F5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5" name="Rectangle 4"/>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ltGray">
          <a:xfrm>
            <a:off x="6648450" y="0"/>
            <a:ext cx="2514600" cy="6858000"/>
          </a:xfrm>
          <a:prstGeom prst="rect">
            <a:avLst/>
          </a:prstGeom>
          <a:solidFill>
            <a:schemeClr val="accent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ABA39884-CD38-48F7-9E0B-E32D7496C6D6}"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2" name="Vertical Title 1"/>
          <p:cNvSpPr>
            <a:spLocks noGrp="1"/>
          </p:cNvSpPr>
          <p:nvPr>
            <p:ph type="title" orient="vert"/>
          </p:nvPr>
        </p:nvSpPr>
        <p:spPr>
          <a:xfrm>
            <a:off x="6781800" y="274640"/>
            <a:ext cx="1905000" cy="5851525"/>
          </a:xfrm>
        </p:spPr>
        <p:txBody>
          <a:bodyPr vert="eaVert"/>
          <a:lstStyle>
            <a:lvl1pPr>
              <a:lnSpc>
                <a:spcPts val="4200"/>
              </a:lnSpc>
              <a:defRPr sz="4000"/>
            </a:lvl1pPr>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rot="5400000">
            <a:off x="5638800" y="3048000"/>
            <a:ext cx="6248400" cy="457200"/>
          </a:xfrm>
        </p:spPr>
        <p:txBody>
          <a:bodyPr/>
          <a:lstStyle>
            <a:lvl1pPr algn="l" rtl="0" eaLnBrk="0" fontAlgn="base" hangingPunct="0">
              <a:spcBef>
                <a:spcPct val="0"/>
              </a:spcBef>
              <a:spcAft>
                <a:spcPct val="0"/>
              </a:spcAft>
              <a:buNone/>
              <a:defRPr lang="en-US" sz="2400" b="1" kern="1200" dirty="0" smtClean="0">
                <a:solidFill>
                  <a:schemeClr val="accent6">
                    <a:lumMod val="40000"/>
                    <a:lumOff val="60000"/>
                  </a:schemeClr>
                </a:solidFill>
                <a:latin typeface="+mj-lt"/>
                <a:ea typeface="+mj-ea"/>
                <a:cs typeface="+mj-cs"/>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dirty="0"/>
          </a:p>
        </p:txBody>
      </p:sp>
      <p:sp>
        <p:nvSpPr>
          <p:cNvPr id="9" name="Footer Placeholder 4"/>
          <p:cNvSpPr>
            <a:spLocks noGrp="1"/>
          </p:cNvSpPr>
          <p:nvPr>
            <p:ph type="ftr" sz="quarter" idx="15"/>
          </p:nvPr>
        </p:nvSpPr>
        <p:spPr>
          <a:xfrm>
            <a:off x="2640013" y="6376988"/>
            <a:ext cx="3836987" cy="365125"/>
          </a:xfrm>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D5E01-FED2-412F-BC14-CBD4F569D30E}"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1BD975-94C3-4D9D-9FFA-B27FB53A93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45720" anchor="ctr"/>
          <a:lstStyle>
            <a:lvl1pPr>
              <a:defRPr sz="2400"/>
            </a:lvl1pPr>
            <a:extLst/>
          </a:lstStyle>
          <a:p>
            <a:pPr fontAlgn="auto">
              <a:spcAft>
                <a:spcPts val="0"/>
              </a:spcAft>
              <a:defRPr/>
            </a:pPr>
            <a:endParaRPr lang="en-US" sz="4000" dirty="0">
              <a:solidFill>
                <a:schemeClr val="bg1"/>
              </a:solidFill>
              <a:latin typeface="+mj-lt"/>
              <a:ea typeface="+mj-ea"/>
              <a:cs typeface="+mj-cs"/>
            </a:endParaRPr>
          </a:p>
        </p:txBody>
      </p:sp>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43215D80-6051-4BBE-8CDB-CE3DB863E3E2}"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idx="1"/>
          </p:nvPr>
        </p:nvSpPr>
        <p:spPr>
          <a:xfrm>
            <a:off x="457200" y="1600200"/>
            <a:ext cx="8229600" cy="4625975"/>
          </a:xfrm>
        </p:spPr>
        <p:txBody>
          <a:bodyPr/>
          <a:lstStyle>
            <a:lvl1pPr>
              <a:spcBef>
                <a:spcPts val="1200"/>
              </a:spcBef>
              <a:defRPr sz="2400"/>
            </a:lvl1pPr>
            <a:lvl2pPr>
              <a:spcBef>
                <a:spcPts val="480"/>
              </a:spcBef>
              <a:defRPr sz="2000"/>
            </a:lvl2pPr>
            <a:lvl3pPr>
              <a:defRPr sz="1800"/>
            </a:lvl3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381000" y="152400"/>
            <a:ext cx="8382000" cy="457200"/>
          </a:xfrm>
        </p:spPr>
        <p:txBody>
          <a:bodyPr/>
          <a:lstStyle>
            <a:lvl1pPr algn="l" rtl="0" eaLnBrk="0" fontAlgn="base" hangingPunct="0">
              <a:spcBef>
                <a:spcPct val="0"/>
              </a:spcBef>
              <a:spcAft>
                <a:spcPct val="0"/>
              </a:spcAft>
              <a:buNone/>
              <a:defRPr lang="en-US" sz="2400" b="1" kern="1200" dirty="0" smtClean="0">
                <a:solidFill>
                  <a:schemeClr val="accent6">
                    <a:lumMod val="40000"/>
                    <a:lumOff val="60000"/>
                  </a:schemeClr>
                </a:solidFill>
                <a:latin typeface="+mj-lt"/>
                <a:ea typeface="+mj-ea"/>
                <a:cs typeface="+mj-cs"/>
              </a:defRPr>
            </a:lvl1pPr>
          </a:lstStyle>
          <a:p>
            <a:pPr lvl="0"/>
            <a:r>
              <a:rPr lang="en-US" dirty="0" smtClean="0"/>
              <a:t>Click to edit Master text styles</a:t>
            </a:r>
          </a:p>
        </p:txBody>
      </p:sp>
      <p:sp>
        <p:nvSpPr>
          <p:cNvPr id="12" name="Title 11"/>
          <p:cNvSpPr>
            <a:spLocks noGrp="1"/>
          </p:cNvSpPr>
          <p:nvPr>
            <p:ph type="title"/>
          </p:nvPr>
        </p:nvSpPr>
        <p:spPr>
          <a:xfrm>
            <a:off x="457200" y="533400"/>
            <a:ext cx="8229600" cy="838200"/>
          </a:xfrm>
        </p:spPr>
        <p:txBody>
          <a:bodyPr/>
          <a:lstStyle>
            <a:lvl1pPr>
              <a:defRPr sz="4000"/>
            </a:lvl1pPr>
          </a:lstStyle>
          <a:p>
            <a:r>
              <a:rPr lang="en-US" dirty="0" smtClean="0"/>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accent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0EF89910-5155-4309-8B58-76543E452E8F}"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Content Placeholder 2"/>
          <p:cNvSpPr>
            <a:spLocks noGrp="1"/>
          </p:cNvSpPr>
          <p:nvPr>
            <p:ph idx="1"/>
          </p:nvPr>
        </p:nvSpPr>
        <p:spPr>
          <a:xfrm>
            <a:off x="609600" y="2057400"/>
            <a:ext cx="8229600" cy="4321175"/>
          </a:xfrm>
        </p:spPr>
        <p:txBody>
          <a:bodyPr/>
          <a:lstStyle>
            <a:lvl1pPr>
              <a:spcBef>
                <a:spcPts val="1200"/>
              </a:spcBef>
              <a:defRPr sz="2400"/>
            </a:lvl1pPr>
            <a:lvl2pPr>
              <a:spcBef>
                <a:spcPts val="480"/>
              </a:spcBef>
              <a:defRPr sz="2000"/>
            </a:lvl2pPr>
            <a:lvl3pPr>
              <a:defRPr sz="1800"/>
            </a:lvl3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8"/>
          <p:cNvSpPr>
            <a:spLocks noGrp="1"/>
          </p:cNvSpPr>
          <p:nvPr>
            <p:ph type="body" sz="quarter" idx="13"/>
          </p:nvPr>
        </p:nvSpPr>
        <p:spPr>
          <a:xfrm>
            <a:off x="381000" y="152400"/>
            <a:ext cx="8382000" cy="457200"/>
          </a:xfrm>
        </p:spPr>
        <p:txBody>
          <a:bodyPr/>
          <a:lstStyle>
            <a:lvl1pPr algn="l" rtl="0" eaLnBrk="0" fontAlgn="base" hangingPunct="0">
              <a:spcBef>
                <a:spcPct val="0"/>
              </a:spcBef>
              <a:spcAft>
                <a:spcPct val="0"/>
              </a:spcAft>
              <a:buNone/>
              <a:defRPr lang="en-US" sz="2400" b="1" kern="1200" dirty="0" smtClean="0">
                <a:solidFill>
                  <a:schemeClr val="accent6">
                    <a:lumMod val="40000"/>
                    <a:lumOff val="60000"/>
                  </a:schemeClr>
                </a:solidFill>
                <a:latin typeface="+mj-lt"/>
                <a:ea typeface="+mj-ea"/>
                <a:cs typeface="+mj-cs"/>
              </a:defRPr>
            </a:lvl1pPr>
          </a:lstStyle>
          <a:p>
            <a:pPr lvl="0"/>
            <a:r>
              <a:rPr lang="en-US" dirty="0" smtClean="0"/>
              <a:t>Click to edit Master text styles</a:t>
            </a:r>
          </a:p>
        </p:txBody>
      </p:sp>
      <p:sp>
        <p:nvSpPr>
          <p:cNvPr id="11" name="Title 11"/>
          <p:cNvSpPr>
            <a:spLocks noGrp="1"/>
          </p:cNvSpPr>
          <p:nvPr>
            <p:ph type="title"/>
          </p:nvPr>
        </p:nvSpPr>
        <p:spPr>
          <a:xfrm>
            <a:off x="457200" y="533400"/>
            <a:ext cx="8229600" cy="1219200"/>
          </a:xfrm>
        </p:spPr>
        <p:txBody>
          <a:bodyPr/>
          <a:lstStyle>
            <a:lvl1pPr>
              <a:lnSpc>
                <a:spcPts val="4200"/>
              </a:lnSpc>
              <a:defRPr sz="4000"/>
            </a:lvl1pPr>
          </a:lstStyle>
          <a:p>
            <a:r>
              <a:rPr lang="en-US" dirty="0" smtClean="0"/>
              <a:t>Click to edit Master title style</a:t>
            </a:r>
            <a:endParaRPr lang="en-US" dirty="0"/>
          </a:p>
        </p:txBody>
      </p:sp>
      <p:sp>
        <p:nvSpPr>
          <p:cNvPr id="8" name="Date Placeholder 2"/>
          <p:cNvSpPr>
            <a:spLocks noGrp="1"/>
          </p:cNvSpPr>
          <p:nvPr>
            <p:ph type="dt" sz="half" idx="14"/>
          </p:nvPr>
        </p:nvSpPr>
        <p:spPr/>
        <p:txBody>
          <a:bodyPr/>
          <a:lstStyle>
            <a:lvl1pPr>
              <a:defRPr/>
            </a:lvl1pPr>
          </a:lstStyle>
          <a:p>
            <a:pPr>
              <a:defRPr/>
            </a:pPr>
            <a:endParaRPr lang="en-US" dirty="0"/>
          </a:p>
        </p:txBody>
      </p:sp>
      <p:sp>
        <p:nvSpPr>
          <p:cNvPr id="9" name="Footer Placeholder 3"/>
          <p:cNvSpPr>
            <a:spLocks noGrp="1"/>
          </p:cNvSpPr>
          <p:nvPr>
            <p:ph type="ftr" sz="quarter" idx="15"/>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chemeClr val="accent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749808" y="118872"/>
            <a:ext cx="8013192" cy="1636776"/>
          </a:xfrm>
        </p:spPr>
        <p:txBody>
          <a:bodyPr tIns="0" rIns="91440" bIns="0" rtlCol="0" anchor="b">
            <a:normAutofit/>
            <a:scene3d>
              <a:camera prst="orthographicFront"/>
              <a:lightRig rig="threePt" dir="t">
                <a:rot lat="0" lon="0" rev="4800000"/>
              </a:lightRig>
            </a:scene3d>
            <a:sp3d prstMaterial="matte"/>
          </a:bodyPr>
          <a:lstStyle>
            <a:lvl1pPr algn="l">
              <a:defRPr sz="4400" b="1" cap="none" baseline="0">
                <a:solidFill>
                  <a:schemeClr val="accent6">
                    <a:lumMod val="40000"/>
                    <a:lumOff val="60000"/>
                  </a:schemeClr>
                </a:solidFill>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DD96F04-C01D-4C64-806D-313FE01D259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4207B346-C982-4743-AA01-BBEAA2420036}"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8"/>
          <p:cNvSpPr>
            <a:spLocks noGrp="1"/>
          </p:cNvSpPr>
          <p:nvPr>
            <p:ph type="body" sz="quarter" idx="16"/>
          </p:nvPr>
        </p:nvSpPr>
        <p:spPr>
          <a:xfrm>
            <a:off x="381000" y="152400"/>
            <a:ext cx="8382000" cy="457200"/>
          </a:xfrm>
        </p:spPr>
        <p:txBody>
          <a:bodyPr/>
          <a:lstStyle>
            <a:lvl1pPr algn="l" rtl="0" eaLnBrk="0" fontAlgn="base" hangingPunct="0">
              <a:spcBef>
                <a:spcPct val="0"/>
              </a:spcBef>
              <a:spcAft>
                <a:spcPct val="0"/>
              </a:spcAft>
              <a:buNone/>
              <a:defRPr lang="en-US" sz="2400" b="1" kern="1200" dirty="0" smtClean="0">
                <a:solidFill>
                  <a:schemeClr val="accent6">
                    <a:lumMod val="40000"/>
                    <a:lumOff val="60000"/>
                  </a:schemeClr>
                </a:solidFill>
                <a:latin typeface="+mj-lt"/>
                <a:ea typeface="+mj-ea"/>
                <a:cs typeface="+mj-cs"/>
              </a:defRPr>
            </a:lvl1pPr>
          </a:lstStyle>
          <a:p>
            <a:pPr lvl="0"/>
            <a:r>
              <a:rPr lang="en-US" dirty="0" smtClean="0"/>
              <a:t>Click to edit Master text styles</a:t>
            </a:r>
          </a:p>
        </p:txBody>
      </p:sp>
      <p:sp>
        <p:nvSpPr>
          <p:cNvPr id="13" name="Title 11"/>
          <p:cNvSpPr>
            <a:spLocks noGrp="1"/>
          </p:cNvSpPr>
          <p:nvPr>
            <p:ph type="title"/>
          </p:nvPr>
        </p:nvSpPr>
        <p:spPr>
          <a:xfrm>
            <a:off x="457200" y="533400"/>
            <a:ext cx="8229600" cy="838200"/>
          </a:xfrm>
        </p:spPr>
        <p:txBody>
          <a:bodyPr/>
          <a:lstStyle>
            <a:lvl1pPr>
              <a:defRPr sz="4000"/>
            </a:lvl1pPr>
          </a:lstStyle>
          <a:p>
            <a:r>
              <a:rPr lang="en-US" dirty="0" smtClean="0"/>
              <a:t>Click to edit Master title style</a:t>
            </a:r>
            <a:endParaRPr lang="en-US" dirty="0"/>
          </a:p>
        </p:txBody>
      </p:sp>
      <p:sp>
        <p:nvSpPr>
          <p:cNvPr id="7" name="Date Placeholder 3"/>
          <p:cNvSpPr>
            <a:spLocks noGrp="1"/>
          </p:cNvSpPr>
          <p:nvPr>
            <p:ph type="dt" sz="half" idx="17"/>
          </p:nvPr>
        </p:nvSpPr>
        <p:spPr/>
        <p:txBody>
          <a:bodyPr/>
          <a:lstStyle>
            <a:lvl1pPr>
              <a:defRPr/>
            </a:lvl1pPr>
          </a:lstStyle>
          <a:p>
            <a:pPr>
              <a:defRPr/>
            </a:pPr>
            <a:endParaRPr lang="en-US" dirty="0"/>
          </a:p>
        </p:txBody>
      </p:sp>
      <p:sp>
        <p:nvSpPr>
          <p:cNvPr id="8" name="Footer Placeholder 4"/>
          <p:cNvSpPr>
            <a:spLocks noGrp="1"/>
          </p:cNvSpPr>
          <p:nvPr>
            <p:ph type="ftr" sz="quarter" idx="18"/>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F6B42226-CAFA-4692-8EF6-5AE1BAF11261}"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8"/>
          <p:cNvSpPr>
            <a:spLocks noGrp="1"/>
          </p:cNvSpPr>
          <p:nvPr>
            <p:ph type="body" sz="quarter" idx="16"/>
          </p:nvPr>
        </p:nvSpPr>
        <p:spPr>
          <a:xfrm>
            <a:off x="381000" y="152400"/>
            <a:ext cx="8382000" cy="457200"/>
          </a:xfrm>
        </p:spPr>
        <p:txBody>
          <a:bodyPr/>
          <a:lstStyle>
            <a:lvl1pPr algn="l" rtl="0" eaLnBrk="0" fontAlgn="base" hangingPunct="0">
              <a:spcBef>
                <a:spcPct val="0"/>
              </a:spcBef>
              <a:spcAft>
                <a:spcPct val="0"/>
              </a:spcAft>
              <a:buNone/>
              <a:defRPr lang="en-US" sz="2400" b="1" kern="1200" dirty="0" smtClean="0">
                <a:solidFill>
                  <a:schemeClr val="accent6">
                    <a:lumMod val="40000"/>
                    <a:lumOff val="60000"/>
                  </a:schemeClr>
                </a:solidFill>
                <a:latin typeface="+mj-lt"/>
                <a:ea typeface="+mj-ea"/>
                <a:cs typeface="+mj-cs"/>
              </a:defRPr>
            </a:lvl1pPr>
          </a:lstStyle>
          <a:p>
            <a:pPr lvl="0"/>
            <a:r>
              <a:rPr lang="en-US" dirty="0" smtClean="0"/>
              <a:t>Click to edit Master text styles</a:t>
            </a:r>
          </a:p>
        </p:txBody>
      </p:sp>
      <p:sp>
        <p:nvSpPr>
          <p:cNvPr id="15" name="Title 11"/>
          <p:cNvSpPr>
            <a:spLocks noGrp="1"/>
          </p:cNvSpPr>
          <p:nvPr>
            <p:ph type="title"/>
          </p:nvPr>
        </p:nvSpPr>
        <p:spPr>
          <a:xfrm>
            <a:off x="457200" y="533400"/>
            <a:ext cx="8229600" cy="838200"/>
          </a:xfrm>
        </p:spPr>
        <p:txBody>
          <a:bodyPr/>
          <a:lstStyle>
            <a:lvl1pPr>
              <a:defRPr sz="4000"/>
            </a:lvl1pPr>
          </a:lstStyle>
          <a:p>
            <a:r>
              <a:rPr lang="en-US" dirty="0" smtClean="0"/>
              <a:t>Click to edit Master title style</a:t>
            </a:r>
            <a:endParaRPr lang="en-US" dirty="0"/>
          </a:p>
        </p:txBody>
      </p:sp>
      <p:sp>
        <p:nvSpPr>
          <p:cNvPr id="9" name="Date Placeholder 3"/>
          <p:cNvSpPr>
            <a:spLocks noGrp="1"/>
          </p:cNvSpPr>
          <p:nvPr>
            <p:ph type="dt" sz="half" idx="17"/>
          </p:nvPr>
        </p:nvSpPr>
        <p:spPr/>
        <p:txBody>
          <a:bodyPr/>
          <a:lstStyle>
            <a:lvl1pPr>
              <a:defRPr/>
            </a:lvl1pPr>
          </a:lstStyle>
          <a:p>
            <a:pPr>
              <a:defRPr/>
            </a:pPr>
            <a:endParaRPr lang="en-US" dirty="0"/>
          </a:p>
        </p:txBody>
      </p:sp>
      <p:sp>
        <p:nvSpPr>
          <p:cNvPr id="10" name="Footer Placeholder 4"/>
          <p:cNvSpPr>
            <a:spLocks noGrp="1"/>
          </p:cNvSpPr>
          <p:nvPr>
            <p:ph type="ftr" sz="quarter" idx="18"/>
          </p:nvPr>
        </p:nvSpPr>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012D4F13-A8AB-428B-B808-3F3ED7AB8014}"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Text Placeholder 8"/>
          <p:cNvSpPr>
            <a:spLocks noGrp="1"/>
          </p:cNvSpPr>
          <p:nvPr>
            <p:ph type="body" sz="quarter" idx="16"/>
          </p:nvPr>
        </p:nvSpPr>
        <p:spPr>
          <a:xfrm>
            <a:off x="381000" y="152400"/>
            <a:ext cx="8382000" cy="457200"/>
          </a:xfrm>
        </p:spPr>
        <p:txBody>
          <a:bodyPr/>
          <a:lstStyle>
            <a:lvl1pPr algn="l" rtl="0" eaLnBrk="0" fontAlgn="base" hangingPunct="0">
              <a:spcBef>
                <a:spcPct val="0"/>
              </a:spcBef>
              <a:spcAft>
                <a:spcPct val="0"/>
              </a:spcAft>
              <a:buNone/>
              <a:defRPr lang="en-US" sz="2400" b="1" kern="1200" dirty="0" smtClean="0">
                <a:solidFill>
                  <a:schemeClr val="accent6">
                    <a:lumMod val="40000"/>
                    <a:lumOff val="60000"/>
                  </a:schemeClr>
                </a:solidFill>
                <a:latin typeface="+mj-lt"/>
                <a:ea typeface="+mj-ea"/>
                <a:cs typeface="+mj-cs"/>
              </a:defRPr>
            </a:lvl1pPr>
          </a:lstStyle>
          <a:p>
            <a:pPr lvl="0"/>
            <a:r>
              <a:rPr lang="en-US" dirty="0" smtClean="0"/>
              <a:t>Click to edit Master text styles</a:t>
            </a:r>
          </a:p>
        </p:txBody>
      </p:sp>
      <p:sp>
        <p:nvSpPr>
          <p:cNvPr id="11" name="Title 11"/>
          <p:cNvSpPr>
            <a:spLocks noGrp="1"/>
          </p:cNvSpPr>
          <p:nvPr>
            <p:ph type="title"/>
          </p:nvPr>
        </p:nvSpPr>
        <p:spPr>
          <a:xfrm>
            <a:off x="457200" y="533400"/>
            <a:ext cx="8229600" cy="838200"/>
          </a:xfrm>
        </p:spPr>
        <p:txBody>
          <a:bodyPr/>
          <a:lstStyle>
            <a:lvl1pPr>
              <a:defRPr sz="4000"/>
            </a:lvl1pPr>
          </a:lstStyle>
          <a:p>
            <a:r>
              <a:rPr lang="en-US" dirty="0" smtClean="0"/>
              <a:t>Click to edit Master title style</a:t>
            </a:r>
            <a:endParaRPr lang="en-US" dirty="0"/>
          </a:p>
        </p:txBody>
      </p:sp>
      <p:sp>
        <p:nvSpPr>
          <p:cNvPr id="5" name="Date Placeholder 3"/>
          <p:cNvSpPr>
            <a:spLocks noGrp="1"/>
          </p:cNvSpPr>
          <p:nvPr>
            <p:ph type="dt" sz="half" idx="17"/>
          </p:nvPr>
        </p:nvSpPr>
        <p:spPr/>
        <p:txBody>
          <a:bodyPr/>
          <a:lstStyle>
            <a:lvl1pPr>
              <a:defRPr/>
            </a:lvl1pPr>
          </a:lstStyle>
          <a:p>
            <a:pPr>
              <a:defRPr/>
            </a:pPr>
            <a:endParaRPr lang="en-US" dirty="0"/>
          </a:p>
        </p:txBody>
      </p:sp>
      <p:sp>
        <p:nvSpPr>
          <p:cNvPr id="6" name="Footer Placeholder 4"/>
          <p:cNvSpPr>
            <a:spLocks noGrp="1"/>
          </p:cNvSpPr>
          <p:nvPr>
            <p:ph type="ftr" sz="quarter" idx="18"/>
          </p:nvPr>
        </p:nvSpPr>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D41840E6-F78F-476D-80A2-3F6E6E0A8F50}"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8520A86B-CD6C-438C-A095-22F1F06EEEE8}"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381000" y="152400"/>
            <a:ext cx="8382000" cy="457200"/>
          </a:xfrm>
        </p:spPr>
        <p:txBody>
          <a:bodyPr/>
          <a:lstStyle>
            <a:lvl1pPr algn="l" rtl="0" eaLnBrk="0" fontAlgn="base" hangingPunct="0">
              <a:spcBef>
                <a:spcPct val="0"/>
              </a:spcBef>
              <a:spcAft>
                <a:spcPct val="0"/>
              </a:spcAft>
              <a:buNone/>
              <a:defRPr lang="en-US" sz="2400" b="1" kern="1200" dirty="0" smtClean="0">
                <a:solidFill>
                  <a:schemeClr val="accent6">
                    <a:lumMod val="40000"/>
                    <a:lumOff val="60000"/>
                  </a:schemeClr>
                </a:solidFill>
                <a:latin typeface="+mj-lt"/>
                <a:ea typeface="+mj-ea"/>
                <a:cs typeface="+mj-cs"/>
              </a:defRPr>
            </a:lvl1pPr>
          </a:lstStyle>
          <a:p>
            <a:pPr lvl="0"/>
            <a:r>
              <a:rPr lang="en-US" dirty="0" smtClean="0"/>
              <a:t>Click to edit Master text styles</a:t>
            </a:r>
          </a:p>
        </p:txBody>
      </p:sp>
      <p:sp>
        <p:nvSpPr>
          <p:cNvPr id="9" name="Title 11"/>
          <p:cNvSpPr>
            <a:spLocks noGrp="1"/>
          </p:cNvSpPr>
          <p:nvPr>
            <p:ph type="title"/>
          </p:nvPr>
        </p:nvSpPr>
        <p:spPr>
          <a:xfrm>
            <a:off x="457200" y="533400"/>
            <a:ext cx="8229600" cy="838200"/>
          </a:xfrm>
        </p:spPr>
        <p:txBody>
          <a:bodyPr/>
          <a:lstStyle>
            <a:lvl1pPr>
              <a:defRPr sz="4000"/>
            </a:lvl1pPr>
          </a:lstStyle>
          <a:p>
            <a:r>
              <a:rPr lang="en-US" dirty="0" smtClean="0"/>
              <a:t>Click to edit Master title style</a:t>
            </a:r>
            <a:endParaRPr lang="en-US" dirty="0"/>
          </a:p>
        </p:txBody>
      </p:sp>
      <p:sp>
        <p:nvSpPr>
          <p:cNvPr id="6" name="Date Placeholder 3"/>
          <p:cNvSpPr>
            <a:spLocks noGrp="1"/>
          </p:cNvSpPr>
          <p:nvPr>
            <p:ph type="dt" sz="half" idx="14"/>
          </p:nvPr>
        </p:nvSpPr>
        <p:spPr/>
        <p:txBody>
          <a:bodyPr/>
          <a:lstStyle>
            <a:lvl1pPr>
              <a:defRPr/>
            </a:lvl1pPr>
          </a:lstStyle>
          <a:p>
            <a:pPr>
              <a:defRPr/>
            </a:pP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bwMode="ltGray">
          <a:xfrm>
            <a:off x="0" y="0"/>
            <a:ext cx="9144000" cy="1433513"/>
          </a:xfrm>
          <a:prstGeom prst="rect">
            <a:avLst/>
          </a:prstGeom>
          <a:solidFill>
            <a:schemeClr val="accent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457200" y="152400"/>
            <a:ext cx="82296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52A43E3-CC35-443F-B4AB-896C9BD72E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sldNum="0" hdr="0" ftr="0" dt="0"/>
  <p:txStyles>
    <p:titleStyle>
      <a:lvl1pPr algn="l" rtl="0" eaLnBrk="0" fontAlgn="base" hangingPunct="0">
        <a:spcBef>
          <a:spcPct val="0"/>
        </a:spcBef>
        <a:spcAft>
          <a:spcPct val="0"/>
        </a:spcAft>
        <a:defRPr sz="4500" kern="1200">
          <a:solidFill>
            <a:schemeClr val="bg1"/>
          </a:solidFill>
          <a:latin typeface="+mj-lt"/>
          <a:ea typeface="+mj-ea"/>
          <a:cs typeface="+mj-cs"/>
        </a:defRPr>
      </a:lvl1pPr>
      <a:lvl2pPr algn="l" rtl="0" eaLnBrk="0" fontAlgn="base" hangingPunct="0">
        <a:spcBef>
          <a:spcPct val="0"/>
        </a:spcBef>
        <a:spcAft>
          <a:spcPct val="0"/>
        </a:spcAft>
        <a:defRPr sz="4500">
          <a:solidFill>
            <a:schemeClr val="bg1"/>
          </a:solidFill>
          <a:latin typeface="Corbel" pitchFamily="34" charset="0"/>
        </a:defRPr>
      </a:lvl2pPr>
      <a:lvl3pPr algn="l" rtl="0" eaLnBrk="0" fontAlgn="base" hangingPunct="0">
        <a:spcBef>
          <a:spcPct val="0"/>
        </a:spcBef>
        <a:spcAft>
          <a:spcPct val="0"/>
        </a:spcAft>
        <a:defRPr sz="4500">
          <a:solidFill>
            <a:schemeClr val="bg1"/>
          </a:solidFill>
          <a:latin typeface="Corbel" pitchFamily="34" charset="0"/>
        </a:defRPr>
      </a:lvl3pPr>
      <a:lvl4pPr algn="l" rtl="0" eaLnBrk="0" fontAlgn="base" hangingPunct="0">
        <a:spcBef>
          <a:spcPct val="0"/>
        </a:spcBef>
        <a:spcAft>
          <a:spcPct val="0"/>
        </a:spcAft>
        <a:defRPr sz="4500">
          <a:solidFill>
            <a:schemeClr val="bg1"/>
          </a:solidFill>
          <a:latin typeface="Corbel" pitchFamily="34" charset="0"/>
        </a:defRPr>
      </a:lvl4pPr>
      <a:lvl5pPr algn="l" rtl="0" eaLnBrk="0" fontAlgn="base" hangingPunct="0">
        <a:spcBef>
          <a:spcPct val="0"/>
        </a:spcBef>
        <a:spcAft>
          <a:spcPct val="0"/>
        </a:spcAft>
        <a:defRPr sz="4500">
          <a:solidFill>
            <a:schemeClr val="bg1"/>
          </a:solidFill>
          <a:latin typeface="Corbel" pitchFamily="34" charset="0"/>
        </a:defRPr>
      </a:lvl5pPr>
      <a:lvl6pPr marL="457200" algn="l" rtl="0" fontAlgn="base">
        <a:spcBef>
          <a:spcPct val="0"/>
        </a:spcBef>
        <a:spcAft>
          <a:spcPct val="0"/>
        </a:spcAft>
        <a:defRPr sz="4500">
          <a:solidFill>
            <a:schemeClr val="bg1"/>
          </a:solidFill>
          <a:latin typeface="Corbel" pitchFamily="34" charset="0"/>
        </a:defRPr>
      </a:lvl6pPr>
      <a:lvl7pPr marL="914400" algn="l" rtl="0" fontAlgn="base">
        <a:spcBef>
          <a:spcPct val="0"/>
        </a:spcBef>
        <a:spcAft>
          <a:spcPct val="0"/>
        </a:spcAft>
        <a:defRPr sz="4500">
          <a:solidFill>
            <a:schemeClr val="bg1"/>
          </a:solidFill>
          <a:latin typeface="Corbel" pitchFamily="34" charset="0"/>
        </a:defRPr>
      </a:lvl7pPr>
      <a:lvl8pPr marL="1371600" algn="l" rtl="0" fontAlgn="base">
        <a:spcBef>
          <a:spcPct val="0"/>
        </a:spcBef>
        <a:spcAft>
          <a:spcPct val="0"/>
        </a:spcAft>
        <a:defRPr sz="4500">
          <a:solidFill>
            <a:schemeClr val="bg1"/>
          </a:solidFill>
          <a:latin typeface="Corbel" pitchFamily="34" charset="0"/>
        </a:defRPr>
      </a:lvl8pPr>
      <a:lvl9pPr marL="1828800" algn="l" rtl="0" fontAlgn="base">
        <a:spcBef>
          <a:spcPct val="0"/>
        </a:spcBef>
        <a:spcAft>
          <a:spcPct val="0"/>
        </a:spcAft>
        <a:defRPr sz="4500">
          <a:solidFill>
            <a:schemeClr val="bg1"/>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mass.edu/truste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8077200" cy="2514600"/>
          </a:xfrm>
        </p:spPr>
        <p:txBody>
          <a:bodyPr/>
          <a:lstStyle/>
          <a:p>
            <a:r>
              <a:rPr lang="en-US" dirty="0" smtClean="0"/>
              <a:t>Fundamentals of Trusteeship</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4000" dirty="0" smtClean="0"/>
              <a:t>Examples of Duties and Powers of Local Boards</a:t>
            </a:r>
            <a:r>
              <a:rPr lang="en-US" sz="3600" dirty="0" smtClean="0"/>
              <a:t>:   </a:t>
            </a:r>
            <a:r>
              <a:rPr lang="en-US" sz="2500" dirty="0" smtClean="0"/>
              <a:t>M.G.L. c. 15A, § 21 &amp; 22</a:t>
            </a:r>
            <a:endParaRPr lang="en-US" sz="2500" dirty="0"/>
          </a:p>
        </p:txBody>
      </p:sp>
      <p:sp>
        <p:nvSpPr>
          <p:cNvPr id="3" name="Content Placeholder 2"/>
          <p:cNvSpPr>
            <a:spLocks noGrp="1"/>
          </p:cNvSpPr>
          <p:nvPr>
            <p:ph idx="1"/>
          </p:nvPr>
        </p:nvSpPr>
        <p:spPr>
          <a:xfrm>
            <a:off x="457200" y="1524001"/>
            <a:ext cx="8229600" cy="4876800"/>
          </a:xfrm>
        </p:spPr>
        <p:txBody>
          <a:bodyPr>
            <a:normAutofit fontScale="25000" lnSpcReduction="20000"/>
          </a:bodyPr>
          <a:lstStyle/>
          <a:p>
            <a:r>
              <a:rPr lang="en-US" sz="9600" dirty="0" smtClean="0"/>
              <a:t> </a:t>
            </a:r>
            <a:r>
              <a:rPr lang="en-US" sz="9600" b="1" dirty="0" smtClean="0"/>
              <a:t>Each board shall:</a:t>
            </a:r>
          </a:p>
          <a:p>
            <a:pPr lvl="1"/>
            <a:r>
              <a:rPr lang="en-US" sz="7200" dirty="0" smtClean="0"/>
              <a:t>Develop a mission statement</a:t>
            </a:r>
          </a:p>
          <a:p>
            <a:pPr lvl="1"/>
            <a:r>
              <a:rPr lang="en-US" sz="7200" dirty="0" smtClean="0"/>
              <a:t>Prepare maintenance and capital budgets</a:t>
            </a:r>
          </a:p>
          <a:p>
            <a:pPr lvl="1"/>
            <a:r>
              <a:rPr lang="en-US" sz="7200" dirty="0" smtClean="0"/>
              <a:t>Manage and keep in repair all property</a:t>
            </a:r>
          </a:p>
          <a:p>
            <a:pPr lvl="1"/>
            <a:r>
              <a:rPr lang="en-US" sz="7200" dirty="0" smtClean="0"/>
              <a:t>Establish fees</a:t>
            </a:r>
          </a:p>
          <a:p>
            <a:pPr lvl="1"/>
            <a:r>
              <a:rPr lang="en-US" sz="7200" dirty="0" smtClean="0"/>
              <a:t>Appoint, transfer, dismiss, promote and award tenure</a:t>
            </a:r>
          </a:p>
          <a:p>
            <a:pPr lvl="1"/>
            <a:r>
              <a:rPr lang="en-US" sz="7200" dirty="0" smtClean="0"/>
              <a:t>Seek, accept and administer grants, gifts and trusts</a:t>
            </a:r>
          </a:p>
          <a:p>
            <a:pPr lvl="1"/>
            <a:r>
              <a:rPr lang="en-US" sz="7200" dirty="0" smtClean="0"/>
              <a:t>Implement and evaluate affirmative action policies and programs</a:t>
            </a:r>
          </a:p>
          <a:p>
            <a:pPr lvl="1"/>
            <a:r>
              <a:rPr lang="en-US" sz="7200" dirty="0" smtClean="0"/>
              <a:t>Establish, implement and evaluate student services</a:t>
            </a:r>
          </a:p>
          <a:p>
            <a:pPr lvl="1"/>
            <a:r>
              <a:rPr lang="en-US" sz="7200" dirty="0" smtClean="0"/>
              <a:t>Recommend to the BHE admission standards</a:t>
            </a:r>
          </a:p>
          <a:p>
            <a:pPr lvl="1"/>
            <a:r>
              <a:rPr lang="en-US" sz="7200" dirty="0" smtClean="0"/>
              <a:t>Have authority to transfer funds within and among subsidiary accounts</a:t>
            </a:r>
          </a:p>
          <a:p>
            <a:pPr lvl="1"/>
            <a:r>
              <a:rPr lang="en-US" sz="7200" dirty="0" smtClean="0"/>
              <a:t>Establish/operate programs in accordance with degree conferring authority</a:t>
            </a:r>
          </a:p>
          <a:p>
            <a:pPr lvl="1"/>
            <a:r>
              <a:rPr lang="en-US" sz="7200" dirty="0" smtClean="0"/>
              <a:t>Submit a 5-year master plan to the BHE</a:t>
            </a:r>
          </a:p>
          <a:p>
            <a:pPr lvl="1"/>
            <a:r>
              <a:rPr lang="en-US" sz="7200" dirty="0" smtClean="0"/>
              <a:t>Submit financial data as required</a:t>
            </a:r>
          </a:p>
          <a:p>
            <a:pPr lvl="1"/>
            <a:r>
              <a:rPr lang="en-US" sz="7200" dirty="0" smtClean="0"/>
              <a:t>Submit an annual institutional spending plan</a:t>
            </a:r>
          </a:p>
          <a:p>
            <a:pPr lvl="1"/>
            <a:r>
              <a:rPr lang="en-US" sz="7200" dirty="0" smtClean="0"/>
              <a:t>Submit an institutional self-assessment report</a:t>
            </a:r>
          </a:p>
          <a:p>
            <a:pPr lvl="1"/>
            <a:endParaRPr lang="en-US" sz="6400" dirty="0" smtClean="0"/>
          </a:p>
          <a:p>
            <a:r>
              <a:rPr lang="en-US" sz="8000" dirty="0" smtClean="0"/>
              <a:t>Appoint &amp; remove the CEO (with the approval of the BHE)</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3">
                                            <p:txEl>
                                              <p:pRg st="12" end="12"/>
                                            </p:txEl>
                                          </p:spTgt>
                                        </p:tgtEl>
                                        <p:attrNameLst>
                                          <p:attrName>style.fontStyle</p:attrName>
                                        </p:attrNameLst>
                                      </p:cBhvr>
                                      <p:to>
                                        <p:strVal val="normal"/>
                                      </p:to>
                                    </p:set>
                                    <p:set>
                                      <p:cBhvr override="childStyle">
                                        <p:cTn id="13" dur="indefinite"/>
                                        <p:tgtEl>
                                          <p:spTgt spid="3">
                                            <p:txEl>
                                              <p:pRg st="12" end="12"/>
                                            </p:txEl>
                                          </p:spTgt>
                                        </p:tgtEl>
                                        <p:attrNameLst>
                                          <p:attrName>style.fontWeight</p:attrName>
                                        </p:attrNameLst>
                                      </p:cBhvr>
                                      <p:to>
                                        <p:strVal val="bold"/>
                                      </p:to>
                                    </p:set>
                                    <p:set>
                                      <p:cBhvr override="childStyle">
                                        <p:cTn id="14" dur="indefinite"/>
                                        <p:tgtEl>
                                          <p:spTgt spid="3">
                                            <p:txEl>
                                              <p:pRg st="12" end="12"/>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3">
                                            <p:txEl>
                                              <p:pRg st="14" end="14"/>
                                            </p:txEl>
                                          </p:spTgt>
                                        </p:tgtEl>
                                        <p:attrNameLst>
                                          <p:attrName>style.fontStyle</p:attrName>
                                        </p:attrNameLst>
                                      </p:cBhvr>
                                      <p:to>
                                        <p:strVal val="normal"/>
                                      </p:to>
                                    </p:set>
                                    <p:set>
                                      <p:cBhvr override="childStyle">
                                        <p:cTn id="19" dur="indefinite"/>
                                        <p:tgtEl>
                                          <p:spTgt spid="3">
                                            <p:txEl>
                                              <p:pRg st="14" end="14"/>
                                            </p:txEl>
                                          </p:spTgt>
                                        </p:tgtEl>
                                        <p:attrNameLst>
                                          <p:attrName>style.fontWeight</p:attrName>
                                        </p:attrNameLst>
                                      </p:cBhvr>
                                      <p:to>
                                        <p:strVal val="bold"/>
                                      </p:to>
                                    </p:set>
                                    <p:set>
                                      <p:cBhvr override="childStyle">
                                        <p:cTn id="20" dur="indefinite"/>
                                        <p:tgtEl>
                                          <p:spTgt spid="3">
                                            <p:txEl>
                                              <p:pRg st="14" end="14"/>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childTnLst>
                                    <p:set>
                                      <p:cBhvr override="childStyle">
                                        <p:cTn id="24" dur="indefinite"/>
                                        <p:tgtEl>
                                          <p:spTgt spid="3">
                                            <p:txEl>
                                              <p:pRg st="17" end="17"/>
                                            </p:txEl>
                                          </p:spTgt>
                                        </p:tgtEl>
                                        <p:attrNameLst>
                                          <p:attrName>style.fontStyle</p:attrName>
                                        </p:attrNameLst>
                                      </p:cBhvr>
                                      <p:to>
                                        <p:strVal val="normal"/>
                                      </p:to>
                                    </p:set>
                                    <p:set>
                                      <p:cBhvr override="childStyle">
                                        <p:cTn id="25" dur="indefinite"/>
                                        <p:tgtEl>
                                          <p:spTgt spid="3">
                                            <p:txEl>
                                              <p:pRg st="17" end="17"/>
                                            </p:txEl>
                                          </p:spTgt>
                                        </p:tgtEl>
                                        <p:attrNameLst>
                                          <p:attrName>style.fontWeight</p:attrName>
                                        </p:attrNameLst>
                                      </p:cBhvr>
                                      <p:to>
                                        <p:strVal val="bold"/>
                                      </p:to>
                                    </p:set>
                                    <p:set>
                                      <p:cBhvr override="childStyle">
                                        <p:cTn id="26" dur="indefinite"/>
                                        <p:tgtEl>
                                          <p:spTgt spid="3">
                                            <p:txEl>
                                              <p:pRg st="17" end="1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pPr algn="ctr"/>
            <a:r>
              <a:rPr lang="en-US" sz="4400" dirty="0" smtClean="0"/>
              <a:t>Overview and Comparison</a:t>
            </a:r>
            <a:r>
              <a:rPr lang="en-US" sz="3200" dirty="0" smtClean="0"/>
              <a:t>: </a:t>
            </a:r>
            <a:br>
              <a:rPr lang="en-US" sz="3200" dirty="0" smtClean="0"/>
            </a:br>
            <a:r>
              <a:rPr lang="en-US" sz="3200" dirty="0" smtClean="0"/>
              <a:t>Legislative </a:t>
            </a:r>
            <a:r>
              <a:rPr lang="en-US" sz="2900" dirty="0" smtClean="0"/>
              <a:t>Authority of BHE and Local Boards</a:t>
            </a:r>
            <a:r>
              <a:rPr lang="en-US" sz="3200" dirty="0" smtClean="0"/>
              <a:t/>
            </a:r>
            <a:br>
              <a:rPr lang="en-US" sz="3200" dirty="0" smtClean="0"/>
            </a:b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5602" name="Picture 2"/>
          <p:cNvPicPr>
            <a:picLocks noGrp="1" noChangeAspect="1" noChangeArrowheads="1"/>
          </p:cNvPicPr>
          <p:nvPr>
            <p:ph idx="1"/>
          </p:nvPr>
        </p:nvPicPr>
        <p:blipFill>
          <a:blip r:embed="rId3" cstate="print"/>
          <a:srcRect/>
          <a:stretch>
            <a:fillRect/>
          </a:stretch>
        </p:blipFill>
        <p:spPr bwMode="auto">
          <a:xfrm>
            <a:off x="2563257" y="1600200"/>
            <a:ext cx="4066143" cy="5012988"/>
          </a:xfrm>
          <a:prstGeom prst="rect">
            <a:avLst/>
          </a:prstGeom>
          <a:noFill/>
          <a:ln w="9525">
            <a:noFill/>
            <a:miter lim="800000"/>
            <a:headEnd/>
            <a:tailEnd/>
          </a:ln>
        </p:spPr>
      </p:pic>
      <p:sp>
        <p:nvSpPr>
          <p:cNvPr id="7" name="Rectangle 6"/>
          <p:cNvSpPr/>
          <p:nvPr/>
        </p:nvSpPr>
        <p:spPr>
          <a:xfrm>
            <a:off x="2590800" y="1600200"/>
            <a:ext cx="41148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4000" dirty="0" smtClean="0"/>
              <a:t/>
            </a:r>
            <a:br>
              <a:rPr lang="en-US" sz="4000" dirty="0" smtClean="0"/>
            </a:br>
            <a:r>
              <a:rPr lang="en-US" sz="4000" dirty="0" smtClean="0"/>
              <a:t>Overview and Comparison: </a:t>
            </a:r>
            <a:br>
              <a:rPr lang="en-US" sz="4000" dirty="0" smtClean="0"/>
            </a:br>
            <a:endParaRPr lang="en-US" sz="4000" dirty="0"/>
          </a:p>
        </p:txBody>
      </p:sp>
      <p:sp>
        <p:nvSpPr>
          <p:cNvPr id="5" name="Content Placeholder 4"/>
          <p:cNvSpPr>
            <a:spLocks noGrp="1"/>
          </p:cNvSpPr>
          <p:nvPr>
            <p:ph idx="1"/>
          </p:nvPr>
        </p:nvSpPr>
        <p:spPr/>
        <p:txBody>
          <a:bodyPr/>
          <a:lstStyle/>
          <a:p>
            <a:endParaRPr lang="en-US" dirty="0"/>
          </a:p>
        </p:txBody>
      </p:sp>
      <p:pic>
        <p:nvPicPr>
          <p:cNvPr id="26627" name="Picture 3"/>
          <p:cNvPicPr>
            <a:picLocks noChangeAspect="1" noChangeArrowheads="1"/>
          </p:cNvPicPr>
          <p:nvPr/>
        </p:nvPicPr>
        <p:blipFill>
          <a:blip r:embed="rId3" cstate="print"/>
          <a:srcRect/>
          <a:stretch>
            <a:fillRect/>
          </a:stretch>
        </p:blipFill>
        <p:spPr bwMode="auto">
          <a:xfrm>
            <a:off x="228600" y="1600200"/>
            <a:ext cx="8723291"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Trustees as Fiduciaries</a:t>
            </a:r>
            <a:endParaRPr lang="en-US" dirty="0"/>
          </a:p>
        </p:txBody>
      </p:sp>
      <p:sp>
        <p:nvSpPr>
          <p:cNvPr id="3" name="Content Placeholder 2"/>
          <p:cNvSpPr>
            <a:spLocks noGrp="1"/>
          </p:cNvSpPr>
          <p:nvPr>
            <p:ph idx="1"/>
          </p:nvPr>
        </p:nvSpPr>
        <p:spPr/>
        <p:txBody>
          <a:bodyPr/>
          <a:lstStyle/>
          <a:p>
            <a:r>
              <a:rPr lang="en-US" sz="2700" dirty="0" smtClean="0"/>
              <a:t>Fiduciary – One who holds some asset(s) in trust for another and is charged to act beneficially on behalf of the other in managing that asset.</a:t>
            </a:r>
          </a:p>
          <a:p>
            <a:endParaRPr lang="en-US" sz="2700" dirty="0" smtClean="0"/>
          </a:p>
          <a:p>
            <a:r>
              <a:rPr lang="en-US" sz="2700" dirty="0" smtClean="0"/>
              <a:t>The Asset – The college/university you govern, including mission &amp; identity, property, human resources &amp; educational product.</a:t>
            </a:r>
          </a:p>
          <a:p>
            <a:endParaRPr lang="en-US" sz="2700" dirty="0" smtClean="0"/>
          </a:p>
          <a:p>
            <a:r>
              <a:rPr lang="en-US" sz="2700" dirty="0" smtClean="0"/>
              <a:t>For Whom – Founders and sponsors, students and families, donors, alumni, (the public)</a:t>
            </a:r>
          </a:p>
          <a:p>
            <a:endParaRPr lang="en-US" sz="2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800" dirty="0" smtClean="0">
                <a:latin typeface="Helvetica Neue Bold Condensed"/>
                <a:cs typeface="Helvetica Neue Bold Condensed"/>
              </a:rPr>
              <a:t>Fiduciary Duties</a:t>
            </a:r>
            <a:endParaRPr lang="en-US" dirty="0"/>
          </a:p>
        </p:txBody>
      </p:sp>
      <p:sp>
        <p:nvSpPr>
          <p:cNvPr id="3" name="Content Placeholder 2"/>
          <p:cNvSpPr>
            <a:spLocks noGrp="1"/>
          </p:cNvSpPr>
          <p:nvPr>
            <p:ph idx="1"/>
          </p:nvPr>
        </p:nvSpPr>
        <p:spPr>
          <a:xfrm>
            <a:off x="457200" y="1600200"/>
            <a:ext cx="8229600" cy="4625975"/>
          </a:xfrm>
        </p:spPr>
        <p:txBody>
          <a:bodyPr/>
          <a:lstStyle/>
          <a:p>
            <a:pPr eaLnBrk="1" fontAlgn="auto" hangingPunct="1">
              <a:spcAft>
                <a:spcPts val="0"/>
              </a:spcAft>
              <a:defRPr/>
            </a:pPr>
            <a:r>
              <a:rPr lang="en-US" sz="2600" b="1" dirty="0" smtClean="0">
                <a:latin typeface="+mj-lt"/>
                <a:cs typeface="Helvetica"/>
              </a:rPr>
              <a:t>Duty of Care</a:t>
            </a:r>
          </a:p>
          <a:p>
            <a:pPr lvl="1" eaLnBrk="1" fontAlgn="auto" hangingPunct="1">
              <a:spcBef>
                <a:spcPts val="0"/>
              </a:spcBef>
              <a:spcAft>
                <a:spcPts val="0"/>
              </a:spcAft>
              <a:buFont typeface="Arial"/>
              <a:buChar char="–"/>
              <a:defRPr/>
            </a:pPr>
            <a:r>
              <a:rPr lang="en-US" sz="2000" dirty="0" smtClean="0">
                <a:latin typeface="+mj-lt"/>
                <a:cs typeface="Helvetica"/>
              </a:rPr>
              <a:t>Act in good faith for best interests of institution</a:t>
            </a:r>
          </a:p>
          <a:p>
            <a:pPr lvl="1" eaLnBrk="1" fontAlgn="auto" hangingPunct="1">
              <a:spcBef>
                <a:spcPts val="0"/>
              </a:spcBef>
              <a:spcAft>
                <a:spcPts val="0"/>
              </a:spcAft>
              <a:buFont typeface="Arial"/>
              <a:buChar char="–"/>
              <a:defRPr/>
            </a:pPr>
            <a:r>
              <a:rPr lang="en-US" sz="2000" dirty="0" smtClean="0">
                <a:latin typeface="+mj-lt"/>
                <a:cs typeface="Helvetica"/>
              </a:rPr>
              <a:t>Act reasonably, competently and prudently</a:t>
            </a:r>
          </a:p>
          <a:p>
            <a:pPr eaLnBrk="1" fontAlgn="auto" hangingPunct="1">
              <a:spcAft>
                <a:spcPts val="0"/>
              </a:spcAft>
              <a:defRPr/>
            </a:pPr>
            <a:endParaRPr lang="en-US" sz="2400" u="sng" dirty="0" smtClean="0">
              <a:latin typeface="+mj-lt"/>
              <a:cs typeface="Helvetica"/>
            </a:endParaRPr>
          </a:p>
          <a:p>
            <a:pPr eaLnBrk="1" fontAlgn="auto" hangingPunct="1">
              <a:spcAft>
                <a:spcPts val="0"/>
              </a:spcAft>
              <a:defRPr/>
            </a:pPr>
            <a:r>
              <a:rPr lang="en-US" sz="2600" b="1" dirty="0" smtClean="0">
                <a:latin typeface="+mj-lt"/>
                <a:cs typeface="Helvetica"/>
              </a:rPr>
              <a:t>Duty of Loyalty</a:t>
            </a:r>
          </a:p>
          <a:p>
            <a:pPr lvl="1" eaLnBrk="1" fontAlgn="auto" hangingPunct="1">
              <a:spcBef>
                <a:spcPts val="0"/>
              </a:spcBef>
              <a:spcAft>
                <a:spcPts val="0"/>
              </a:spcAft>
              <a:buFont typeface="Arial"/>
              <a:buChar char="–"/>
              <a:defRPr/>
            </a:pPr>
            <a:r>
              <a:rPr lang="en-US" sz="2000" dirty="0" smtClean="0">
                <a:latin typeface="+mj-lt"/>
                <a:cs typeface="Helvetica"/>
              </a:rPr>
              <a:t>Put interest(s) of institution above all else</a:t>
            </a:r>
          </a:p>
          <a:p>
            <a:pPr lvl="1" eaLnBrk="1" fontAlgn="auto" hangingPunct="1">
              <a:spcBef>
                <a:spcPts val="0"/>
              </a:spcBef>
              <a:spcAft>
                <a:spcPts val="0"/>
              </a:spcAft>
              <a:buFont typeface="Arial"/>
              <a:buChar char="–"/>
              <a:defRPr/>
            </a:pPr>
            <a:r>
              <a:rPr lang="en-US" sz="2000" dirty="0" smtClean="0">
                <a:latin typeface="+mj-lt"/>
                <a:cs typeface="Helvetica"/>
              </a:rPr>
              <a:t>Do not act from self interest; no self-dealing</a:t>
            </a:r>
          </a:p>
          <a:p>
            <a:pPr lvl="1" eaLnBrk="1" fontAlgn="auto" hangingPunct="1">
              <a:spcBef>
                <a:spcPts val="0"/>
              </a:spcBef>
              <a:spcAft>
                <a:spcPts val="0"/>
              </a:spcAft>
              <a:buFont typeface="Arial"/>
              <a:buChar char="–"/>
              <a:defRPr/>
            </a:pPr>
            <a:r>
              <a:rPr lang="en-US" sz="2000" dirty="0" smtClean="0">
                <a:latin typeface="+mj-lt"/>
                <a:cs typeface="Helvetica"/>
              </a:rPr>
              <a:t>Conflict of loyalty</a:t>
            </a:r>
          </a:p>
          <a:p>
            <a:pPr eaLnBrk="1" fontAlgn="auto" hangingPunct="1">
              <a:spcAft>
                <a:spcPts val="0"/>
              </a:spcAft>
              <a:defRPr/>
            </a:pPr>
            <a:endParaRPr lang="en-US" sz="2400" dirty="0" smtClean="0">
              <a:latin typeface="+mj-lt"/>
              <a:cs typeface="Helvetica"/>
            </a:endParaRPr>
          </a:p>
          <a:p>
            <a:pPr eaLnBrk="1" fontAlgn="auto" hangingPunct="1">
              <a:spcAft>
                <a:spcPts val="0"/>
              </a:spcAft>
              <a:defRPr/>
            </a:pPr>
            <a:r>
              <a:rPr lang="en-US" sz="2600" b="1" dirty="0" smtClean="0">
                <a:latin typeface="+mj-lt"/>
                <a:cs typeface="Helvetica"/>
              </a:rPr>
              <a:t>Duty of Obedience</a:t>
            </a:r>
          </a:p>
          <a:p>
            <a:pPr lvl="1" eaLnBrk="1" fontAlgn="auto" hangingPunct="1">
              <a:spcBef>
                <a:spcPts val="0"/>
              </a:spcBef>
              <a:spcAft>
                <a:spcPts val="0"/>
              </a:spcAft>
              <a:buFont typeface="Arial"/>
              <a:buChar char="–"/>
              <a:defRPr/>
            </a:pPr>
            <a:r>
              <a:rPr lang="en-US" sz="2000" dirty="0" smtClean="0">
                <a:latin typeface="+mj-lt"/>
                <a:cs typeface="Helvetica"/>
              </a:rPr>
              <a:t>Obligation to advance mission</a:t>
            </a:r>
          </a:p>
          <a:p>
            <a:pPr lvl="1" eaLnBrk="1" fontAlgn="auto" hangingPunct="1">
              <a:spcBef>
                <a:spcPts val="0"/>
              </a:spcBef>
              <a:spcAft>
                <a:spcPts val="0"/>
              </a:spcAft>
              <a:buFont typeface="Arial"/>
              <a:buChar char="–"/>
              <a:defRPr/>
            </a:pPr>
            <a:r>
              <a:rPr lang="en-US" sz="2000" dirty="0" smtClean="0">
                <a:latin typeface="+mj-lt"/>
                <a:cs typeface="Helvetica"/>
              </a:rPr>
              <a:t>Duty to act ethically and consistent with mission</a:t>
            </a:r>
          </a:p>
          <a:p>
            <a:pPr eaLnBrk="1" fontAlgn="auto" hangingPunct="1">
              <a:spcBef>
                <a:spcPts val="0"/>
              </a:spcBef>
              <a:spcAft>
                <a:spcPts val="0"/>
              </a:spcAft>
              <a:defRPr/>
            </a:pPr>
            <a:endParaRPr lang="en-US" sz="2400" u="sng" dirty="0" smtClean="0">
              <a:latin typeface="+mj-lt"/>
              <a:cs typeface="Helvetica"/>
            </a:endParaRPr>
          </a:p>
          <a:p>
            <a:pPr eaLnBrk="1" fontAlgn="auto" hangingPunct="1">
              <a:spcBef>
                <a:spcPts val="0"/>
              </a:spcBef>
              <a:spcAft>
                <a:spcPts val="0"/>
              </a:spcAft>
              <a:defRPr/>
            </a:pPr>
            <a:r>
              <a:rPr lang="en-US" sz="2600" b="1" dirty="0" smtClean="0">
                <a:latin typeface="+mj-lt"/>
                <a:cs typeface="Helvetica"/>
              </a:rPr>
              <a:t>Serve a Public Purpose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8675" y="1348950"/>
            <a:ext cx="8441211" cy="5201424"/>
          </a:xfrm>
          <a:prstGeom prst="rect">
            <a:avLst/>
          </a:prstGeom>
          <a:noFill/>
        </p:spPr>
        <p:txBody>
          <a:bodyPr wrap="square" rtlCol="0">
            <a:spAutoFit/>
          </a:bodyPr>
          <a:lstStyle/>
          <a:p>
            <a:r>
              <a:rPr lang="en-US" sz="2800" dirty="0">
                <a:latin typeface="Helvetica"/>
                <a:cs typeface="Helvetica"/>
              </a:rPr>
              <a:t>1. Ensure that the institution’s mission is kept current and is aligned with public purposes. In the case of a </a:t>
            </a:r>
            <a:r>
              <a:rPr lang="en-US" sz="2800" dirty="0" smtClean="0">
                <a:latin typeface="Helvetica"/>
                <a:cs typeface="Helvetica"/>
              </a:rPr>
              <a:t>multi-campus </a:t>
            </a:r>
            <a:r>
              <a:rPr lang="en-US" sz="2800" dirty="0">
                <a:latin typeface="Helvetica"/>
                <a:cs typeface="Helvetica"/>
              </a:rPr>
              <a:t>system, ensure the alignment of each campus’s mission with the system’s vision and public purposes</a:t>
            </a:r>
            <a:r>
              <a:rPr lang="en-US" sz="2800" dirty="0" smtClean="0">
                <a:latin typeface="Helvetica"/>
                <a:cs typeface="Helvetica"/>
              </a:rPr>
              <a:t>.</a:t>
            </a:r>
            <a:endParaRPr lang="en-US" sz="2800" dirty="0">
              <a:latin typeface="Helvetica"/>
              <a:cs typeface="Helvetica"/>
            </a:endParaRPr>
          </a:p>
          <a:p>
            <a:r>
              <a:rPr lang="en-US" sz="2800" dirty="0">
                <a:latin typeface="Helvetica"/>
                <a:cs typeface="Helvetica"/>
              </a:rPr>
              <a:t> </a:t>
            </a:r>
          </a:p>
          <a:p>
            <a:r>
              <a:rPr lang="en-US" sz="2800" dirty="0">
                <a:latin typeface="Helvetica"/>
                <a:cs typeface="Helvetica"/>
              </a:rPr>
              <a:t>2. Select a chief executive to lead the institution.</a:t>
            </a:r>
          </a:p>
          <a:p>
            <a:r>
              <a:rPr lang="en-US" sz="2800" dirty="0">
                <a:latin typeface="Helvetica"/>
                <a:cs typeface="Helvetica"/>
              </a:rPr>
              <a:t> </a:t>
            </a:r>
          </a:p>
          <a:p>
            <a:r>
              <a:rPr lang="en-US" sz="2800" dirty="0">
                <a:latin typeface="Helvetica"/>
                <a:cs typeface="Helvetica"/>
              </a:rPr>
              <a:t>3. Support and periodically assess the performance of the chief executive and establish and review the chief executive’s compensation.</a:t>
            </a:r>
          </a:p>
          <a:p>
            <a:endParaRPr lang="en-US" sz="2400" dirty="0"/>
          </a:p>
        </p:txBody>
      </p:sp>
      <p:sp>
        <p:nvSpPr>
          <p:cNvPr id="3" name="TextBox 2"/>
          <p:cNvSpPr txBox="1"/>
          <p:nvPr/>
        </p:nvSpPr>
        <p:spPr>
          <a:xfrm>
            <a:off x="1412680" y="198344"/>
            <a:ext cx="6803573" cy="1200329"/>
          </a:xfrm>
          <a:prstGeom prst="rect">
            <a:avLst/>
          </a:prstGeom>
          <a:noFill/>
        </p:spPr>
        <p:txBody>
          <a:bodyPr wrap="none" rtlCol="0">
            <a:spAutoFit/>
          </a:bodyPr>
          <a:lstStyle/>
          <a:p>
            <a:pPr algn="ctr"/>
            <a:r>
              <a:rPr lang="en-US" sz="3600" dirty="0" smtClean="0">
                <a:solidFill>
                  <a:srgbClr val="542988"/>
                </a:solidFill>
                <a:latin typeface="Helvetica Neue Bold Condensed"/>
                <a:cs typeface="Helvetica Neue Bold Condensed"/>
              </a:rPr>
              <a:t>Ten Fundamental Responsibilities of</a:t>
            </a:r>
          </a:p>
          <a:p>
            <a:pPr algn="ctr"/>
            <a:r>
              <a:rPr lang="en-US" sz="3600" dirty="0" smtClean="0">
                <a:solidFill>
                  <a:srgbClr val="542988"/>
                </a:solidFill>
                <a:latin typeface="Helvetica Neue Bold Condensed"/>
                <a:cs typeface="Helvetica Neue Bold Condensed"/>
              </a:rPr>
              <a:t> Effective Governing Boards</a:t>
            </a:r>
            <a:endParaRPr lang="en-US" dirty="0"/>
          </a:p>
        </p:txBody>
      </p:sp>
    </p:spTree>
    <p:extLst>
      <p:ext uri="{BB962C8B-B14F-4D97-AF65-F5344CB8AC3E}">
        <p14:creationId xmlns="" xmlns:p14="http://schemas.microsoft.com/office/powerpoint/2010/main" val="11745153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4077" y="1121128"/>
            <a:ext cx="8441764" cy="4832093"/>
          </a:xfrm>
          <a:prstGeom prst="rect">
            <a:avLst/>
          </a:prstGeom>
          <a:noFill/>
        </p:spPr>
        <p:txBody>
          <a:bodyPr wrap="square" rtlCol="0">
            <a:spAutoFit/>
          </a:bodyPr>
          <a:lstStyle/>
          <a:p>
            <a:r>
              <a:rPr lang="en-US" sz="2800" dirty="0">
                <a:latin typeface="Helvetica"/>
                <a:cs typeface="Helvetica"/>
              </a:rPr>
              <a:t>4. Charge the chief executive with the task of leading a strategic planning process, participate in that process, approve the strategic plan, and monitor its progress</a:t>
            </a:r>
            <a:r>
              <a:rPr lang="en-US" sz="2800" dirty="0" smtClean="0">
                <a:latin typeface="Helvetica"/>
                <a:cs typeface="Helvetica"/>
              </a:rPr>
              <a:t>.</a:t>
            </a:r>
          </a:p>
          <a:p>
            <a:endParaRPr lang="en-US" sz="2800" dirty="0" smtClean="0">
              <a:latin typeface="Helvetica"/>
              <a:cs typeface="Helvetica"/>
            </a:endParaRPr>
          </a:p>
          <a:p>
            <a:r>
              <a:rPr lang="en-US" sz="2800" dirty="0">
                <a:latin typeface="Helvetica"/>
                <a:cs typeface="Helvetica"/>
              </a:rPr>
              <a:t>5. Ensure the institution’s fiscal integrity, preserve and protect its assets for posterity, and engage in fundraising and philanthropy.</a:t>
            </a:r>
          </a:p>
          <a:p>
            <a:r>
              <a:rPr lang="en-US" sz="2800" dirty="0">
                <a:latin typeface="Helvetica"/>
                <a:cs typeface="Helvetica"/>
              </a:rPr>
              <a:t> </a:t>
            </a:r>
          </a:p>
          <a:p>
            <a:r>
              <a:rPr lang="en-US" sz="2800" dirty="0">
                <a:latin typeface="Helvetica"/>
                <a:cs typeface="Helvetica"/>
              </a:rPr>
              <a:t>6. Ensure the educational quality of the institution and its academic programs</a:t>
            </a:r>
            <a:r>
              <a:rPr lang="en-US" sz="2800" dirty="0" smtClean="0">
                <a:latin typeface="Helvetica"/>
                <a:cs typeface="Helvetica"/>
              </a:rPr>
              <a:t>.</a:t>
            </a:r>
            <a:endParaRPr lang="en-US" sz="2800" dirty="0">
              <a:latin typeface="Helvetica"/>
              <a:cs typeface="Helvetica"/>
            </a:endParaRPr>
          </a:p>
        </p:txBody>
      </p:sp>
      <p:sp>
        <p:nvSpPr>
          <p:cNvPr id="4" name="TextBox 3"/>
          <p:cNvSpPr txBox="1"/>
          <p:nvPr/>
        </p:nvSpPr>
        <p:spPr>
          <a:xfrm>
            <a:off x="1768914" y="167364"/>
            <a:ext cx="5591700" cy="646331"/>
          </a:xfrm>
          <a:prstGeom prst="rect">
            <a:avLst/>
          </a:prstGeom>
          <a:noFill/>
        </p:spPr>
        <p:txBody>
          <a:bodyPr wrap="none" rtlCol="0">
            <a:spAutoFit/>
          </a:bodyPr>
          <a:lstStyle/>
          <a:p>
            <a:r>
              <a:rPr lang="en-US" sz="3600" dirty="0" smtClean="0">
                <a:solidFill>
                  <a:srgbClr val="542988"/>
                </a:solidFill>
                <a:latin typeface="Helvetica Neue Bold Condensed"/>
                <a:cs typeface="Helvetica Neue Bold Condensed"/>
              </a:rPr>
              <a:t>Fundamental Responsibilities </a:t>
            </a:r>
            <a:endParaRPr lang="en-US" dirty="0"/>
          </a:p>
        </p:txBody>
      </p:sp>
    </p:spTree>
    <p:extLst>
      <p:ext uri="{BB962C8B-B14F-4D97-AF65-F5344CB8AC3E}">
        <p14:creationId xmlns="" xmlns:p14="http://schemas.microsoft.com/office/powerpoint/2010/main" val="15614755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691" y="1232845"/>
            <a:ext cx="8177908" cy="4401205"/>
          </a:xfrm>
          <a:prstGeom prst="rect">
            <a:avLst/>
          </a:prstGeom>
          <a:noFill/>
        </p:spPr>
        <p:txBody>
          <a:bodyPr wrap="square" rtlCol="0">
            <a:spAutoFit/>
          </a:bodyPr>
          <a:lstStyle/>
          <a:p>
            <a:r>
              <a:rPr lang="en-US" sz="2800" dirty="0">
                <a:latin typeface="Helvetica"/>
                <a:cs typeface="Helvetica"/>
              </a:rPr>
              <a:t>7. Preserve and protect institutional autonomy, academic freedom, and the public purposes of higher education.</a:t>
            </a:r>
          </a:p>
          <a:p>
            <a:r>
              <a:rPr lang="en-US" sz="2800" dirty="0">
                <a:latin typeface="Helvetica"/>
                <a:cs typeface="Helvetica"/>
              </a:rPr>
              <a:t> </a:t>
            </a:r>
          </a:p>
          <a:p>
            <a:r>
              <a:rPr lang="en-US" sz="2800" dirty="0">
                <a:latin typeface="Helvetica"/>
                <a:cs typeface="Helvetica"/>
              </a:rPr>
              <a:t>8. Ensure that institutional policies and processes are current and properly implemented.</a:t>
            </a:r>
          </a:p>
          <a:p>
            <a:r>
              <a:rPr lang="en-US" sz="2800" dirty="0">
                <a:latin typeface="Helvetica"/>
                <a:cs typeface="Helvetica"/>
              </a:rPr>
              <a:t> </a:t>
            </a:r>
          </a:p>
          <a:p>
            <a:r>
              <a:rPr lang="en-US" sz="2800" dirty="0">
                <a:latin typeface="Helvetica"/>
                <a:cs typeface="Helvetica"/>
              </a:rPr>
              <a:t>9. In concert with senior administration, engage regularly with the institution’s major constituencies.</a:t>
            </a:r>
          </a:p>
          <a:p>
            <a:endParaRPr lang="en-US" sz="2800" dirty="0">
              <a:latin typeface="Helvetica"/>
              <a:cs typeface="Helvetica"/>
            </a:endParaRPr>
          </a:p>
        </p:txBody>
      </p:sp>
      <p:sp>
        <p:nvSpPr>
          <p:cNvPr id="4" name="TextBox 3"/>
          <p:cNvSpPr txBox="1"/>
          <p:nvPr/>
        </p:nvSpPr>
        <p:spPr>
          <a:xfrm>
            <a:off x="1799891" y="213834"/>
            <a:ext cx="5591700" cy="646331"/>
          </a:xfrm>
          <a:prstGeom prst="rect">
            <a:avLst/>
          </a:prstGeom>
          <a:noFill/>
        </p:spPr>
        <p:txBody>
          <a:bodyPr wrap="none" rtlCol="0">
            <a:spAutoFit/>
          </a:bodyPr>
          <a:lstStyle/>
          <a:p>
            <a:r>
              <a:rPr lang="en-US" sz="3600" dirty="0" smtClean="0">
                <a:solidFill>
                  <a:srgbClr val="542988"/>
                </a:solidFill>
                <a:latin typeface="Helvetica Neue Bold Condensed"/>
                <a:cs typeface="Helvetica Neue Bold Condensed"/>
              </a:rPr>
              <a:t>Fundamental Responsibilities</a:t>
            </a:r>
            <a:endParaRPr lang="en-US" dirty="0"/>
          </a:p>
        </p:txBody>
      </p:sp>
    </p:spTree>
    <p:extLst>
      <p:ext uri="{BB962C8B-B14F-4D97-AF65-F5344CB8AC3E}">
        <p14:creationId xmlns="" xmlns:p14="http://schemas.microsoft.com/office/powerpoint/2010/main" val="33141487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9769" y="1454904"/>
            <a:ext cx="8487676" cy="3970318"/>
          </a:xfrm>
          <a:prstGeom prst="rect">
            <a:avLst/>
          </a:prstGeom>
          <a:noFill/>
        </p:spPr>
        <p:txBody>
          <a:bodyPr wrap="square" rtlCol="0">
            <a:spAutoFit/>
          </a:bodyPr>
          <a:lstStyle/>
          <a:p>
            <a:r>
              <a:rPr lang="en-US" sz="2800" dirty="0">
                <a:latin typeface="Helvetica"/>
                <a:cs typeface="Helvetica"/>
              </a:rPr>
              <a:t>10. </a:t>
            </a:r>
            <a:r>
              <a:rPr lang="en-US" sz="2800" b="1" dirty="0">
                <a:latin typeface="Helvetica"/>
                <a:cs typeface="Helvetica"/>
              </a:rPr>
              <a:t>Conduct the board’s business in an exemplary fashion </a:t>
            </a:r>
            <a:r>
              <a:rPr lang="en-US" sz="2800" dirty="0">
                <a:latin typeface="Helvetica"/>
                <a:cs typeface="Helvetica"/>
              </a:rPr>
              <a:t>and with appropriate transparency, adhering to the highest ethical standards and complying with applicable open-meeting and public-records laws;  </a:t>
            </a:r>
            <a:r>
              <a:rPr lang="en-US" sz="2800" b="1" dirty="0" smtClean="0">
                <a:latin typeface="Helvetica"/>
                <a:cs typeface="Helvetica"/>
              </a:rPr>
              <a:t>ensure </a:t>
            </a:r>
            <a:r>
              <a:rPr lang="en-US" sz="2800" b="1" dirty="0">
                <a:latin typeface="Helvetica"/>
                <a:cs typeface="Helvetica"/>
              </a:rPr>
              <a:t>the currency of board governance policies and practices</a:t>
            </a:r>
            <a:r>
              <a:rPr lang="en-US" sz="2800" dirty="0">
                <a:latin typeface="Helvetica"/>
                <a:cs typeface="Helvetica"/>
              </a:rPr>
              <a:t>; </a:t>
            </a:r>
            <a:r>
              <a:rPr lang="en-US" sz="2800" dirty="0" smtClean="0">
                <a:latin typeface="Helvetica"/>
                <a:cs typeface="Helvetica"/>
              </a:rPr>
              <a:t>and periodically </a:t>
            </a:r>
            <a:r>
              <a:rPr lang="en-US" sz="2800" b="1" dirty="0">
                <a:latin typeface="Helvetica"/>
                <a:cs typeface="Helvetica"/>
              </a:rPr>
              <a:t>assess the performance of the board</a:t>
            </a:r>
            <a:r>
              <a:rPr lang="en-US" sz="2800" dirty="0">
                <a:latin typeface="Helvetica"/>
                <a:cs typeface="Helvetica"/>
              </a:rPr>
              <a:t>, its committees, and its members</a:t>
            </a:r>
            <a:r>
              <a:rPr lang="en-US" sz="2800" dirty="0" smtClean="0">
                <a:latin typeface="Helvetica"/>
                <a:cs typeface="Helvetica"/>
              </a:rPr>
              <a:t>.</a:t>
            </a:r>
            <a:endParaRPr lang="en-US" sz="2800" dirty="0">
              <a:latin typeface="Helvetica"/>
              <a:cs typeface="Helvetica"/>
            </a:endParaRPr>
          </a:p>
        </p:txBody>
      </p:sp>
      <p:sp>
        <p:nvSpPr>
          <p:cNvPr id="3" name="TextBox 2"/>
          <p:cNvSpPr txBox="1"/>
          <p:nvPr/>
        </p:nvSpPr>
        <p:spPr>
          <a:xfrm>
            <a:off x="1768915" y="136385"/>
            <a:ext cx="5591700" cy="646331"/>
          </a:xfrm>
          <a:prstGeom prst="rect">
            <a:avLst/>
          </a:prstGeom>
          <a:noFill/>
        </p:spPr>
        <p:txBody>
          <a:bodyPr wrap="none" rtlCol="0">
            <a:spAutoFit/>
          </a:bodyPr>
          <a:lstStyle/>
          <a:p>
            <a:r>
              <a:rPr lang="en-US" sz="3600" dirty="0" smtClean="0">
                <a:solidFill>
                  <a:srgbClr val="542988"/>
                </a:solidFill>
                <a:latin typeface="Helvetica Neue Bold Condensed"/>
                <a:cs typeface="Helvetica Neue Bold Condensed"/>
              </a:rPr>
              <a:t>Fundamental Responsibilities</a:t>
            </a:r>
            <a:endParaRPr lang="en-US" dirty="0"/>
          </a:p>
        </p:txBody>
      </p:sp>
    </p:spTree>
    <p:extLst>
      <p:ext uri="{BB962C8B-B14F-4D97-AF65-F5344CB8AC3E}">
        <p14:creationId xmlns="" xmlns:p14="http://schemas.microsoft.com/office/powerpoint/2010/main" val="29573947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Trustee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Advance educational mission</a:t>
            </a:r>
          </a:p>
          <a:p>
            <a:r>
              <a:rPr lang="en-US" dirty="0" smtClean="0"/>
              <a:t>Oversee policies and plans</a:t>
            </a:r>
          </a:p>
          <a:p>
            <a:r>
              <a:rPr lang="en-US" dirty="0" smtClean="0"/>
              <a:t>Measure results</a:t>
            </a:r>
          </a:p>
          <a:p>
            <a:r>
              <a:rPr lang="en-US" dirty="0" smtClean="0"/>
              <a:t>Ensure sound financial management</a:t>
            </a:r>
          </a:p>
          <a:p>
            <a:r>
              <a:rPr lang="en-US" dirty="0" smtClean="0"/>
              <a:t>Advance philanthropic goals</a:t>
            </a:r>
          </a:p>
          <a:p>
            <a:r>
              <a:rPr lang="en-US" dirty="0" smtClean="0"/>
              <a:t>Actively participate in board and committee meetings</a:t>
            </a:r>
          </a:p>
          <a:p>
            <a:r>
              <a:rPr lang="en-US" dirty="0" smtClean="0"/>
              <a:t>Review strategic plans</a:t>
            </a:r>
          </a:p>
          <a:p>
            <a:r>
              <a:rPr lang="en-US" dirty="0" smtClean="0"/>
              <a:t>Put the institution first, before personal interests</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Welcome</a:t>
            </a:r>
            <a:endParaRPr lang="en-US" sz="4800" dirty="0"/>
          </a:p>
        </p:txBody>
      </p:sp>
      <p:sp>
        <p:nvSpPr>
          <p:cNvPr id="3" name="Content Placeholder 2"/>
          <p:cNvSpPr>
            <a:spLocks noGrp="1"/>
          </p:cNvSpPr>
          <p:nvPr>
            <p:ph idx="1"/>
          </p:nvPr>
        </p:nvSpPr>
        <p:spPr>
          <a:xfrm>
            <a:off x="457200" y="1752600"/>
            <a:ext cx="8229600" cy="4625975"/>
          </a:xfrm>
        </p:spPr>
        <p:txBody>
          <a:bodyPr/>
          <a:lstStyle/>
          <a:p>
            <a:endParaRPr lang="en-US" i="1" dirty="0" smtClean="0"/>
          </a:p>
          <a:p>
            <a:endParaRPr lang="en-US" i="1" dirty="0" smtClean="0"/>
          </a:p>
          <a:p>
            <a:pPr algn="ctr">
              <a:buNone/>
            </a:pPr>
            <a:r>
              <a:rPr lang="en-US" sz="4000" i="1" dirty="0" smtClean="0"/>
              <a:t>Michael </a:t>
            </a:r>
            <a:r>
              <a:rPr lang="en-US" sz="4000" i="1" dirty="0" err="1" smtClean="0"/>
              <a:t>Mizzoni</a:t>
            </a:r>
            <a:endParaRPr lang="en-US" sz="4000" i="1" dirty="0" smtClean="0"/>
          </a:p>
          <a:p>
            <a:pPr algn="ctr">
              <a:buNone/>
            </a:pPr>
            <a:endParaRPr lang="en-US" dirty="0" smtClean="0"/>
          </a:p>
          <a:p>
            <a:pPr algn="ctr">
              <a:buNone/>
            </a:pPr>
            <a:r>
              <a:rPr lang="en-US" dirty="0" smtClean="0"/>
              <a:t>Deputy General Counsel</a:t>
            </a:r>
          </a:p>
          <a:p>
            <a:pPr algn="ctr">
              <a:buNone/>
            </a:pPr>
            <a:r>
              <a:rPr lang="en-US" dirty="0" smtClean="0"/>
              <a:t>Department and Board of Higher Education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86800" cy="4724400"/>
          </a:xfrm>
        </p:spPr>
        <p:txBody>
          <a:bodyPr/>
          <a:lstStyle/>
          <a:p>
            <a:r>
              <a:rPr lang="en-US" sz="3600" dirty="0" smtClean="0"/>
              <a:t>When in doubt, reach out to Legal Counsel</a:t>
            </a:r>
          </a:p>
          <a:p>
            <a:pPr lvl="1">
              <a:buNone/>
            </a:pPr>
            <a:r>
              <a:rPr lang="en-US" sz="3200" dirty="0" smtClean="0"/>
              <a:t>				</a:t>
            </a:r>
            <a:r>
              <a:rPr lang="en-US" sz="3200" b="1" dirty="0" smtClean="0"/>
              <a:t>or</a:t>
            </a:r>
          </a:p>
          <a:p>
            <a:r>
              <a:rPr lang="en-US" sz="4000" dirty="0" smtClean="0"/>
              <a:t>Send an email to Jennifer Perkins in the Office of Trustee Relations</a:t>
            </a:r>
          </a:p>
          <a:p>
            <a:r>
              <a:rPr lang="en-US" sz="4000" dirty="0" smtClean="0"/>
              <a:t>Resources: Trustee Web Corner -  </a:t>
            </a:r>
            <a:r>
              <a:rPr lang="en-US" sz="2200" u="sng" dirty="0" smtClean="0">
                <a:solidFill>
                  <a:schemeClr val="accent1">
                    <a:lumMod val="75000"/>
                  </a:schemeClr>
                </a:solidFill>
                <a:hlinkClick r:id="rId3"/>
              </a:rPr>
              <a:t>www.mass.edu/trustees</a:t>
            </a:r>
            <a:r>
              <a:rPr lang="en-US" sz="2200" dirty="0" smtClean="0">
                <a:solidFill>
                  <a:schemeClr val="accent1">
                    <a:lumMod val="75000"/>
                  </a:schemeClr>
                </a:solidFill>
              </a:rPr>
              <a:t>  </a:t>
            </a:r>
            <a:r>
              <a:rPr lang="en-US" dirty="0" smtClean="0">
                <a:solidFill>
                  <a:schemeClr val="accent1">
                    <a:lumMod val="75000"/>
                  </a:schemeClr>
                </a:solidFill>
              </a:rPr>
              <a:t> </a:t>
            </a:r>
          </a:p>
          <a:p>
            <a:pPr>
              <a:buNone/>
            </a:pPr>
            <a:r>
              <a:rPr lang="en-US" sz="3000" dirty="0" smtClean="0"/>
              <a:t>*Special “Thank You” to AGB’s Dr. Merrill Schwartz for content</a:t>
            </a:r>
            <a:endParaRPr lang="en-US" sz="3000" dirty="0"/>
          </a:p>
        </p:txBody>
      </p:sp>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Session Outcomes</a:t>
            </a:r>
            <a:endParaRPr lang="en-US" sz="4800" dirty="0"/>
          </a:p>
        </p:txBody>
      </p:sp>
      <p:sp>
        <p:nvSpPr>
          <p:cNvPr id="3" name="Content Placeholder 2"/>
          <p:cNvSpPr>
            <a:spLocks noGrp="1"/>
          </p:cNvSpPr>
          <p:nvPr>
            <p:ph idx="1"/>
          </p:nvPr>
        </p:nvSpPr>
        <p:spPr/>
        <p:txBody>
          <a:bodyPr/>
          <a:lstStyle/>
          <a:p>
            <a:r>
              <a:rPr lang="en-US" sz="3600" dirty="0" smtClean="0"/>
              <a:t>Greater understanding of the Framework for Trustee Work</a:t>
            </a:r>
          </a:p>
          <a:p>
            <a:pPr lvl="1"/>
            <a:r>
              <a:rPr lang="en-US" sz="3200" dirty="0" smtClean="0"/>
              <a:t>What is the role of the trustees?</a:t>
            </a:r>
          </a:p>
          <a:p>
            <a:pPr lvl="1"/>
            <a:r>
              <a:rPr lang="en-US" sz="3200" dirty="0" smtClean="0"/>
              <a:t>What is the role of the BHE?</a:t>
            </a:r>
          </a:p>
          <a:p>
            <a:pPr lvl="1"/>
            <a:endParaRPr lang="en-US" sz="3200" dirty="0" smtClean="0"/>
          </a:p>
          <a:p>
            <a:r>
              <a:rPr lang="en-US" sz="3600" dirty="0" smtClean="0"/>
              <a:t>Trustees as Fiduciaries</a:t>
            </a:r>
          </a:p>
          <a:p>
            <a:endParaRPr lang="en-US" sz="3600" dirty="0" smtClean="0"/>
          </a:p>
          <a:p>
            <a:r>
              <a:rPr lang="en-US" sz="3800" dirty="0" smtClean="0"/>
              <a:t>10</a:t>
            </a:r>
            <a:r>
              <a:rPr lang="en-US" sz="3600" dirty="0" smtClean="0"/>
              <a:t> Fundamental Responsibilities</a:t>
            </a:r>
          </a:p>
          <a:p>
            <a:pPr lvl="1">
              <a:buNone/>
            </a:pPr>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Mizzoni - Puzzle Pieces - All but Final.png"/>
          <p:cNvPicPr>
            <a:picLocks noChangeAspect="1"/>
          </p:cNvPicPr>
          <p:nvPr/>
        </p:nvPicPr>
        <p:blipFill>
          <a:blip r:embed="rId3" cstate="print"/>
          <a:srcRect/>
          <a:stretch>
            <a:fillRect/>
          </a:stretch>
        </p:blipFill>
        <p:spPr bwMode="auto">
          <a:xfrm>
            <a:off x="1208088" y="1671638"/>
            <a:ext cx="6727825" cy="4483100"/>
          </a:xfrm>
          <a:prstGeom prst="rect">
            <a:avLst/>
          </a:prstGeom>
          <a:noFill/>
          <a:ln w="9525">
            <a:noFill/>
            <a:miter lim="800000"/>
            <a:headEnd/>
            <a:tailEnd/>
          </a:ln>
        </p:spPr>
      </p:pic>
      <p:pic>
        <p:nvPicPr>
          <p:cNvPr id="11" name="Content Placeholder 4" descr="Mizzoni - Puzzle Pieces - All but Final.png"/>
          <p:cNvPicPr>
            <a:picLocks noChangeAspect="1"/>
          </p:cNvPicPr>
          <p:nvPr/>
        </p:nvPicPr>
        <p:blipFill>
          <a:blip r:embed="rId4" cstate="print"/>
          <a:srcRect/>
          <a:stretch>
            <a:fillRect/>
          </a:stretch>
        </p:blipFill>
        <p:spPr bwMode="auto">
          <a:xfrm>
            <a:off x="1220788" y="1676400"/>
            <a:ext cx="6723062" cy="4487863"/>
          </a:xfrm>
          <a:prstGeom prst="rect">
            <a:avLst/>
          </a:prstGeom>
          <a:noFill/>
          <a:ln w="9525">
            <a:noFill/>
            <a:miter lim="800000"/>
            <a:headEnd/>
            <a:tailEnd/>
          </a:ln>
        </p:spPr>
      </p:pic>
      <p:sp>
        <p:nvSpPr>
          <p:cNvPr id="3" name="Text Placeholder 2"/>
          <p:cNvSpPr>
            <a:spLocks noGrp="1"/>
          </p:cNvSpPr>
          <p:nvPr>
            <p:ph type="body" sz="quarter" idx="13"/>
          </p:nvPr>
        </p:nvSpPr>
        <p:spPr/>
        <p:txBody>
          <a:bodyPr/>
          <a:lstStyle/>
          <a:p>
            <a:pPr>
              <a:defRPr/>
            </a:pPr>
            <a:endParaRPr/>
          </a:p>
        </p:txBody>
      </p:sp>
      <p:sp>
        <p:nvSpPr>
          <p:cNvPr id="12293" name="Title 3"/>
          <p:cNvSpPr>
            <a:spLocks noGrp="1"/>
          </p:cNvSpPr>
          <p:nvPr>
            <p:ph type="title"/>
          </p:nvPr>
        </p:nvSpPr>
        <p:spPr/>
        <p:txBody>
          <a:bodyPr/>
          <a:lstStyle/>
          <a:p>
            <a:pPr eaLnBrk="1" hangingPunct="1"/>
            <a:r>
              <a:rPr lang="en-US" dirty="0" smtClean="0"/>
              <a:t>Higher Education Governance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childTnLst>
                                    <p:animEffect transition="out" filter="barn(in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M.G.L. Chapter 15A</a:t>
            </a:r>
            <a:endParaRPr lang="en-US" dirty="0"/>
          </a:p>
        </p:txBody>
      </p:sp>
      <p:sp>
        <p:nvSpPr>
          <p:cNvPr id="3" name="Content Placeholder 2"/>
          <p:cNvSpPr>
            <a:spLocks noGrp="1"/>
          </p:cNvSpPr>
          <p:nvPr>
            <p:ph idx="1"/>
          </p:nvPr>
        </p:nvSpPr>
        <p:spPr>
          <a:xfrm>
            <a:off x="457200" y="1524000"/>
            <a:ext cx="8229600" cy="5029199"/>
          </a:xfrm>
        </p:spPr>
        <p:txBody>
          <a:bodyPr>
            <a:normAutofit/>
          </a:bodyPr>
          <a:lstStyle/>
          <a:p>
            <a:pPr>
              <a:buNone/>
            </a:pPr>
            <a:r>
              <a:rPr lang="en-US" sz="2500" dirty="0" smtClean="0"/>
              <a:t>	</a:t>
            </a:r>
          </a:p>
          <a:p>
            <a:pPr>
              <a:buNone/>
            </a:pPr>
            <a:endParaRPr lang="en-US" sz="2500" dirty="0" smtClean="0"/>
          </a:p>
          <a:p>
            <a:pPr>
              <a:buNone/>
            </a:pPr>
            <a:r>
              <a:rPr lang="en-US" sz="2500" dirty="0" smtClean="0"/>
              <a:t>	“It is hereby declared to be the policy of the commonwealth to provide, foster and support institutions of public higher education that are of the highest quality, responsive to the academic, technical and economic needs of the commonwealth and its citizens, and </a:t>
            </a:r>
          </a:p>
          <a:p>
            <a:pPr>
              <a:buNone/>
            </a:pPr>
            <a:r>
              <a:rPr lang="en-US" sz="2500" dirty="0" smtClean="0"/>
              <a:t>	accountable to its citizens through lay boards, in the form of the board of higher education and the boards of trustees of each of the system’s institutions.”</a:t>
            </a:r>
          </a:p>
          <a:p>
            <a:endParaRPr lang="en-US" sz="2500" dirty="0" smtClean="0"/>
          </a:p>
          <a:p>
            <a:pPr>
              <a:buNone/>
            </a:pP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cTn>
                              </p:par>
                              <p:par>
                                <p:cTn id="9" presetID="4" presetClass="emph" presetSubtype="1" nodeType="withEffect">
                                  <p:stCondLst>
                                    <p:cond delay="0"/>
                                  </p:stCondLst>
                                  <p:childTnLst>
                                    <p:set>
                                      <p:cBhvr override="childStyle">
                                        <p:cTn id="10" dur="indefinite"/>
                                        <p:tgtEl>
                                          <p:spTgt spid="3">
                                            <p:txEl>
                                              <p:pRg st="3" end="3"/>
                                            </p:txEl>
                                          </p:spTgt>
                                        </p:tgtEl>
                                        <p:attrNameLst>
                                          <p:attrName>style.fontSize</p:attrName>
                                        </p:attrNameLst>
                                      </p:cBhvr>
                                      <p:to>
                                        <p:strVal val="1.25"/>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BHE</a:t>
            </a:r>
            <a:endParaRPr lang="en-US" dirty="0"/>
          </a:p>
        </p:txBody>
      </p:sp>
      <p:sp>
        <p:nvSpPr>
          <p:cNvPr id="3" name="Content Placeholder 2"/>
          <p:cNvSpPr>
            <a:spLocks noGrp="1"/>
          </p:cNvSpPr>
          <p:nvPr>
            <p:ph idx="1"/>
          </p:nvPr>
        </p:nvSpPr>
        <p:spPr/>
        <p:txBody>
          <a:bodyPr/>
          <a:lstStyle/>
          <a:p>
            <a:r>
              <a:rPr lang="en-US" dirty="0" smtClean="0"/>
              <a:t>The BHE is responsible for defining the mission of and coordinating the Commonwealth’s system of public higher education and its institutions. </a:t>
            </a:r>
          </a:p>
          <a:p>
            <a:pPr>
              <a:buNone/>
            </a:pPr>
            <a:endParaRPr lang="en-US" dirty="0" smtClean="0"/>
          </a:p>
          <a:p>
            <a:r>
              <a:rPr lang="en-US" dirty="0" smtClean="0"/>
              <a:t>The BHE’s enabling legislation also includes several specific governance and oversight responsibilities.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dirty="0" smtClean="0"/>
              <a:t>Examples of BHE Legislative Responsibilities</a:t>
            </a:r>
            <a:endParaRPr lang="en-US" sz="4600" dirty="0"/>
          </a:p>
        </p:txBody>
      </p:sp>
      <p:sp>
        <p:nvSpPr>
          <p:cNvPr id="3" name="Content Placeholder 2"/>
          <p:cNvSpPr>
            <a:spLocks noGrp="1"/>
          </p:cNvSpPr>
          <p:nvPr>
            <p:ph idx="1"/>
          </p:nvPr>
        </p:nvSpPr>
        <p:spPr>
          <a:xfrm>
            <a:off x="457200" y="1524000"/>
            <a:ext cx="8229600" cy="5029200"/>
          </a:xfrm>
        </p:spPr>
        <p:txBody>
          <a:bodyPr/>
          <a:lstStyle/>
          <a:p>
            <a:r>
              <a:rPr lang="en-US" sz="2000" dirty="0" smtClean="0"/>
              <a:t>Analyze present and future goals, needs and requirements of public higher education</a:t>
            </a:r>
          </a:p>
          <a:p>
            <a:r>
              <a:rPr lang="en-US" sz="2000" dirty="0" smtClean="0"/>
              <a:t>Establish goals to achieve well-coordinated, quality system</a:t>
            </a:r>
          </a:p>
          <a:p>
            <a:r>
              <a:rPr lang="en-US" sz="2000" dirty="0" smtClean="0"/>
              <a:t>Establish coordination among post secondary public institutions</a:t>
            </a:r>
          </a:p>
          <a:p>
            <a:r>
              <a:rPr lang="en-US" sz="2000" dirty="0" smtClean="0"/>
              <a:t>Resolve conflicts of policies or operations </a:t>
            </a:r>
          </a:p>
          <a:p>
            <a:r>
              <a:rPr lang="en-US" sz="2000" dirty="0" smtClean="0"/>
              <a:t>Approve 5-year master plans, &amp; develop a 5-year system master plan</a:t>
            </a:r>
          </a:p>
          <a:p>
            <a:r>
              <a:rPr lang="en-US" sz="2000" dirty="0" smtClean="0"/>
              <a:t>Develop performance measurement system and funding formulas</a:t>
            </a:r>
          </a:p>
          <a:p>
            <a:r>
              <a:rPr lang="en-US" sz="2000" dirty="0" smtClean="0"/>
              <a:t>Approve mission statements</a:t>
            </a:r>
          </a:p>
          <a:p>
            <a:r>
              <a:rPr lang="en-US" sz="2000" dirty="0" smtClean="0"/>
              <a:t>Approve admissions standards and affirmative action plans</a:t>
            </a:r>
          </a:p>
          <a:p>
            <a:r>
              <a:rPr lang="en-US" sz="2000" dirty="0" smtClean="0"/>
              <a:t>Approve presidential appointments and removals</a:t>
            </a:r>
          </a:p>
          <a:p>
            <a:r>
              <a:rPr lang="en-US" sz="2000" dirty="0" smtClean="0"/>
              <a:t>Approve and fix presidential compensation</a:t>
            </a:r>
          </a:p>
          <a:p>
            <a:r>
              <a:rPr lang="en-US" sz="2000" dirty="0" smtClean="0"/>
              <a:t>Define and authorize new functions or programs; </a:t>
            </a:r>
          </a:p>
          <a:p>
            <a:r>
              <a:rPr lang="en-US" sz="2000" dirty="0" smtClean="0"/>
              <a:t>Set tuition rates (campuses set fees) </a:t>
            </a:r>
          </a:p>
          <a:p>
            <a:r>
              <a:rPr lang="en-US" sz="2000" dirty="0" smtClean="0"/>
              <a:t>Collect, analyze and maintain data from institutions</a:t>
            </a:r>
          </a:p>
          <a:p>
            <a:r>
              <a:rPr lang="en-US" sz="2000" dirty="0" smtClean="0"/>
              <a:t>Coordinate activities and engage in advocacy</a:t>
            </a:r>
          </a:p>
          <a:p>
            <a:endParaRPr lang="en-US" sz="19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3">
                                            <p:txEl>
                                              <p:pRg st="8" end="8"/>
                                            </p:txEl>
                                          </p:spTgt>
                                        </p:tgtEl>
                                        <p:attrNameLst>
                                          <p:attrName>style.fontStyle</p:attrName>
                                        </p:attrNameLst>
                                      </p:cBhvr>
                                      <p:to>
                                        <p:strVal val="normal"/>
                                      </p:to>
                                    </p:set>
                                    <p:set>
                                      <p:cBhvr override="childStyle">
                                        <p:cTn id="13" dur="indefinite"/>
                                        <p:tgtEl>
                                          <p:spTgt spid="3">
                                            <p:txEl>
                                              <p:pRg st="8" end="8"/>
                                            </p:txEl>
                                          </p:spTgt>
                                        </p:tgtEl>
                                        <p:attrNameLst>
                                          <p:attrName>style.fontWeight</p:attrName>
                                        </p:attrNameLst>
                                      </p:cBhvr>
                                      <p:to>
                                        <p:strVal val="bold"/>
                                      </p:to>
                                    </p:set>
                                    <p:set>
                                      <p:cBhvr override="childStyle">
                                        <p:cTn id="14" dur="indefinite"/>
                                        <p:tgtEl>
                                          <p:spTgt spid="3">
                                            <p:txEl>
                                              <p:pRg st="8" end="8"/>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3">
                                            <p:txEl>
                                              <p:pRg st="11" end="11"/>
                                            </p:txEl>
                                          </p:spTgt>
                                        </p:tgtEl>
                                        <p:attrNameLst>
                                          <p:attrName>style.fontStyle</p:attrName>
                                        </p:attrNameLst>
                                      </p:cBhvr>
                                      <p:to>
                                        <p:strVal val="normal"/>
                                      </p:to>
                                    </p:set>
                                    <p:set>
                                      <p:cBhvr override="childStyle">
                                        <p:cTn id="19" dur="indefinite"/>
                                        <p:tgtEl>
                                          <p:spTgt spid="3">
                                            <p:txEl>
                                              <p:pRg st="11" end="11"/>
                                            </p:txEl>
                                          </p:spTgt>
                                        </p:tgtEl>
                                        <p:attrNameLst>
                                          <p:attrName>style.fontWeight</p:attrName>
                                        </p:attrNameLst>
                                      </p:cBhvr>
                                      <p:to>
                                        <p:strVal val="bold"/>
                                      </p:to>
                                    </p:set>
                                    <p:set>
                                      <p:cBhvr override="childStyle">
                                        <p:cTn id="20" dur="indefinite"/>
                                        <p:tgtEl>
                                          <p:spTgt spid="3">
                                            <p:txEl>
                                              <p:pRg st="11" end="1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Role of Boards of Trustees</a:t>
            </a:r>
            <a:endParaRPr lang="en-US" sz="4800" dirty="0"/>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dirty="0" smtClean="0"/>
              <a:t>	Boards are “responsible for establishing those policies necessary for the administrative management of personnel, staff services and general business of the institution”</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Mizzoni - Puzzle Pieces - All but Final.png"/>
          <p:cNvPicPr>
            <a:picLocks noChangeAspect="1"/>
          </p:cNvPicPr>
          <p:nvPr/>
        </p:nvPicPr>
        <p:blipFill>
          <a:blip r:embed="rId3" cstate="print"/>
          <a:srcRect/>
          <a:stretch>
            <a:fillRect/>
          </a:stretch>
        </p:blipFill>
        <p:spPr bwMode="auto">
          <a:xfrm>
            <a:off x="1208088" y="1671638"/>
            <a:ext cx="6727825" cy="4483100"/>
          </a:xfrm>
          <a:prstGeom prst="rect">
            <a:avLst/>
          </a:prstGeom>
          <a:noFill/>
          <a:ln w="9525">
            <a:noFill/>
            <a:miter lim="800000"/>
            <a:headEnd/>
            <a:tailEnd/>
          </a:ln>
        </p:spPr>
      </p:pic>
      <p:pic>
        <p:nvPicPr>
          <p:cNvPr id="11" name="Content Placeholder 4" descr="Mizzoni - Puzzle Pieces - All but Final.png"/>
          <p:cNvPicPr>
            <a:picLocks noChangeAspect="1"/>
          </p:cNvPicPr>
          <p:nvPr/>
        </p:nvPicPr>
        <p:blipFill>
          <a:blip r:embed="rId4" cstate="print"/>
          <a:srcRect/>
          <a:stretch>
            <a:fillRect/>
          </a:stretch>
        </p:blipFill>
        <p:spPr bwMode="auto">
          <a:xfrm>
            <a:off x="1220788" y="1676400"/>
            <a:ext cx="6723062" cy="4487863"/>
          </a:xfrm>
          <a:prstGeom prst="rect">
            <a:avLst/>
          </a:prstGeom>
          <a:noFill/>
          <a:ln w="9525">
            <a:noFill/>
            <a:miter lim="800000"/>
            <a:headEnd/>
            <a:tailEnd/>
          </a:ln>
        </p:spPr>
      </p:pic>
      <p:sp>
        <p:nvSpPr>
          <p:cNvPr id="3" name="Text Placeholder 2"/>
          <p:cNvSpPr>
            <a:spLocks noGrp="1"/>
          </p:cNvSpPr>
          <p:nvPr>
            <p:ph type="body" sz="quarter" idx="13"/>
          </p:nvPr>
        </p:nvSpPr>
        <p:spPr/>
        <p:txBody>
          <a:bodyPr/>
          <a:lstStyle/>
          <a:p>
            <a:pPr>
              <a:defRPr/>
            </a:pPr>
            <a:endParaRPr/>
          </a:p>
        </p:txBody>
      </p:sp>
      <p:sp>
        <p:nvSpPr>
          <p:cNvPr id="12293" name="Title 3"/>
          <p:cNvSpPr>
            <a:spLocks noGrp="1"/>
          </p:cNvSpPr>
          <p:nvPr>
            <p:ph type="title"/>
          </p:nvPr>
        </p:nvSpPr>
        <p:spPr/>
        <p:txBody>
          <a:bodyPr/>
          <a:lstStyle/>
          <a:p>
            <a:pPr eaLnBrk="1" hangingPunct="1"/>
            <a:r>
              <a:rPr lang="en-US" dirty="0" smtClean="0"/>
              <a:t>Higher Education Governance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12890</TotalTime>
  <Words>726</Words>
  <Application>Microsoft Office PowerPoint</Application>
  <PresentationFormat>On-screen Show (4:3)</PresentationFormat>
  <Paragraphs>140</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Fundamentals of Trusteeship</vt:lpstr>
      <vt:lpstr>Welcome</vt:lpstr>
      <vt:lpstr>Session Outcomes</vt:lpstr>
      <vt:lpstr>Higher Education Governance</vt:lpstr>
      <vt:lpstr>M.G.L. Chapter 15A</vt:lpstr>
      <vt:lpstr>Role of the BHE</vt:lpstr>
      <vt:lpstr>Examples of BHE Legislative Responsibilities</vt:lpstr>
      <vt:lpstr>Role of Boards of Trustees</vt:lpstr>
      <vt:lpstr>Higher Education Governance</vt:lpstr>
      <vt:lpstr>Examples of Duties and Powers of Local Boards:   M.G.L. c. 15A, § 21 &amp; 22</vt:lpstr>
      <vt:lpstr>Overview and Comparison:  Legislative Authority of BHE and Local Boards </vt:lpstr>
      <vt:lpstr> Overview and Comparison:  </vt:lpstr>
      <vt:lpstr>Trustees as Fiduciaries</vt:lpstr>
      <vt:lpstr>Fiduciary Duties</vt:lpstr>
      <vt:lpstr>Slide 15</vt:lpstr>
      <vt:lpstr>Slide 16</vt:lpstr>
      <vt:lpstr>Slide 17</vt:lpstr>
      <vt:lpstr>Slide 18</vt:lpstr>
      <vt:lpstr>Trustee Responsibilities</vt:lpstr>
      <vt:lpstr>Slide 20</vt:lpstr>
    </vt:vector>
  </TitlesOfParts>
  <Company>Massachusetts Board of Higher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smealey</dc:creator>
  <cp:lastModifiedBy>mwoodward</cp:lastModifiedBy>
  <cp:revision>531</cp:revision>
  <dcterms:created xsi:type="dcterms:W3CDTF">2007-11-07T23:12:18Z</dcterms:created>
  <dcterms:modified xsi:type="dcterms:W3CDTF">2015-04-10T17:47:40Z</dcterms:modified>
</cp:coreProperties>
</file>