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59"/>
  </p:notesMasterIdLst>
  <p:handoutMasterIdLst>
    <p:handoutMasterId r:id="rId60"/>
  </p:handoutMasterIdLst>
  <p:sldIdLst>
    <p:sldId id="1022" r:id="rId3"/>
    <p:sldId id="2113" r:id="rId4"/>
    <p:sldId id="2170" r:id="rId5"/>
    <p:sldId id="2171" r:id="rId6"/>
    <p:sldId id="2172" r:id="rId7"/>
    <p:sldId id="2173" r:id="rId8"/>
    <p:sldId id="2194" r:id="rId9"/>
    <p:sldId id="2175" r:id="rId10"/>
    <p:sldId id="2176" r:id="rId11"/>
    <p:sldId id="2198" r:id="rId12"/>
    <p:sldId id="2178" r:id="rId13"/>
    <p:sldId id="2179" r:id="rId14"/>
    <p:sldId id="2180" r:id="rId15"/>
    <p:sldId id="2181" r:id="rId16"/>
    <p:sldId id="2182" r:id="rId17"/>
    <p:sldId id="2183" r:id="rId18"/>
    <p:sldId id="2184" r:id="rId19"/>
    <p:sldId id="2185" r:id="rId20"/>
    <p:sldId id="2186" r:id="rId21"/>
    <p:sldId id="2187" r:id="rId22"/>
    <p:sldId id="2188" r:id="rId23"/>
    <p:sldId id="2189" r:id="rId24"/>
    <p:sldId id="2199" r:id="rId25"/>
    <p:sldId id="2200" r:id="rId26"/>
    <p:sldId id="2201" r:id="rId27"/>
    <p:sldId id="2202" r:id="rId28"/>
    <p:sldId id="2203" r:id="rId29"/>
    <p:sldId id="2204" r:id="rId30"/>
    <p:sldId id="2205" r:id="rId31"/>
    <p:sldId id="2206" r:id="rId32"/>
    <p:sldId id="2207" r:id="rId33"/>
    <p:sldId id="2208" r:id="rId34"/>
    <p:sldId id="2209" r:id="rId35"/>
    <p:sldId id="2210" r:id="rId36"/>
    <p:sldId id="2211" r:id="rId37"/>
    <p:sldId id="2212" r:id="rId38"/>
    <p:sldId id="2213" r:id="rId39"/>
    <p:sldId id="2214" r:id="rId40"/>
    <p:sldId id="2215" r:id="rId41"/>
    <p:sldId id="2216" r:id="rId42"/>
    <p:sldId id="2217" r:id="rId43"/>
    <p:sldId id="2218" r:id="rId44"/>
    <p:sldId id="2219" r:id="rId45"/>
    <p:sldId id="2220" r:id="rId46"/>
    <p:sldId id="2221" r:id="rId47"/>
    <p:sldId id="2222" r:id="rId48"/>
    <p:sldId id="2223" r:id="rId49"/>
    <p:sldId id="2224" r:id="rId50"/>
    <p:sldId id="2225" r:id="rId51"/>
    <p:sldId id="2226" r:id="rId52"/>
    <p:sldId id="2227" r:id="rId53"/>
    <p:sldId id="2228" r:id="rId54"/>
    <p:sldId id="2197" r:id="rId55"/>
    <p:sldId id="2191" r:id="rId56"/>
    <p:sldId id="2192" r:id="rId57"/>
    <p:sldId id="2193"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B08"/>
    <a:srgbClr val="800002"/>
    <a:srgbClr val="FD8008"/>
    <a:srgbClr val="8000FF"/>
    <a:srgbClr val="D5120B"/>
    <a:srgbClr val="FF8C24"/>
    <a:srgbClr val="FF9606"/>
    <a:srgbClr val="FFFFFF"/>
    <a:srgbClr val="00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09" autoAdjust="0"/>
    <p:restoredTop sz="94714" autoAdjust="0"/>
  </p:normalViewPr>
  <p:slideViewPr>
    <p:cSldViewPr>
      <p:cViewPr varScale="1">
        <p:scale>
          <a:sx n="73" d="100"/>
          <a:sy n="73" d="100"/>
        </p:scale>
        <p:origin x="-840" y="-112"/>
      </p:cViewPr>
      <p:guideLst>
        <p:guide orient="horz" pos="2160"/>
        <p:guide pos="2880"/>
      </p:guideLst>
    </p:cSldViewPr>
  </p:slideViewPr>
  <p:outlineViewPr>
    <p:cViewPr>
      <p:scale>
        <a:sx n="33" d="100"/>
        <a:sy n="33" d="100"/>
      </p:scale>
      <p:origin x="0" y="8112"/>
    </p:cViewPr>
  </p:outlineViewPr>
  <p:notesTextViewPr>
    <p:cViewPr>
      <p:scale>
        <a:sx n="100" d="100"/>
        <a:sy n="100" d="100"/>
      </p:scale>
      <p:origin x="0" y="0"/>
    </p:cViewPr>
  </p:notesTextViewPr>
  <p:sorterViewPr>
    <p:cViewPr>
      <p:scale>
        <a:sx n="89" d="100"/>
        <a:sy n="89" d="100"/>
      </p:scale>
      <p:origin x="0" y="6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1"/>
            <a:ext cx="3037212" cy="464820"/>
          </a:xfrm>
          <a:prstGeom prst="rect">
            <a:avLst/>
          </a:prstGeom>
          <a:noFill/>
          <a:ln w="9525">
            <a:noFill/>
            <a:miter lim="800000"/>
            <a:headEnd/>
            <a:tailEnd/>
          </a:ln>
          <a:effectLst/>
        </p:spPr>
        <p:txBody>
          <a:bodyPr vert="horz" wrap="square" lIns="91424" tIns="45710" rIns="91424" bIns="45710" numCol="1" anchor="t" anchorCtr="0" compatLnSpc="1">
            <a:prstTxWarp prst="textNoShape">
              <a:avLst/>
            </a:prstTxWarp>
          </a:bodyPr>
          <a:lstStyle>
            <a:lvl1pPr>
              <a:defRPr sz="120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3971620" y="1"/>
            <a:ext cx="3037212" cy="464820"/>
          </a:xfrm>
          <a:prstGeom prst="rect">
            <a:avLst/>
          </a:prstGeom>
          <a:noFill/>
          <a:ln w="9525">
            <a:noFill/>
            <a:miter lim="800000"/>
            <a:headEnd/>
            <a:tailEnd/>
          </a:ln>
          <a:effectLst/>
        </p:spPr>
        <p:txBody>
          <a:bodyPr vert="horz" wrap="square" lIns="91424" tIns="45710" rIns="91424" bIns="4571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1" y="8829957"/>
            <a:ext cx="3037212" cy="464820"/>
          </a:xfrm>
          <a:prstGeom prst="rect">
            <a:avLst/>
          </a:prstGeom>
          <a:noFill/>
          <a:ln w="9525">
            <a:noFill/>
            <a:miter lim="800000"/>
            <a:headEnd/>
            <a:tailEnd/>
          </a:ln>
          <a:effectLst/>
        </p:spPr>
        <p:txBody>
          <a:bodyPr vert="horz" wrap="square" lIns="91424" tIns="45710" rIns="91424" bIns="45710" numCol="1" anchor="b" anchorCtr="0" compatLnSpc="1">
            <a:prstTxWarp prst="textNoShape">
              <a:avLst/>
            </a:prstTxWarp>
          </a:bodyPr>
          <a:lstStyle>
            <a:lvl1pPr>
              <a:defRPr sz="120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3971620" y="8829957"/>
            <a:ext cx="3037212" cy="464820"/>
          </a:xfrm>
          <a:prstGeom prst="rect">
            <a:avLst/>
          </a:prstGeom>
          <a:noFill/>
          <a:ln w="9525">
            <a:noFill/>
            <a:miter lim="800000"/>
            <a:headEnd/>
            <a:tailEnd/>
          </a:ln>
          <a:effectLst/>
        </p:spPr>
        <p:txBody>
          <a:bodyPr vert="horz" wrap="square" lIns="91424" tIns="45710" rIns="91424" bIns="45710" numCol="1" anchor="b" anchorCtr="0" compatLnSpc="1">
            <a:prstTxWarp prst="textNoShape">
              <a:avLst/>
            </a:prstTxWarp>
          </a:bodyPr>
          <a:lstStyle>
            <a:lvl1pPr algn="r">
              <a:defRPr sz="1200">
                <a:latin typeface="Arial" charset="0"/>
              </a:defRPr>
            </a:lvl1pPr>
          </a:lstStyle>
          <a:p>
            <a:pPr>
              <a:defRPr/>
            </a:pPr>
            <a:fld id="{EAD4A49E-5A7F-40CB-BB53-21E20C79409B}" type="slidenum">
              <a:rPr lang="en-US"/>
              <a:pPr>
                <a:defRPr/>
              </a:pPr>
              <a:t>‹#›</a:t>
            </a:fld>
            <a:endParaRPr lang="en-US"/>
          </a:p>
        </p:txBody>
      </p:sp>
    </p:spTree>
    <p:extLst>
      <p:ext uri="{BB962C8B-B14F-4D97-AF65-F5344CB8AC3E}">
        <p14:creationId xmlns:p14="http://schemas.microsoft.com/office/powerpoint/2010/main" val="1080425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7212" cy="464820"/>
          </a:xfrm>
          <a:prstGeom prst="rect">
            <a:avLst/>
          </a:prstGeom>
          <a:noFill/>
          <a:ln w="9525">
            <a:noFill/>
            <a:miter lim="800000"/>
            <a:headEnd/>
            <a:tailEnd/>
          </a:ln>
          <a:effectLst/>
        </p:spPr>
        <p:txBody>
          <a:bodyPr vert="horz" wrap="square" lIns="94358" tIns="47180" rIns="94358" bIns="47180" numCol="1" anchor="t" anchorCtr="0" compatLnSpc="1">
            <a:prstTxWarp prst="textNoShape">
              <a:avLst/>
            </a:prstTxWarp>
          </a:bodyPr>
          <a:lstStyle>
            <a:lvl1pPr defTabSz="942799">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1620" y="1"/>
            <a:ext cx="3037212" cy="464820"/>
          </a:xfrm>
          <a:prstGeom prst="rect">
            <a:avLst/>
          </a:prstGeom>
          <a:noFill/>
          <a:ln w="9525">
            <a:noFill/>
            <a:miter lim="800000"/>
            <a:headEnd/>
            <a:tailEnd/>
          </a:ln>
          <a:effectLst/>
        </p:spPr>
        <p:txBody>
          <a:bodyPr vert="horz" wrap="square" lIns="94358" tIns="47180" rIns="94358" bIns="47180" numCol="1" anchor="t" anchorCtr="0" compatLnSpc="1">
            <a:prstTxWarp prst="textNoShape">
              <a:avLst/>
            </a:prstTxWarp>
          </a:bodyPr>
          <a:lstStyle>
            <a:lvl1pPr algn="r" defTabSz="942799">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412" y="4417416"/>
            <a:ext cx="5609576" cy="4183380"/>
          </a:xfrm>
          <a:prstGeom prst="rect">
            <a:avLst/>
          </a:prstGeom>
          <a:noFill/>
          <a:ln w="9525">
            <a:noFill/>
            <a:miter lim="800000"/>
            <a:headEnd/>
            <a:tailEnd/>
          </a:ln>
          <a:effectLst/>
        </p:spPr>
        <p:txBody>
          <a:bodyPr vert="horz" wrap="square" lIns="94358" tIns="47180" rIns="94358" bIns="471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957"/>
            <a:ext cx="3037212" cy="464820"/>
          </a:xfrm>
          <a:prstGeom prst="rect">
            <a:avLst/>
          </a:prstGeom>
          <a:noFill/>
          <a:ln w="9525">
            <a:noFill/>
            <a:miter lim="800000"/>
            <a:headEnd/>
            <a:tailEnd/>
          </a:ln>
          <a:effectLst/>
        </p:spPr>
        <p:txBody>
          <a:bodyPr vert="horz" wrap="square" lIns="94358" tIns="47180" rIns="94358" bIns="47180" numCol="1" anchor="b" anchorCtr="0" compatLnSpc="1">
            <a:prstTxWarp prst="textNoShape">
              <a:avLst/>
            </a:prstTxWarp>
          </a:bodyPr>
          <a:lstStyle>
            <a:lvl1pPr defTabSz="942799">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1620" y="8829957"/>
            <a:ext cx="3037212" cy="464820"/>
          </a:xfrm>
          <a:prstGeom prst="rect">
            <a:avLst/>
          </a:prstGeom>
          <a:noFill/>
          <a:ln w="9525">
            <a:noFill/>
            <a:miter lim="800000"/>
            <a:headEnd/>
            <a:tailEnd/>
          </a:ln>
          <a:effectLst/>
        </p:spPr>
        <p:txBody>
          <a:bodyPr vert="horz" wrap="square" lIns="94358" tIns="47180" rIns="94358" bIns="47180" numCol="1" anchor="b" anchorCtr="0" compatLnSpc="1">
            <a:prstTxWarp prst="textNoShape">
              <a:avLst/>
            </a:prstTxWarp>
          </a:bodyPr>
          <a:lstStyle>
            <a:lvl1pPr algn="r" defTabSz="942799">
              <a:defRPr sz="1200">
                <a:latin typeface="Arial" charset="0"/>
              </a:defRPr>
            </a:lvl1pPr>
          </a:lstStyle>
          <a:p>
            <a:pPr>
              <a:defRPr/>
            </a:pPr>
            <a:fld id="{F1536313-7984-49C9-A9CE-9AD59307FF52}" type="slidenum">
              <a:rPr lang="en-US"/>
              <a:pPr>
                <a:defRPr/>
              </a:pPr>
              <a:t>‹#›</a:t>
            </a:fld>
            <a:endParaRPr lang="en-US"/>
          </a:p>
        </p:txBody>
      </p:sp>
    </p:spTree>
    <p:extLst>
      <p:ext uri="{BB962C8B-B14F-4D97-AF65-F5344CB8AC3E}">
        <p14:creationId xmlns:p14="http://schemas.microsoft.com/office/powerpoint/2010/main" val="40590132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1620" y="8829957"/>
            <a:ext cx="3037212" cy="464820"/>
          </a:xfrm>
          <a:prstGeom prst="rect">
            <a:avLst/>
          </a:prstGeom>
          <a:noFill/>
          <a:ln w="9525">
            <a:noFill/>
            <a:miter lim="800000"/>
            <a:headEnd/>
            <a:tailEnd/>
          </a:ln>
        </p:spPr>
        <p:txBody>
          <a:bodyPr lIns="94349" tIns="47176" rIns="94349" bIns="47176" anchor="b"/>
          <a:lstStyle/>
          <a:p>
            <a:pPr algn="r" defTabSz="939712"/>
            <a:fld id="{C3077D32-E850-4B37-ADEC-53B238E3A56B}" type="slidenum">
              <a:rPr lang="en-US" sz="1200"/>
              <a:pPr algn="r" defTabSz="939712"/>
              <a:t>1</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700412" y="4415792"/>
            <a:ext cx="5609576" cy="4183380"/>
          </a:xfrm>
          <a:noFill/>
          <a:ln/>
        </p:spPr>
        <p:txBody>
          <a:bodyPr/>
          <a:lstStyle/>
          <a:p>
            <a:pPr eaLnBrk="1" hangingPunct="1"/>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700412" y="4415794"/>
            <a:ext cx="5609576" cy="4183380"/>
          </a:xfrm>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71620" y="8829957"/>
            <a:ext cx="3037212" cy="464820"/>
          </a:xfrm>
          <a:prstGeom prst="rect">
            <a:avLst/>
          </a:prstGeom>
          <a:noFill/>
          <a:ln w="9525">
            <a:noFill/>
            <a:miter lim="800000"/>
            <a:headEnd/>
            <a:tailEnd/>
          </a:ln>
        </p:spPr>
        <p:txBody>
          <a:bodyPr lIns="96245" tIns="48124" rIns="96245" bIns="48124" anchor="b"/>
          <a:lstStyle/>
          <a:p>
            <a:pPr algn="r" defTabSz="960348"/>
            <a:fld id="{12B86649-445F-4983-88B3-3465947EFC2B}" type="slidenum">
              <a:rPr lang="en-US" sz="1200">
                <a:solidFill>
                  <a:srgbClr val="000000"/>
                </a:solidFill>
              </a:rPr>
              <a:pPr algn="r" defTabSz="960348"/>
              <a:t>3</a:t>
            </a:fld>
            <a:endParaRPr lang="en-US" sz="1200" dirty="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0412" y="4415792"/>
            <a:ext cx="5609576" cy="4183380"/>
          </a:xfrm>
          <a:noFill/>
          <a:ln/>
        </p:spPr>
        <p:txBody>
          <a:bodyPr lIns="96245" tIns="48124" rIns="96245" bIns="48124"/>
          <a:lstStyle/>
          <a:p>
            <a:pPr eaLnBrk="1" hangingPunct="1"/>
            <a:endParaRPr lang="en-US" dirty="0"/>
          </a:p>
        </p:txBody>
      </p:sp>
    </p:spTree>
    <p:extLst>
      <p:ext uri="{BB962C8B-B14F-4D97-AF65-F5344CB8AC3E}">
        <p14:creationId xmlns:p14="http://schemas.microsoft.com/office/powerpoint/2010/main" val="366099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71620" y="8829957"/>
            <a:ext cx="3037212" cy="464820"/>
          </a:xfrm>
          <a:prstGeom prst="rect">
            <a:avLst/>
          </a:prstGeom>
          <a:noFill/>
          <a:ln w="9525">
            <a:noFill/>
            <a:miter lim="800000"/>
            <a:headEnd/>
            <a:tailEnd/>
          </a:ln>
        </p:spPr>
        <p:txBody>
          <a:bodyPr lIns="96254" tIns="48128" rIns="96254" bIns="48128" anchor="b"/>
          <a:lstStyle/>
          <a:p>
            <a:pPr algn="r" defTabSz="960438"/>
            <a:fld id="{12B86649-445F-4983-88B3-3465947EFC2B}" type="slidenum">
              <a:rPr lang="en-US" sz="1200">
                <a:solidFill>
                  <a:srgbClr val="000000"/>
                </a:solidFill>
              </a:rPr>
              <a:pPr algn="r" defTabSz="960438"/>
              <a:t>6</a:t>
            </a:fld>
            <a:endParaRPr lang="en-US" sz="1200" dirty="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0412" y="4415791"/>
            <a:ext cx="5609576" cy="4183380"/>
          </a:xfrm>
          <a:noFill/>
          <a:ln/>
        </p:spPr>
        <p:txBody>
          <a:bodyPr lIns="96254" tIns="48128" rIns="96254" bIns="48128"/>
          <a:lstStyle/>
          <a:p>
            <a:pPr eaLnBrk="1" hangingPunct="1"/>
            <a:endParaRPr lang="en-US" dirty="0"/>
          </a:p>
        </p:txBody>
      </p:sp>
    </p:spTree>
    <p:extLst>
      <p:ext uri="{BB962C8B-B14F-4D97-AF65-F5344CB8AC3E}">
        <p14:creationId xmlns:p14="http://schemas.microsoft.com/office/powerpoint/2010/main" val="393756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701985" y="4415793"/>
            <a:ext cx="5606435" cy="4183380"/>
          </a:xfrm>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701985" y="4415793"/>
            <a:ext cx="5606435" cy="4183380"/>
          </a:xfrm>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661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701983" y="4415791"/>
            <a:ext cx="5606435" cy="4183380"/>
          </a:xfrm>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1620" y="8829957"/>
            <a:ext cx="3037212" cy="464820"/>
          </a:xfrm>
          <a:prstGeom prst="rect">
            <a:avLst/>
          </a:prstGeom>
          <a:noFill/>
          <a:ln w="9525">
            <a:noFill/>
            <a:miter lim="800000"/>
            <a:headEnd/>
            <a:tailEnd/>
          </a:ln>
        </p:spPr>
        <p:txBody>
          <a:bodyPr lIns="94358" tIns="47180" rIns="94358" bIns="47180" anchor="b"/>
          <a:lstStyle/>
          <a:p>
            <a:pPr algn="r" defTabSz="939800"/>
            <a:fld id="{D68AEB99-5FFA-4BFA-96ED-AAD784F3A875}" type="slidenum">
              <a:rPr lang="en-US" sz="1200">
                <a:solidFill>
                  <a:srgbClr val="000000"/>
                </a:solidFill>
              </a:rPr>
              <a:pPr algn="r" defTabSz="939800"/>
              <a:t>54</a:t>
            </a:fld>
            <a:endParaRPr lang="en-US" sz="1200">
              <a:solidFill>
                <a:srgbClr val="000000"/>
              </a:solidFill>
            </a:endParaRPr>
          </a:p>
        </p:txBody>
      </p:sp>
      <p:sp>
        <p:nvSpPr>
          <p:cNvPr id="44035" name="Rectangle 7"/>
          <p:cNvSpPr txBox="1">
            <a:spLocks noGrp="1" noChangeArrowheads="1"/>
          </p:cNvSpPr>
          <p:nvPr/>
        </p:nvSpPr>
        <p:spPr bwMode="auto">
          <a:xfrm>
            <a:off x="3971620" y="8829957"/>
            <a:ext cx="3037212" cy="464820"/>
          </a:xfrm>
          <a:prstGeom prst="rect">
            <a:avLst/>
          </a:prstGeom>
          <a:noFill/>
          <a:ln w="9525">
            <a:noFill/>
            <a:miter lim="800000"/>
            <a:headEnd/>
            <a:tailEnd/>
          </a:ln>
        </p:spPr>
        <p:txBody>
          <a:bodyPr lIns="94358" tIns="47180" rIns="94358" bIns="47180" anchor="b"/>
          <a:lstStyle/>
          <a:p>
            <a:pPr algn="r" defTabSz="939800"/>
            <a:fld id="{98268236-75C2-41CA-8A79-AD6BD6968C11}" type="slidenum">
              <a:rPr lang="en-US" sz="1200">
                <a:solidFill>
                  <a:srgbClr val="000000"/>
                </a:solidFill>
              </a:rPr>
              <a:pPr algn="r" defTabSz="939800"/>
              <a:t>54</a:t>
            </a:fld>
            <a:endParaRPr lang="en-US" sz="1200">
              <a:solidFill>
                <a:srgbClr val="000000"/>
              </a:solidFill>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700412" y="4415791"/>
            <a:ext cx="5609576" cy="4183380"/>
          </a:xfrm>
          <a:noFill/>
          <a:ln/>
        </p:spPr>
        <p:txBody>
          <a:bodyPr/>
          <a:lstStyle/>
          <a:p>
            <a:pPr eaLnBrk="1" hangingPunct="1"/>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1ED6419-3273-2047-B2DC-662627FB237C}" type="datetime1">
              <a:rPr lang="en-US" smtClean="0"/>
              <a:pPr>
                <a:defRPr/>
              </a:pPr>
              <a:t>11/10/20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30BA4E-877C-47B5-B0E6-7F94065507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BE6465F-A6A7-E74F-8474-C4C3DDC25F42}" type="datetime1">
              <a:rPr lang="en-US" smtClean="0"/>
              <a:pPr>
                <a:defRPr/>
              </a:pPr>
              <a:t>11/10/20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0B9C18-4A94-4730-9EE8-4A285EC914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818A61C-CCC0-8843-B7C1-42CFC6E66AEE}" type="datetime1">
              <a:rPr lang="en-US" smtClean="0"/>
              <a:pPr>
                <a:defRPr/>
              </a:pPr>
              <a:t>11/10/20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DB9BF-FE6A-4F20-8456-C4E19C81743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5CC4BED-4877-A84D-B497-718E0418E8F9}" type="datetime1">
              <a:rPr lang="en-US" smtClean="0"/>
              <a:pPr>
                <a:defRPr/>
              </a:pPr>
              <a:t>11/10/20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CD318-D1AB-425A-9CD6-343B69F7184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23D0D60-210B-F349-B5DE-BDAC8AC28C9C}" type="datetime1">
              <a:rPr lang="en-US" smtClean="0"/>
              <a:pPr>
                <a:defRPr/>
              </a:pPr>
              <a:t>11/10/20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8C98B8-BDA5-40D6-ADE1-1EB6C3DE217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87B18DE-806E-4E46-9B08-100C1012783D}" type="datetime1">
              <a:rPr lang="en-US" smtClean="0"/>
              <a:pPr>
                <a:defRPr/>
              </a:pPr>
              <a:t>11/10/20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04A814-E0EB-4089-974A-FB17BE078B7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89BE151-EBF7-154A-B657-1F98EA17D1F3}" type="datetime1">
              <a:rPr lang="en-US" smtClean="0"/>
              <a:pPr>
                <a:defRPr/>
              </a:pPr>
              <a:t>11/10/20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A29E4E-A04A-4181-9F4D-797292C5D0C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7156AEBB-FA7A-2645-9C51-7DBB61DCE389}" type="datetime1">
              <a:rPr lang="en-US" smtClean="0"/>
              <a:pPr>
                <a:defRPr/>
              </a:pPr>
              <a:t>11/10/20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4DB81A9-044A-4E11-BFFC-3E63C4EC8BB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900EA42B-9CF3-CB4A-9D60-867C058CC474}" type="datetime1">
              <a:rPr lang="en-US" smtClean="0"/>
              <a:pPr>
                <a:defRPr/>
              </a:pPr>
              <a:t>11/10/20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851ED52-FDFC-4F87-808D-0F8960F5DB5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86F639-A0B0-4A28-B283-4E32385B8E5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F987C8-918D-497E-8AC2-1905D81EA7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83E73F0F-2C7D-644C-BA94-B17BBD00FE0E}" type="datetime1">
              <a:rPr lang="en-US" smtClean="0"/>
              <a:pPr>
                <a:defRPr/>
              </a:pPr>
              <a:t>11/10/20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A9EEE-5934-47AE-BF7E-D1F9CBB333D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049C9E67-F681-4AA0-B723-04AE1D1B08C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566764-F1D6-47B9-BCD4-ACCD807CD1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B830A6-E45F-47AF-98FF-04B99A68BB8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1DC7E-24A3-417A-82AF-5582F368C8F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48F592EE-B3B5-4669-9AA2-0E35E7C89A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8CEFA5C1-2D4C-4612-AF75-D77CEA29388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8B08B38B-991F-43F5-A86B-616C58D9ED4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21652F-C94A-4E11-BCDF-2ABCC02D332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6C90A-F35C-4E40-9BAD-657D8403883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436E8-CE5E-472B-AEBD-35D66EAB73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A36003-DEFB-A246-ADE0-244BF91511C6}" type="datetime1">
              <a:rPr lang="en-US" smtClean="0"/>
              <a:pPr>
                <a:defRPr/>
              </a:pPr>
              <a:t>11/10/20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94605D-2898-4131-924F-A5BB91BD1DB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A8A9D-362A-497E-9321-D46FAD8FB41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16F469-E808-40FE-A94E-D48891F005C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D31317-55DA-406C-ADE3-FBC8B1D7B91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27EE9DB-A743-4C37-A3FC-D4AB76BCFF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A379561-FBC1-4CDF-AD72-DC0E184B4E6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A432B58-B213-F347-B27A-23E43199657F}" type="datetime1">
              <a:rPr lang="en-US" smtClean="0"/>
              <a:pPr>
                <a:defRPr/>
              </a:pPr>
              <a:t>11/10/20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F5A0E-8A0A-4ED5-941F-E85AA10453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C3FC83A-878F-504B-B8B2-F02DA2F12970}" type="datetime1">
              <a:rPr lang="en-US" smtClean="0"/>
              <a:pPr>
                <a:defRPr/>
              </a:pPr>
              <a:t>11/10/20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56E79E-D47C-45D7-9A2F-381BB4EB43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CA16E8C-8936-354D-8BD2-A39EC01301BB}" type="datetime1">
              <a:rPr lang="en-US" smtClean="0"/>
              <a:pPr>
                <a:defRPr/>
              </a:pPr>
              <a:t>11/10/20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C3F7A2-E07E-4077-AE08-458A464EC7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01B1105-EEC2-1146-9D0D-746F89459A9F}" type="datetime1">
              <a:rPr lang="en-US" smtClean="0"/>
              <a:pPr>
                <a:defRPr/>
              </a:pPr>
              <a:t>11/10/20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7B11A4-E147-4464-AB2E-3BF9AF214E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9F12F7B-FC1D-7A4F-B478-04A4119457EC}" type="datetime1">
              <a:rPr lang="en-US" smtClean="0"/>
              <a:pPr>
                <a:defRPr/>
              </a:pPr>
              <a:t>11/10/20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EF1D27-D9BF-4264-8C1F-BBD19DA354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0C28181-B9DC-2E43-9C1E-BBF6B3CEA894}" type="datetime1">
              <a:rPr lang="en-US" smtClean="0"/>
              <a:pPr>
                <a:defRPr/>
              </a:pPr>
              <a:t>11/10/20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F14FFA-2905-4827-A3DD-09629D2B97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524A2F7-5CB6-A741-A9A9-51660AACB235}" type="datetime1">
              <a:rPr lang="en-US" smtClean="0"/>
              <a:pPr>
                <a:defRPr/>
              </a:pPr>
              <a:t>11/10/20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06CF7FF-39BB-4269-AEEF-3E05702B96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90BCF89-7847-4739-9CC6-1FEC78C51211}"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mailto:marietobin1@gmai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ietobin1@gmai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s02web.zoom.us/j/85704960594?pwd=bGJsT242OWRBaTZ0c3dvRWd2a2MzQT0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ietobin1@gmail.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3.pn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7.png"/><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9.png"/><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1.png"/><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9.png"/><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2.xml"/><Relationship Id="rId2"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8.png"/><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0" y="228600"/>
            <a:ext cx="9144000" cy="1219200"/>
          </a:xfrm>
        </p:spPr>
        <p:txBody>
          <a:bodyPr/>
          <a:lstStyle/>
          <a:p>
            <a:pPr eaLnBrk="1" hangingPunct="1"/>
            <a:r>
              <a:rPr lang="en-US" sz="2800" b="1" dirty="0">
                <a:solidFill>
                  <a:schemeClr val="tx1"/>
                </a:solidFill>
              </a:rPr>
              <a:t>Massachusetts Centralized Clinical Placement System©</a:t>
            </a:r>
            <a:br>
              <a:rPr lang="en-US" sz="2800" b="1" dirty="0">
                <a:solidFill>
                  <a:schemeClr val="tx1"/>
                </a:solidFill>
              </a:rPr>
            </a:br>
            <a:r>
              <a:rPr lang="en-US" sz="2800" b="1" dirty="0">
                <a:solidFill>
                  <a:schemeClr val="tx1"/>
                </a:solidFill>
              </a:rPr>
              <a:t>Processes and Practices</a:t>
            </a:r>
            <a:endParaRPr lang="en-US" sz="2800" dirty="0">
              <a:solidFill>
                <a:schemeClr val="tx1"/>
              </a:solidFill>
            </a:endParaRPr>
          </a:p>
        </p:txBody>
      </p:sp>
      <p:sp>
        <p:nvSpPr>
          <p:cNvPr id="2052" name="Rectangle 3"/>
          <p:cNvSpPr>
            <a:spLocks noGrp="1" noChangeArrowheads="1"/>
          </p:cNvSpPr>
          <p:nvPr>
            <p:ph type="subTitle" idx="4294967295"/>
          </p:nvPr>
        </p:nvSpPr>
        <p:spPr>
          <a:xfrm>
            <a:off x="228600" y="5181600"/>
            <a:ext cx="8534400" cy="1143000"/>
          </a:xfrm>
        </p:spPr>
        <p:txBody>
          <a:bodyPr/>
          <a:lstStyle/>
          <a:p>
            <a:pPr marL="0" indent="0" algn="ctr">
              <a:lnSpc>
                <a:spcPct val="80000"/>
              </a:lnSpc>
              <a:buFontTx/>
              <a:buNone/>
            </a:pPr>
            <a:r>
              <a:rPr lang="en-US" sz="2400" b="1" dirty="0"/>
              <a:t>Massachusetts Department of Higher Education</a:t>
            </a:r>
          </a:p>
          <a:p>
            <a:pPr marL="0" indent="0" algn="ctr">
              <a:lnSpc>
                <a:spcPct val="80000"/>
              </a:lnSpc>
              <a:buFontTx/>
              <a:buNone/>
            </a:pPr>
            <a:r>
              <a:rPr lang="en-US" b="1" dirty="0">
                <a:solidFill>
                  <a:srgbClr val="FF9606"/>
                </a:solidFill>
              </a:rPr>
              <a:t>West</a:t>
            </a:r>
            <a:r>
              <a:rPr lang="en-US" sz="2400" b="1" dirty="0">
                <a:solidFill>
                  <a:srgbClr val="FF9606"/>
                </a:solidFill>
              </a:rPr>
              <a:t> Region </a:t>
            </a:r>
          </a:p>
          <a:p>
            <a:pPr marL="0" indent="0" algn="ctr">
              <a:lnSpc>
                <a:spcPct val="80000"/>
              </a:lnSpc>
              <a:buFontTx/>
              <a:buNone/>
            </a:pPr>
            <a:r>
              <a:rPr lang="en-US" b="1" dirty="0" smtClean="0"/>
              <a:t>November 10, 2020</a:t>
            </a:r>
            <a:endParaRPr lang="en-US" sz="2400" b="1" dirty="0"/>
          </a:p>
        </p:txBody>
      </p:sp>
      <p:pic>
        <p:nvPicPr>
          <p:cNvPr id="2053" name="Picture 4" descr="MCj04039750000[1]"/>
          <p:cNvPicPr>
            <a:picLocks noChangeAspect="1" noChangeArrowheads="1"/>
          </p:cNvPicPr>
          <p:nvPr/>
        </p:nvPicPr>
        <p:blipFill>
          <a:blip r:embed="rId3" cstate="print"/>
          <a:srcRect/>
          <a:stretch>
            <a:fillRect/>
          </a:stretch>
        </p:blipFill>
        <p:spPr bwMode="auto">
          <a:xfrm>
            <a:off x="3200400" y="2057400"/>
            <a:ext cx="2819400" cy="2667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1E7B11A4-E147-4464-AB2E-3BF9AF214E6A}" type="slidenum">
              <a:rPr lang="en-US" smtClean="0"/>
              <a:pPr>
                <a:defRPr/>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700" dirty="0">
                <a:solidFill>
                  <a:srgbClr val="000000"/>
                </a:solidFill>
              </a:rPr>
              <a:t>CCP Nursing Faculty Database Check-in &amp; Reminders</a:t>
            </a:r>
          </a:p>
        </p:txBody>
      </p:sp>
      <p:sp>
        <p:nvSpPr>
          <p:cNvPr id="3" name="Content Placeholder 2"/>
          <p:cNvSpPr>
            <a:spLocks noGrp="1"/>
          </p:cNvSpPr>
          <p:nvPr>
            <p:ph idx="1"/>
          </p:nvPr>
        </p:nvSpPr>
        <p:spPr>
          <a:xfrm>
            <a:off x="457200" y="1295400"/>
            <a:ext cx="8229600" cy="5257800"/>
          </a:xfrm>
        </p:spPr>
        <p:txBody>
          <a:bodyPr/>
          <a:lstStyle/>
          <a:p>
            <a:pPr>
              <a:spcBef>
                <a:spcPts val="800"/>
              </a:spcBef>
              <a:spcAft>
                <a:spcPts val="800"/>
              </a:spcAft>
            </a:pPr>
            <a:r>
              <a:rPr lang="en-US" sz="2000" b="1" dirty="0">
                <a:solidFill>
                  <a:srgbClr val="000000"/>
                </a:solidFill>
                <a:latin typeface="Arial"/>
                <a:cs typeface="Arial"/>
              </a:rPr>
              <a:t>Nursing Faculty Database holds (as of 10/27/2020):</a:t>
            </a:r>
          </a:p>
          <a:p>
            <a:pPr lvl="1">
              <a:spcBef>
                <a:spcPts val="200"/>
              </a:spcBef>
              <a:spcAft>
                <a:spcPts val="200"/>
              </a:spcAft>
            </a:pPr>
            <a:r>
              <a:rPr lang="en-US" sz="1800" dirty="0">
                <a:solidFill>
                  <a:srgbClr val="000000"/>
                </a:solidFill>
                <a:cs typeface="Arial"/>
              </a:rPr>
              <a:t>11 posted positions for 2021 or fall 2020;</a:t>
            </a:r>
          </a:p>
          <a:p>
            <a:pPr lvl="1">
              <a:spcBef>
                <a:spcPts val="200"/>
              </a:spcBef>
              <a:spcAft>
                <a:spcPts val="200"/>
              </a:spcAft>
            </a:pPr>
            <a:r>
              <a:rPr lang="en-US" sz="1800" dirty="0">
                <a:solidFill>
                  <a:srgbClr val="000000"/>
                </a:solidFill>
                <a:cs typeface="Arial"/>
              </a:rPr>
              <a:t>31 new faculty candidate registrations since 7/1/2020;</a:t>
            </a:r>
          </a:p>
          <a:p>
            <a:pPr lvl="1">
              <a:spcBef>
                <a:spcPts val="200"/>
              </a:spcBef>
              <a:spcAft>
                <a:spcPts val="200"/>
              </a:spcAft>
            </a:pPr>
            <a:r>
              <a:rPr lang="en-US" sz="1800" dirty="0">
                <a:solidFill>
                  <a:srgbClr val="000000"/>
                </a:solidFill>
                <a:cs typeface="Arial"/>
              </a:rPr>
              <a:t>64 faculty candidates with current or near-term availability.</a:t>
            </a:r>
            <a:endParaRPr lang="en-US" dirty="0">
              <a:solidFill>
                <a:srgbClr val="000000"/>
              </a:solidFill>
              <a:cs typeface="Arial"/>
            </a:endParaRPr>
          </a:p>
          <a:p>
            <a:pPr>
              <a:spcBef>
                <a:spcPts val="800"/>
              </a:spcBef>
              <a:spcAft>
                <a:spcPts val="800"/>
              </a:spcAft>
            </a:pPr>
            <a:r>
              <a:rPr lang="en-US" sz="2000" b="1" dirty="0">
                <a:solidFill>
                  <a:srgbClr val="000000"/>
                </a:solidFill>
                <a:latin typeface="Arial"/>
                <a:cs typeface="Arial"/>
              </a:rPr>
              <a:t>Through</a:t>
            </a:r>
            <a:r>
              <a:rPr lang="en-US" sz="2000" b="1" dirty="0">
                <a:solidFill>
                  <a:srgbClr val="000000"/>
                </a:solidFill>
                <a:cs typeface="Arial"/>
              </a:rPr>
              <a:t> 10/27/2020</a:t>
            </a:r>
            <a:r>
              <a:rPr lang="en-US" sz="2000" b="1" dirty="0">
                <a:solidFill>
                  <a:srgbClr val="000000"/>
                </a:solidFill>
                <a:latin typeface="Arial"/>
                <a:cs typeface="Arial"/>
              </a:rPr>
              <a:t>, 215 positions have been posted:</a:t>
            </a:r>
          </a:p>
          <a:p>
            <a:pPr lvl="1">
              <a:spcBef>
                <a:spcPts val="200"/>
              </a:spcBef>
              <a:spcAft>
                <a:spcPts val="200"/>
              </a:spcAft>
            </a:pPr>
            <a:r>
              <a:rPr lang="en-US" sz="1800" dirty="0">
                <a:solidFill>
                  <a:srgbClr val="000000"/>
                </a:solidFill>
                <a:cs typeface="Arial"/>
              </a:rPr>
              <a:t>11 are active;</a:t>
            </a:r>
          </a:p>
          <a:p>
            <a:pPr lvl="1">
              <a:spcBef>
                <a:spcPts val="200"/>
              </a:spcBef>
              <a:spcAft>
                <a:spcPts val="200"/>
              </a:spcAft>
            </a:pPr>
            <a:r>
              <a:rPr lang="en-US" sz="1800" dirty="0">
                <a:solidFill>
                  <a:srgbClr val="000000"/>
                </a:solidFill>
                <a:cs typeface="Arial"/>
              </a:rPr>
              <a:t>98 have been reported as filled;</a:t>
            </a:r>
          </a:p>
          <a:p>
            <a:pPr lvl="1">
              <a:spcBef>
                <a:spcPts val="200"/>
              </a:spcBef>
              <a:spcAft>
                <a:spcPts val="200"/>
              </a:spcAft>
            </a:pPr>
            <a:r>
              <a:rPr lang="en-US" sz="1800" dirty="0">
                <a:solidFill>
                  <a:srgbClr val="000000"/>
                </a:solidFill>
                <a:cs typeface="Arial"/>
              </a:rPr>
              <a:t>51 have been reported as not filled or no longer needed;</a:t>
            </a:r>
          </a:p>
          <a:p>
            <a:pPr lvl="1">
              <a:spcBef>
                <a:spcPts val="200"/>
              </a:spcBef>
              <a:spcAft>
                <a:spcPts val="200"/>
              </a:spcAft>
            </a:pPr>
            <a:r>
              <a:rPr lang="en-US" sz="1800" dirty="0">
                <a:solidFill>
                  <a:srgbClr val="000000"/>
                </a:solidFill>
                <a:cs typeface="Arial"/>
              </a:rPr>
              <a:t>26 closed/removed for unknown reasons;</a:t>
            </a:r>
          </a:p>
          <a:p>
            <a:pPr lvl="1">
              <a:spcBef>
                <a:spcPts val="200"/>
              </a:spcBef>
              <a:spcAft>
                <a:spcPts val="200"/>
              </a:spcAft>
            </a:pPr>
            <a:r>
              <a:rPr lang="en-US" sz="1800" dirty="0">
                <a:solidFill>
                  <a:srgbClr val="000000"/>
                </a:solidFill>
                <a:cs typeface="Arial"/>
              </a:rPr>
              <a:t>Remaining 29 have not yet been reported.</a:t>
            </a:r>
            <a:endParaRPr lang="en-US" dirty="0">
              <a:solidFill>
                <a:srgbClr val="000000"/>
              </a:solidFill>
              <a:cs typeface="Arial"/>
            </a:endParaRPr>
          </a:p>
          <a:p>
            <a:pPr marL="342900" lvl="1" indent="-342900">
              <a:spcBef>
                <a:spcPts val="800"/>
              </a:spcBef>
              <a:spcAft>
                <a:spcPts val="800"/>
              </a:spcAft>
              <a:buChar char="•"/>
            </a:pPr>
            <a:r>
              <a:rPr lang="en-US" b="1" dirty="0">
                <a:latin typeface="Arial"/>
                <a:ea typeface="+mn-ea"/>
                <a:cs typeface="Arial"/>
              </a:rPr>
              <a:t>We encourage nursing programs who have posted a position to report on its status so that we have more complete outcome data.</a:t>
            </a:r>
          </a:p>
          <a:p>
            <a:pPr marL="0" indent="0">
              <a:lnSpc>
                <a:spcPct val="150000"/>
              </a:lnSpc>
              <a:spcBef>
                <a:spcPts val="0"/>
              </a:spcBef>
              <a:spcAft>
                <a:spcPts val="0"/>
              </a:spcAft>
              <a:buNone/>
            </a:pPr>
            <a:endParaRPr lang="en-US" sz="2400" dirty="0">
              <a:latin typeface="Arial"/>
              <a:cs typeface="Arial"/>
            </a:endParaRP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4787948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Cj04042630000[1]"/>
          <p:cNvPicPr>
            <a:picLocks noChangeAspect="1" noChangeArrowheads="1"/>
          </p:cNvPicPr>
          <p:nvPr/>
        </p:nvPicPr>
        <p:blipFill>
          <a:blip r:embed="rId3" cstate="print"/>
          <a:srcRect/>
          <a:stretch>
            <a:fillRect/>
          </a:stretch>
        </p:blipFill>
        <p:spPr bwMode="auto">
          <a:xfrm>
            <a:off x="1524000" y="1371600"/>
            <a:ext cx="61722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8F592EE-B3B5-4669-9AA2-0E35E7C89ADA}" type="slidenum">
              <a:rPr lang="en-US" smtClean="0"/>
              <a:pPr>
                <a:defRPr/>
              </a:pPr>
              <a:t>11</a:t>
            </a:fld>
            <a:endParaRPr lang="en-US"/>
          </a:p>
        </p:txBody>
      </p:sp>
    </p:spTree>
    <p:extLst>
      <p:ext uri="{BB962C8B-B14F-4D97-AF65-F5344CB8AC3E}">
        <p14:creationId xmlns:p14="http://schemas.microsoft.com/office/powerpoint/2010/main" val="27703253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990600"/>
          </a:xfrm>
        </p:spPr>
        <p:txBody>
          <a:bodyPr/>
          <a:lstStyle/>
          <a:p>
            <a:r>
              <a:rPr lang="en-US" dirty="0" smtClean="0">
                <a:solidFill>
                  <a:schemeClr val="tx1"/>
                </a:solidFill>
              </a:rPr>
              <a:t>Academic Year </a:t>
            </a:r>
            <a:r>
              <a:rPr lang="en-US" dirty="0">
                <a:solidFill>
                  <a:schemeClr val="tx1"/>
                </a:solidFill>
              </a:rPr>
              <a:t>2020-2021 </a:t>
            </a:r>
            <a:r>
              <a:rPr lang="en-US" dirty="0" smtClean="0">
                <a:solidFill>
                  <a:schemeClr val="tx1"/>
                </a:solidFill>
              </a:rPr>
              <a:t>Demographic Survey Check</a:t>
            </a:r>
            <a:r>
              <a:rPr lang="en-US" dirty="0">
                <a:solidFill>
                  <a:schemeClr val="tx1"/>
                </a:solidFill>
              </a:rPr>
              <a:t>-ins </a:t>
            </a:r>
            <a:endParaRPr lang="en-US" dirty="0"/>
          </a:p>
        </p:txBody>
      </p:sp>
      <p:sp>
        <p:nvSpPr>
          <p:cNvPr id="11" name="Text Placeholder 10"/>
          <p:cNvSpPr>
            <a:spLocks noGrp="1"/>
          </p:cNvSpPr>
          <p:nvPr>
            <p:ph type="body" sz="half" idx="1"/>
          </p:nvPr>
        </p:nvSpPr>
        <p:spPr>
          <a:xfrm>
            <a:off x="457200" y="1219200"/>
            <a:ext cx="8229600" cy="1676400"/>
          </a:xfrm>
        </p:spPr>
        <p:txBody>
          <a:bodyPr/>
          <a:lstStyle/>
          <a:p>
            <a:pPr marL="342900" lvl="1" indent="-342900">
              <a:spcBef>
                <a:spcPts val="600"/>
              </a:spcBef>
              <a:spcAft>
                <a:spcPts val="600"/>
              </a:spcAft>
              <a:buFont typeface="Arial" pitchFamily="34" charset="0"/>
              <a:buChar char="•"/>
              <a:defRPr/>
            </a:pPr>
            <a:r>
              <a:rPr lang="en-US" b="1" dirty="0" smtClean="0">
                <a:solidFill>
                  <a:srgbClr val="CE6B08"/>
                </a:solidFill>
              </a:rPr>
              <a:t>1,195</a:t>
            </a:r>
            <a:r>
              <a:rPr lang="en-US" b="1" dirty="0" smtClean="0">
                <a:solidFill>
                  <a:srgbClr val="008000"/>
                </a:solidFill>
              </a:rPr>
              <a:t> </a:t>
            </a:r>
            <a:r>
              <a:rPr lang="en-US" dirty="0"/>
              <a:t>students/faculty completed the survey in </a:t>
            </a:r>
            <a:r>
              <a:rPr lang="en-US" b="1" dirty="0" smtClean="0">
                <a:solidFill>
                  <a:srgbClr val="CE6B08"/>
                </a:solidFill>
              </a:rPr>
              <a:t>West.</a:t>
            </a:r>
            <a:endParaRPr lang="en-US" b="1" dirty="0">
              <a:solidFill>
                <a:srgbClr val="CE6B08"/>
              </a:solidFill>
            </a:endParaRPr>
          </a:p>
          <a:p>
            <a:pPr marL="342900" lvl="1" indent="-342900">
              <a:spcBef>
                <a:spcPts val="600"/>
              </a:spcBef>
              <a:spcAft>
                <a:spcPts val="600"/>
              </a:spcAft>
              <a:buFont typeface="Arial" pitchFamily="34" charset="0"/>
              <a:buChar char="•"/>
              <a:defRPr/>
            </a:pPr>
            <a:r>
              <a:rPr lang="en-US" dirty="0">
                <a:solidFill>
                  <a:srgbClr val="000000"/>
                </a:solidFill>
              </a:rPr>
              <a:t>Annual survey is mandatory but each question has a ‘Decline to answer’ option.</a:t>
            </a:r>
          </a:p>
          <a:p>
            <a:pPr marL="342900" lvl="1" indent="-342900">
              <a:spcBef>
                <a:spcPts val="600"/>
              </a:spcBef>
              <a:spcAft>
                <a:spcPts val="600"/>
              </a:spcAft>
              <a:buFont typeface="Arial" pitchFamily="34" charset="0"/>
              <a:buChar char="•"/>
              <a:defRPr/>
            </a:pPr>
            <a:r>
              <a:rPr lang="en-US" dirty="0">
                <a:solidFill>
                  <a:srgbClr val="000000"/>
                </a:solidFill>
              </a:rPr>
              <a:t>For AY 2020-</a:t>
            </a:r>
            <a:r>
              <a:rPr lang="en-US" dirty="0" smtClean="0">
                <a:solidFill>
                  <a:srgbClr val="000000"/>
                </a:solidFill>
              </a:rPr>
              <a:t>2021 added</a:t>
            </a:r>
            <a:r>
              <a:rPr lang="en-US" dirty="0">
                <a:solidFill>
                  <a:srgbClr val="000000"/>
                </a:solidFill>
              </a:rPr>
              <a:t> </a:t>
            </a:r>
            <a:r>
              <a:rPr lang="en-US" dirty="0" smtClean="0">
                <a:solidFill>
                  <a:srgbClr val="000000"/>
                </a:solidFill>
              </a:rPr>
              <a:t>a new question to the survey:</a:t>
            </a:r>
            <a:endParaRPr lang="en-US" dirty="0">
              <a:solidFill>
                <a:srgbClr val="000000"/>
              </a:solidFill>
            </a:endParaRPr>
          </a:p>
        </p:txBody>
      </p:sp>
      <p:sp>
        <p:nvSpPr>
          <p:cNvPr id="7" name="Slide Number Placeholder 6"/>
          <p:cNvSpPr>
            <a:spLocks noGrp="1"/>
          </p:cNvSpPr>
          <p:nvPr>
            <p:ph type="sldNum" sz="quarter" idx="12"/>
          </p:nvPr>
        </p:nvSpPr>
        <p:spPr>
          <a:xfrm>
            <a:off x="7620000" y="6245225"/>
            <a:ext cx="1066800" cy="476250"/>
          </a:xfrm>
        </p:spPr>
        <p:txBody>
          <a:bodyPr/>
          <a:lstStyle/>
          <a:p>
            <a:pPr>
              <a:defRPr/>
            </a:pPr>
            <a:fld id="{11B830A6-E45F-47AF-98FF-04B99A68BB8D}" type="slidenum">
              <a:rPr lang="en-US" smtClean="0">
                <a:solidFill>
                  <a:srgbClr val="000000"/>
                </a:solidFill>
              </a:rPr>
              <a:pPr>
                <a:defRPr/>
              </a:pPr>
              <a:t>12</a:t>
            </a:fld>
            <a:endParaRPr lang="en-US">
              <a:solidFill>
                <a:srgbClr val="000000"/>
              </a:solidFill>
            </a:endParaRPr>
          </a:p>
        </p:txBody>
      </p:sp>
      <p:pic>
        <p:nvPicPr>
          <p:cNvPr id="17" name="Content Placeholder 16" descr="Screen Shot 2020-10-15 at 2.10.08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2" r="-458"/>
          <a:stretch/>
        </p:blipFill>
        <p:spPr>
          <a:xfrm>
            <a:off x="838200" y="3048000"/>
            <a:ext cx="7166429" cy="3277734"/>
          </a:xfrm>
          <a:prstGeom prst="rect">
            <a:avLst/>
          </a:prstGeom>
          <a:ln>
            <a:solidFill>
              <a:schemeClr val="tx1"/>
            </a:solidFill>
          </a:ln>
        </p:spPr>
      </p:pic>
    </p:spTree>
    <p:extLst>
      <p:ext uri="{BB962C8B-B14F-4D97-AF65-F5344CB8AC3E}">
        <p14:creationId xmlns:p14="http://schemas.microsoft.com/office/powerpoint/2010/main" val="7523315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ln>
            <a:solidFill>
              <a:schemeClr val="bg1"/>
            </a:solidFill>
          </a:ln>
        </p:spPr>
        <p:txBody>
          <a:bodyPr>
            <a:normAutofit/>
          </a:bodyPr>
          <a:lstStyle/>
          <a:p>
            <a:r>
              <a:rPr lang="en-US" sz="2800" b="1" dirty="0" smtClean="0"/>
              <a:t>Placement Rosters in CCP</a:t>
            </a:r>
            <a:endParaRPr lang="en-US" sz="2800" dirty="0"/>
          </a:p>
        </p:txBody>
      </p:sp>
      <p:sp>
        <p:nvSpPr>
          <p:cNvPr id="3" name="Content Placeholder 2"/>
          <p:cNvSpPr>
            <a:spLocks noGrp="1"/>
          </p:cNvSpPr>
          <p:nvPr>
            <p:ph idx="1"/>
          </p:nvPr>
        </p:nvSpPr>
        <p:spPr>
          <a:xfrm>
            <a:off x="457200" y="685800"/>
            <a:ext cx="8382000" cy="5943600"/>
          </a:xfrm>
        </p:spPr>
        <p:txBody>
          <a:bodyPr>
            <a:noAutofit/>
          </a:bodyPr>
          <a:lstStyle/>
          <a:p>
            <a:pPr marL="0" lvl="1" indent="0">
              <a:spcBef>
                <a:spcPts val="0"/>
              </a:spcBef>
              <a:buNone/>
            </a:pPr>
            <a:r>
              <a:rPr lang="en-US" sz="2400" dirty="0" smtClean="0"/>
              <a:t>Placement rosters provide the ability </a:t>
            </a:r>
            <a:r>
              <a:rPr lang="en-US" sz="2400" dirty="0"/>
              <a:t>for nursing programs to add a list of students to a group placement that can then be viewed by the health care organization.</a:t>
            </a:r>
          </a:p>
          <a:p>
            <a:pPr marL="0" indent="0">
              <a:spcBef>
                <a:spcPts val="0"/>
              </a:spcBef>
              <a:buNone/>
            </a:pPr>
            <a:endParaRPr lang="en-US" dirty="0" smtClean="0"/>
          </a:p>
          <a:p>
            <a:pPr marL="0" indent="0">
              <a:spcBef>
                <a:spcPts val="600"/>
              </a:spcBef>
              <a:spcAft>
                <a:spcPts val="600"/>
              </a:spcAft>
              <a:buNone/>
            </a:pPr>
            <a:r>
              <a:rPr lang="en-US" dirty="0" smtClean="0"/>
              <a:t>In brief, placement rosters are:</a:t>
            </a:r>
          </a:p>
          <a:p>
            <a:pPr lvl="1">
              <a:spcBef>
                <a:spcPts val="600"/>
              </a:spcBef>
              <a:spcAft>
                <a:spcPts val="600"/>
              </a:spcAft>
              <a:buFont typeface="Arial"/>
              <a:buChar char="•"/>
            </a:pPr>
            <a:r>
              <a:rPr lang="en-US" dirty="0"/>
              <a:t>c</a:t>
            </a:r>
            <a:r>
              <a:rPr lang="en-US" dirty="0" smtClean="0"/>
              <a:t>ontrolled (activated/turned on) </a:t>
            </a:r>
            <a:r>
              <a:rPr lang="en-US" dirty="0"/>
              <a:t>by the nursing </a:t>
            </a:r>
            <a:r>
              <a:rPr lang="en-US" dirty="0" smtClean="0"/>
              <a:t>programs; </a:t>
            </a:r>
          </a:p>
          <a:p>
            <a:pPr lvl="1">
              <a:spcBef>
                <a:spcPts val="600"/>
              </a:spcBef>
              <a:spcAft>
                <a:spcPts val="600"/>
              </a:spcAft>
              <a:buFont typeface="Arial"/>
              <a:buChar char="•"/>
            </a:pPr>
            <a:r>
              <a:rPr lang="en-US" dirty="0" smtClean="0"/>
              <a:t>customizable</a:t>
            </a:r>
            <a:r>
              <a:rPr lang="en-US" dirty="0"/>
              <a:t>, nursing programs can choose which placement rosters to make visible to their HCO partners.</a:t>
            </a:r>
          </a:p>
          <a:p>
            <a:pPr lvl="1">
              <a:spcBef>
                <a:spcPts val="600"/>
              </a:spcBef>
              <a:spcAft>
                <a:spcPts val="600"/>
              </a:spcAft>
              <a:buFont typeface="Arial"/>
              <a:buChar char="•"/>
            </a:pPr>
            <a:r>
              <a:rPr lang="en-US" dirty="0" smtClean="0"/>
              <a:t>a </a:t>
            </a:r>
            <a:r>
              <a:rPr lang="en-US" dirty="0"/>
              <a:t>standard CCP </a:t>
            </a:r>
            <a:r>
              <a:rPr lang="en-US" dirty="0" smtClean="0"/>
              <a:t>component. </a:t>
            </a:r>
            <a:r>
              <a:rPr lang="en-US" dirty="0"/>
              <a:t>There is no additional fee to </a:t>
            </a:r>
            <a:r>
              <a:rPr lang="en-US" dirty="0" smtClean="0"/>
              <a:t>activate or use </a:t>
            </a:r>
            <a:r>
              <a:rPr lang="en-US" dirty="0"/>
              <a:t>placement rosters.</a:t>
            </a:r>
          </a:p>
          <a:p>
            <a:pPr lvl="1">
              <a:spcBef>
                <a:spcPts val="600"/>
              </a:spcBef>
              <a:spcAft>
                <a:spcPts val="600"/>
              </a:spcAft>
              <a:buFont typeface="Arial"/>
              <a:buChar char="•"/>
            </a:pPr>
            <a:r>
              <a:rPr lang="en-US" dirty="0" smtClean="0"/>
              <a:t>private</a:t>
            </a:r>
            <a:r>
              <a:rPr lang="en-US" dirty="0"/>
              <a:t>, you can only view rosters for your own placements. They are not visible to other CCP participants.</a:t>
            </a:r>
          </a:p>
          <a:p>
            <a:pPr lvl="1">
              <a:spcBef>
                <a:spcPts val="600"/>
              </a:spcBef>
              <a:spcAft>
                <a:spcPts val="600"/>
              </a:spcAft>
              <a:buFont typeface="Arial"/>
              <a:buChar char="•"/>
            </a:pPr>
            <a:r>
              <a:rPr lang="en-US" dirty="0"/>
              <a:t>h</a:t>
            </a:r>
            <a:r>
              <a:rPr lang="en-US" dirty="0" smtClean="0"/>
              <a:t>idden </a:t>
            </a:r>
            <a:r>
              <a:rPr lang="en-US" dirty="0"/>
              <a:t>if the </a:t>
            </a:r>
            <a:r>
              <a:rPr lang="en-US" dirty="0" smtClean="0"/>
              <a:t>tool </a:t>
            </a:r>
            <a:r>
              <a:rPr lang="en-US" dirty="0"/>
              <a:t>is not enabled, neither the education program nor the HCO, will see any changes to the site. </a:t>
            </a:r>
          </a:p>
          <a:p>
            <a:pPr lvl="1">
              <a:spcBef>
                <a:spcPts val="600"/>
              </a:spcBef>
              <a:spcAft>
                <a:spcPts val="600"/>
              </a:spcAft>
              <a:buFont typeface="Arial"/>
              <a:buChar char="•"/>
            </a:pPr>
            <a:r>
              <a:rPr lang="en-US" dirty="0"/>
              <a:t>p</a:t>
            </a:r>
            <a:r>
              <a:rPr lang="en-US" dirty="0" smtClean="0"/>
              <a:t>rintable </a:t>
            </a:r>
            <a:r>
              <a:rPr lang="en-US" dirty="0"/>
              <a:t>and </a:t>
            </a:r>
            <a:r>
              <a:rPr lang="en-US" dirty="0" smtClean="0"/>
              <a:t>can be saved via the </a:t>
            </a:r>
            <a:r>
              <a:rPr lang="en-US" dirty="0"/>
              <a:t>Export to </a:t>
            </a:r>
            <a:r>
              <a:rPr lang="en-US" dirty="0" smtClean="0"/>
              <a:t>Excel link.</a:t>
            </a:r>
            <a:endParaRPr lang="en-US" dirty="0"/>
          </a:p>
        </p:txBody>
      </p:sp>
      <p:sp>
        <p:nvSpPr>
          <p:cNvPr id="4" name="Slide Number Placeholder 3"/>
          <p:cNvSpPr>
            <a:spLocks noGrp="1"/>
          </p:cNvSpPr>
          <p:nvPr>
            <p:ph type="sldNum" sz="quarter" idx="12"/>
          </p:nvPr>
        </p:nvSpPr>
        <p:spPr/>
        <p:txBody>
          <a:bodyPr/>
          <a:lstStyle/>
          <a:p>
            <a:fld id="{978AD2F3-D051-2E49-907B-2BFB159F74A7}" type="slidenum">
              <a:rPr lang="en-US" smtClean="0"/>
              <a:t>13</a:t>
            </a:fld>
            <a:endParaRPr lang="en-US" dirty="0"/>
          </a:p>
        </p:txBody>
      </p:sp>
    </p:spTree>
    <p:extLst>
      <p:ext uri="{BB962C8B-B14F-4D97-AF65-F5344CB8AC3E}">
        <p14:creationId xmlns:p14="http://schemas.microsoft.com/office/powerpoint/2010/main" val="22731505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rgbClr val="000000"/>
                </a:solidFill>
              </a:rPr>
              <a:t>Placement Rosters</a:t>
            </a:r>
            <a:endParaRPr lang="en-US" dirty="0">
              <a:solidFill>
                <a:srgbClr val="000000"/>
              </a:solidFill>
            </a:endParaRPr>
          </a:p>
        </p:txBody>
      </p:sp>
      <p:pic>
        <p:nvPicPr>
          <p:cNvPr id="5" name="Content Placeholder 4" descr="Screen Shot 2020-07-16 at 11.07.1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18" r="-48"/>
          <a:stretch/>
        </p:blipFill>
        <p:spPr>
          <a:xfrm>
            <a:off x="914400" y="2286000"/>
            <a:ext cx="7329715" cy="4191000"/>
          </a:xfrm>
          <a:ln>
            <a:solidFill>
              <a:srgbClr val="000000"/>
            </a:solidFill>
          </a:ln>
        </p:spPr>
      </p:pic>
      <p:sp>
        <p:nvSpPr>
          <p:cNvPr id="4" name="Slide Number Placeholder 3"/>
          <p:cNvSpPr>
            <a:spLocks noGrp="1"/>
          </p:cNvSpPr>
          <p:nvPr>
            <p:ph type="sldNum" sz="quarter" idx="12"/>
          </p:nvPr>
        </p:nvSpPr>
        <p:spPr>
          <a:xfrm>
            <a:off x="7239000" y="6245225"/>
            <a:ext cx="1447800" cy="476250"/>
          </a:xfrm>
        </p:spPr>
        <p:txBody>
          <a:bodyPr/>
          <a:lstStyle/>
          <a:p>
            <a:pPr>
              <a:defRPr/>
            </a:pPr>
            <a:fld id="{11F987C8-918D-497E-8AC2-1905D81EA7D7}" type="slidenum">
              <a:rPr lang="en-US" smtClean="0"/>
              <a:pPr>
                <a:defRPr/>
              </a:pPr>
              <a:t>14</a:t>
            </a:fld>
            <a:endParaRPr lang="en-US"/>
          </a:p>
        </p:txBody>
      </p:sp>
      <p:sp>
        <p:nvSpPr>
          <p:cNvPr id="3" name="TextBox 2"/>
          <p:cNvSpPr txBox="1"/>
          <p:nvPr/>
        </p:nvSpPr>
        <p:spPr>
          <a:xfrm>
            <a:off x="0" y="838200"/>
            <a:ext cx="9144000" cy="1200329"/>
          </a:xfrm>
          <a:prstGeom prst="rect">
            <a:avLst/>
          </a:prstGeom>
          <a:noFill/>
        </p:spPr>
        <p:txBody>
          <a:bodyPr wrap="square" rtlCol="0">
            <a:spAutoFit/>
          </a:bodyPr>
          <a:lstStyle/>
          <a:p>
            <a:pPr marL="285750" indent="-285750">
              <a:buFont typeface="Arial"/>
              <a:buChar char="•"/>
            </a:pPr>
            <a:r>
              <a:rPr lang="en-US" sz="2000" dirty="0" smtClean="0"/>
              <a:t>A PowerPoint presentation and a set of Frequently Asked Questions (FAQs) about placement rosters are in the Online Help section.</a:t>
            </a:r>
          </a:p>
          <a:p>
            <a:endParaRPr lang="en-US" sz="1200" dirty="0" smtClean="0"/>
          </a:p>
          <a:p>
            <a:pPr marL="285750" lvl="2" indent="-285750">
              <a:buFont typeface="Arial"/>
              <a:buChar char="•"/>
            </a:pPr>
            <a:r>
              <a:rPr lang="en-US" sz="2000" dirty="0" smtClean="0">
                <a:solidFill>
                  <a:srgbClr val="000000"/>
                </a:solidFill>
              </a:rPr>
              <a:t>Contact Marie with questions: 781</a:t>
            </a:r>
            <a:r>
              <a:rPr lang="en-US" sz="2000" dirty="0">
                <a:solidFill>
                  <a:srgbClr val="000000"/>
                </a:solidFill>
              </a:rPr>
              <a:t>-891-</a:t>
            </a:r>
            <a:r>
              <a:rPr lang="en-US" sz="2000" dirty="0" smtClean="0">
                <a:solidFill>
                  <a:srgbClr val="000000"/>
                </a:solidFill>
              </a:rPr>
              <a:t>8860 / </a:t>
            </a:r>
            <a:r>
              <a:rPr lang="en-US" sz="2000" dirty="0" smtClean="0">
                <a:solidFill>
                  <a:srgbClr val="000000"/>
                </a:solidFill>
                <a:hlinkClick r:id="rId3"/>
              </a:rPr>
              <a:t>marietobin1</a:t>
            </a:r>
            <a:r>
              <a:rPr lang="en-US" sz="2000" dirty="0">
                <a:solidFill>
                  <a:srgbClr val="000000"/>
                </a:solidFill>
                <a:hlinkClick r:id="rId3"/>
              </a:rPr>
              <a:t>@gmail.com</a:t>
            </a:r>
            <a:r>
              <a:rPr lang="en-US" sz="2000" dirty="0">
                <a:solidFill>
                  <a:srgbClr val="000000"/>
                </a:solidFill>
              </a:rPr>
              <a:t>  </a:t>
            </a:r>
            <a:endParaRPr lang="en-US" sz="2000" dirty="0" smtClean="0"/>
          </a:p>
        </p:txBody>
      </p:sp>
    </p:spTree>
    <p:extLst>
      <p:ext uri="{BB962C8B-B14F-4D97-AF65-F5344CB8AC3E}">
        <p14:creationId xmlns:p14="http://schemas.microsoft.com/office/powerpoint/2010/main" val="35075603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657"/>
            <a:ext cx="9144000" cy="729343"/>
          </a:xfrm>
        </p:spPr>
        <p:txBody>
          <a:bodyPr/>
          <a:lstStyle/>
          <a:p>
            <a:r>
              <a:rPr lang="en-US" dirty="0" smtClean="0">
                <a:solidFill>
                  <a:srgbClr val="000000"/>
                </a:solidFill>
              </a:rPr>
              <a:t>AY 2020-2021 Online </a:t>
            </a:r>
            <a:r>
              <a:rPr lang="en-US" dirty="0">
                <a:solidFill>
                  <a:srgbClr val="000000"/>
                </a:solidFill>
              </a:rPr>
              <a:t>Orientation Check-in </a:t>
            </a:r>
            <a:r>
              <a:rPr lang="en-US" dirty="0" smtClean="0">
                <a:solidFill>
                  <a:srgbClr val="000000"/>
                </a:solidFill>
              </a:rPr>
              <a:t>(1)</a:t>
            </a:r>
            <a:endParaRPr lang="en-US" dirty="0">
              <a:solidFill>
                <a:srgbClr val="000000"/>
              </a:solidFill>
            </a:endParaRPr>
          </a:p>
        </p:txBody>
      </p:sp>
      <p:sp>
        <p:nvSpPr>
          <p:cNvPr id="4" name="Content Placeholder 3"/>
          <p:cNvSpPr>
            <a:spLocks noGrp="1"/>
          </p:cNvSpPr>
          <p:nvPr>
            <p:ph idx="1"/>
          </p:nvPr>
        </p:nvSpPr>
        <p:spPr>
          <a:xfrm>
            <a:off x="304800" y="762000"/>
            <a:ext cx="8610600" cy="5791200"/>
          </a:xfrm>
        </p:spPr>
        <p:txBody>
          <a:bodyPr/>
          <a:lstStyle/>
          <a:p>
            <a:pPr marL="0" indent="0">
              <a:spcBef>
                <a:spcPts val="0"/>
              </a:spcBef>
              <a:spcAft>
                <a:spcPts val="600"/>
              </a:spcAft>
              <a:buNone/>
              <a:defRPr/>
            </a:pPr>
            <a:r>
              <a:rPr lang="en-US" b="1" dirty="0">
                <a:solidFill>
                  <a:srgbClr val="000000"/>
                </a:solidFill>
                <a:cs typeface="Comic Sans MS"/>
              </a:rPr>
              <a:t>How is it going</a:t>
            </a:r>
            <a:r>
              <a:rPr lang="en-US" b="1" dirty="0" smtClean="0">
                <a:solidFill>
                  <a:srgbClr val="000000"/>
                </a:solidFill>
                <a:cs typeface="Comic Sans MS"/>
              </a:rPr>
              <a:t>?</a:t>
            </a:r>
          </a:p>
          <a:p>
            <a:pPr marL="0" indent="0" eaLnBrk="1" hangingPunct="1">
              <a:spcBef>
                <a:spcPts val="300"/>
              </a:spcBef>
              <a:spcAft>
                <a:spcPts val="300"/>
              </a:spcAft>
              <a:buNone/>
              <a:defRPr/>
            </a:pPr>
            <a:r>
              <a:rPr lang="en-US" b="1" i="1" dirty="0">
                <a:solidFill>
                  <a:srgbClr val="000000"/>
                </a:solidFill>
                <a:cs typeface="Comic Sans MS"/>
              </a:rPr>
              <a:t>Reminders: </a:t>
            </a:r>
          </a:p>
          <a:p>
            <a:pPr marL="742950" lvl="2" indent="-342900">
              <a:spcBef>
                <a:spcPts val="0"/>
              </a:spcBef>
              <a:spcAft>
                <a:spcPts val="600"/>
              </a:spcAft>
              <a:buFont typeface="Arial" pitchFamily="34" charset="0"/>
              <a:buChar char="•"/>
              <a:defRPr/>
            </a:pPr>
            <a:r>
              <a:rPr lang="en-US" dirty="0">
                <a:solidFill>
                  <a:srgbClr val="000000"/>
                </a:solidFill>
              </a:rPr>
              <a:t>New academic year began on July 1, 2020. Students/faculty can re-certify on/after July 1, 2020</a:t>
            </a:r>
            <a:r>
              <a:rPr lang="en-US" dirty="0" smtClean="0">
                <a:solidFill>
                  <a:srgbClr val="000000"/>
                </a:solidFill>
              </a:rPr>
              <a:t>.</a:t>
            </a:r>
          </a:p>
          <a:p>
            <a:pPr marL="742950" lvl="2" indent="-342900">
              <a:spcBef>
                <a:spcPts val="0"/>
              </a:spcBef>
              <a:spcAft>
                <a:spcPts val="600"/>
              </a:spcAft>
              <a:buFont typeface="Arial" pitchFamily="34" charset="0"/>
              <a:buChar char="•"/>
              <a:defRPr/>
            </a:pPr>
            <a:r>
              <a:rPr lang="en-US" dirty="0">
                <a:solidFill>
                  <a:srgbClr val="000000"/>
                </a:solidFill>
              </a:rPr>
              <a:t>All students/faculty need to certify for AY 2020-2021</a:t>
            </a:r>
            <a:r>
              <a:rPr lang="en-US" dirty="0" smtClean="0">
                <a:solidFill>
                  <a:srgbClr val="000000"/>
                </a:solidFill>
              </a:rPr>
              <a:t>.</a:t>
            </a:r>
            <a:endParaRPr lang="en-US" dirty="0">
              <a:solidFill>
                <a:srgbClr val="000000"/>
              </a:solidFill>
            </a:endParaRPr>
          </a:p>
          <a:p>
            <a:pPr marL="742950" lvl="2" indent="-342900">
              <a:spcBef>
                <a:spcPts val="0"/>
              </a:spcBef>
              <a:spcAft>
                <a:spcPts val="600"/>
              </a:spcAft>
              <a:buFont typeface="Arial" pitchFamily="34" charset="0"/>
              <a:buChar char="•"/>
              <a:defRPr/>
            </a:pPr>
            <a:r>
              <a:rPr lang="en-US" dirty="0" smtClean="0">
                <a:solidFill>
                  <a:srgbClr val="000000"/>
                </a:solidFill>
              </a:rPr>
              <a:t>Modules </a:t>
            </a:r>
            <a:r>
              <a:rPr lang="en-US" dirty="0">
                <a:solidFill>
                  <a:srgbClr val="000000"/>
                </a:solidFill>
              </a:rPr>
              <a:t>are completed annually.</a:t>
            </a:r>
          </a:p>
          <a:p>
            <a:pPr marL="742950" lvl="2" indent="-342900">
              <a:spcBef>
                <a:spcPts val="0"/>
              </a:spcBef>
              <a:spcAft>
                <a:spcPts val="600"/>
              </a:spcAft>
              <a:buFont typeface="Arial" pitchFamily="34" charset="0"/>
              <a:buChar char="•"/>
              <a:defRPr/>
            </a:pPr>
            <a:r>
              <a:rPr lang="en-US" dirty="0">
                <a:solidFill>
                  <a:srgbClr val="000000"/>
                </a:solidFill>
              </a:rPr>
              <a:t>Clinical Assignment Tickets are created for</a:t>
            </a:r>
            <a:r>
              <a:rPr lang="en-US" b="1" u="sng" dirty="0">
                <a:solidFill>
                  <a:srgbClr val="000000"/>
                </a:solidFill>
              </a:rPr>
              <a:t> each </a:t>
            </a:r>
            <a:r>
              <a:rPr lang="en-US" dirty="0">
                <a:solidFill>
                  <a:srgbClr val="000000"/>
                </a:solidFill>
              </a:rPr>
              <a:t>clinical assignment.</a:t>
            </a:r>
          </a:p>
          <a:p>
            <a:pPr marL="742950" lvl="2" indent="-342900">
              <a:spcBef>
                <a:spcPts val="0"/>
              </a:spcBef>
              <a:spcAft>
                <a:spcPts val="600"/>
              </a:spcAft>
              <a:buFont typeface="Arial" pitchFamily="34" charset="0"/>
              <a:buChar char="•"/>
              <a:defRPr/>
            </a:pPr>
            <a:r>
              <a:rPr lang="en-US" dirty="0" smtClean="0">
                <a:solidFill>
                  <a:srgbClr val="000000"/>
                </a:solidFill>
                <a:ea typeface="+mn-ea"/>
                <a:cs typeface="+mn-cs"/>
              </a:rPr>
              <a:t>Students</a:t>
            </a:r>
            <a:r>
              <a:rPr lang="en-US" dirty="0">
                <a:solidFill>
                  <a:srgbClr val="000000"/>
                </a:solidFill>
                <a:ea typeface="+mn-ea"/>
                <a:cs typeface="+mn-cs"/>
              </a:rPr>
              <a:t>/faculty register (create) and certify (complete modules) under their own user account (not the school’s admin account). </a:t>
            </a:r>
          </a:p>
          <a:p>
            <a:pPr marL="742950" lvl="2" indent="-342900">
              <a:spcBef>
                <a:spcPts val="0"/>
              </a:spcBef>
              <a:spcAft>
                <a:spcPts val="600"/>
              </a:spcAft>
              <a:buFont typeface="Arial" pitchFamily="34" charset="0"/>
              <a:buChar char="•"/>
              <a:defRPr/>
            </a:pPr>
            <a:r>
              <a:rPr lang="en-US" dirty="0" smtClean="0">
                <a:solidFill>
                  <a:srgbClr val="000000"/>
                </a:solidFill>
                <a:ea typeface="+mn-ea"/>
                <a:cs typeface="+mn-cs"/>
              </a:rPr>
              <a:t>Students</a:t>
            </a:r>
            <a:r>
              <a:rPr lang="en-US" dirty="0">
                <a:solidFill>
                  <a:srgbClr val="000000"/>
                </a:solidFill>
                <a:ea typeface="+mn-ea"/>
                <a:cs typeface="+mn-cs"/>
              </a:rPr>
              <a:t>/faculty can do modules whenever it is convenient and appropriate for their clinical assignment schedule. </a:t>
            </a:r>
            <a:endParaRPr lang="en-US" dirty="0" smtClean="0">
              <a:solidFill>
                <a:srgbClr val="000000"/>
              </a:solidFill>
              <a:ea typeface="+mn-ea"/>
              <a:cs typeface="+mn-cs"/>
            </a:endParaRPr>
          </a:p>
          <a:p>
            <a:pPr marL="742950" lvl="2" indent="-342900">
              <a:spcBef>
                <a:spcPts val="0"/>
              </a:spcBef>
              <a:spcAft>
                <a:spcPts val="600"/>
              </a:spcAft>
              <a:buFont typeface="Arial" pitchFamily="34" charset="0"/>
              <a:buChar char="•"/>
              <a:defRPr/>
            </a:pPr>
            <a:r>
              <a:rPr lang="en-US" dirty="0">
                <a:solidFill>
                  <a:srgbClr val="000000"/>
                </a:solidFill>
              </a:rPr>
              <a:t>Questions how to track students’ progress in online orientation program Marie: 781-891-8860 /  </a:t>
            </a:r>
            <a:r>
              <a:rPr lang="en-US" dirty="0">
                <a:solidFill>
                  <a:srgbClr val="000000"/>
                </a:solidFill>
                <a:hlinkClick r:id="rId2"/>
              </a:rPr>
              <a:t>marietobin1@gmail.com</a:t>
            </a:r>
            <a:r>
              <a:rPr lang="en-US" dirty="0">
                <a:solidFill>
                  <a:srgbClr val="000000"/>
                </a:solidFill>
              </a:rPr>
              <a:t>  </a:t>
            </a:r>
            <a:endParaRPr lang="en-US" dirty="0">
              <a:solidFill>
                <a:srgbClr val="000000"/>
              </a:solidFill>
              <a:ea typeface="+mn-ea"/>
              <a:cs typeface="+mn-cs"/>
            </a:endParaRPr>
          </a:p>
          <a:p>
            <a:pPr marL="0" lvl="1" indent="0">
              <a:spcBef>
                <a:spcPts val="0"/>
              </a:spcBef>
              <a:spcAft>
                <a:spcPts val="600"/>
              </a:spcAft>
              <a:buNone/>
              <a:defRPr/>
            </a:pPr>
            <a:r>
              <a:rPr lang="en-US" sz="2400" b="1" dirty="0" smtClean="0">
                <a:ea typeface="+mn-ea"/>
                <a:cs typeface="+mn-cs"/>
              </a:rPr>
              <a:t>AY 2020-2021</a:t>
            </a:r>
            <a:r>
              <a:rPr lang="en-US" sz="2400" b="1" dirty="0" smtClean="0">
                <a:solidFill>
                  <a:srgbClr val="8000FF"/>
                </a:solidFill>
                <a:ea typeface="+mn-ea"/>
                <a:cs typeface="+mn-cs"/>
              </a:rPr>
              <a:t> </a:t>
            </a:r>
            <a:r>
              <a:rPr lang="en-US" sz="2400" b="1" dirty="0" smtClean="0">
                <a:solidFill>
                  <a:srgbClr val="CE6B08"/>
                </a:solidFill>
                <a:ea typeface="+mn-ea"/>
                <a:cs typeface="+mn-cs"/>
              </a:rPr>
              <a:t>West</a:t>
            </a:r>
            <a:r>
              <a:rPr lang="en-US" sz="2400" b="1" dirty="0" smtClean="0">
                <a:solidFill>
                  <a:srgbClr val="8000FF"/>
                </a:solidFill>
                <a:ea typeface="+mn-ea"/>
                <a:cs typeface="+mn-cs"/>
              </a:rPr>
              <a:t> </a:t>
            </a:r>
            <a:r>
              <a:rPr lang="en-US" sz="2400" b="1" dirty="0" smtClean="0">
                <a:solidFill>
                  <a:srgbClr val="000000"/>
                </a:solidFill>
                <a:ea typeface="+mn-ea"/>
                <a:cs typeface="+mn-cs"/>
              </a:rPr>
              <a:t>Online Orientation </a:t>
            </a:r>
            <a:r>
              <a:rPr lang="en-US" b="1" dirty="0" smtClean="0">
                <a:solidFill>
                  <a:srgbClr val="000000"/>
                </a:solidFill>
                <a:ea typeface="+mn-ea"/>
                <a:cs typeface="+mn-cs"/>
              </a:rPr>
              <a:t>(</a:t>
            </a:r>
            <a:r>
              <a:rPr lang="en-US" b="1" dirty="0" smtClean="0">
                <a:solidFill>
                  <a:srgbClr val="CE6B08"/>
                </a:solidFill>
                <a:ea typeface="+mn-ea"/>
                <a:cs typeface="+mn-cs"/>
              </a:rPr>
              <a:t>10/25/20</a:t>
            </a:r>
            <a:r>
              <a:rPr lang="en-US" b="1" dirty="0" smtClean="0">
                <a:solidFill>
                  <a:srgbClr val="000000"/>
                </a:solidFill>
                <a:ea typeface="+mn-ea"/>
                <a:cs typeface="+mn-cs"/>
              </a:rPr>
              <a:t>)</a:t>
            </a:r>
          </a:p>
          <a:p>
            <a:pPr marL="742950" lvl="2" indent="-342900">
              <a:spcBef>
                <a:spcPts val="0"/>
              </a:spcBef>
              <a:spcAft>
                <a:spcPts val="600"/>
              </a:spcAft>
              <a:buFont typeface="Arial" pitchFamily="34" charset="0"/>
              <a:buChar char="•"/>
              <a:defRPr/>
            </a:pPr>
            <a:r>
              <a:rPr lang="en-US" b="1" dirty="0" smtClean="0">
                <a:solidFill>
                  <a:srgbClr val="CE6B08"/>
                </a:solidFill>
                <a:ea typeface="+mn-ea"/>
                <a:cs typeface="+mn-cs"/>
              </a:rPr>
              <a:t>1,220</a:t>
            </a:r>
            <a:r>
              <a:rPr lang="en-US" sz="1800" dirty="0" smtClean="0">
                <a:solidFill>
                  <a:srgbClr val="FF9900"/>
                </a:solidFill>
                <a:ea typeface="+mn-ea"/>
                <a:cs typeface="+mn-cs"/>
              </a:rPr>
              <a:t> </a:t>
            </a:r>
            <a:r>
              <a:rPr lang="en-US" sz="1800" dirty="0" smtClean="0">
                <a:ea typeface="+mn-ea"/>
                <a:cs typeface="+mn-cs"/>
              </a:rPr>
              <a:t>students</a:t>
            </a:r>
            <a:r>
              <a:rPr lang="en-US" sz="1800" dirty="0">
                <a:ea typeface="+mn-ea"/>
                <a:cs typeface="+mn-cs"/>
              </a:rPr>
              <a:t>/faculty have </a:t>
            </a:r>
            <a:r>
              <a:rPr lang="en-US" sz="1800" dirty="0" smtClean="0">
                <a:ea typeface="+mn-ea"/>
                <a:cs typeface="+mn-cs"/>
              </a:rPr>
              <a:t>registered. (Created/updated user account)</a:t>
            </a:r>
          </a:p>
          <a:p>
            <a:pPr marL="742950" lvl="2" indent="-342900">
              <a:spcBef>
                <a:spcPts val="0"/>
              </a:spcBef>
              <a:spcAft>
                <a:spcPts val="600"/>
              </a:spcAft>
              <a:buFont typeface="Arial" pitchFamily="34" charset="0"/>
              <a:buChar char="•"/>
              <a:defRPr/>
            </a:pPr>
            <a:r>
              <a:rPr lang="en-US" b="1" dirty="0" smtClean="0">
                <a:solidFill>
                  <a:srgbClr val="CE6B08"/>
                </a:solidFill>
                <a:ea typeface="+mn-ea"/>
                <a:cs typeface="+mn-cs"/>
              </a:rPr>
              <a:t>1,195</a:t>
            </a:r>
            <a:r>
              <a:rPr lang="en-US" sz="1800" dirty="0" smtClean="0">
                <a:solidFill>
                  <a:srgbClr val="009900"/>
                </a:solidFill>
                <a:ea typeface="+mn-ea"/>
                <a:cs typeface="+mn-cs"/>
              </a:rPr>
              <a:t> </a:t>
            </a:r>
            <a:r>
              <a:rPr lang="en-US" sz="1800" dirty="0" smtClean="0">
                <a:ea typeface="+mn-ea"/>
                <a:cs typeface="+mn-cs"/>
              </a:rPr>
              <a:t>have certified. (Completed the modules) </a:t>
            </a:r>
          </a:p>
        </p:txBody>
      </p:sp>
      <p:sp>
        <p:nvSpPr>
          <p:cNvPr id="2" name="Slide Number Placeholder 1"/>
          <p:cNvSpPr>
            <a:spLocks noGrp="1"/>
          </p:cNvSpPr>
          <p:nvPr>
            <p:ph type="sldNum" sz="quarter" idx="12"/>
          </p:nvPr>
        </p:nvSpPr>
        <p:spPr/>
        <p:txBody>
          <a:bodyPr/>
          <a:lstStyle/>
          <a:p>
            <a:pPr>
              <a:defRPr/>
            </a:pPr>
            <a:fld id="{1DCA9EEE-5934-47AE-BF7E-D1F9CBB333D8}"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7866131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295400"/>
          </a:xfrm>
        </p:spPr>
        <p:txBody>
          <a:bodyPr/>
          <a:lstStyle/>
          <a:p>
            <a:r>
              <a:rPr lang="en-US" dirty="0">
                <a:solidFill>
                  <a:srgbClr val="000000"/>
                </a:solidFill>
              </a:rPr>
              <a:t>AY </a:t>
            </a:r>
            <a:r>
              <a:rPr lang="en-US" dirty="0" smtClean="0">
                <a:solidFill>
                  <a:srgbClr val="000000"/>
                </a:solidFill>
              </a:rPr>
              <a:t>2020-2021 Online </a:t>
            </a:r>
            <a:r>
              <a:rPr lang="en-US" dirty="0">
                <a:solidFill>
                  <a:srgbClr val="000000"/>
                </a:solidFill>
              </a:rPr>
              <a:t>Orientation Check-in (2</a:t>
            </a:r>
            <a:r>
              <a:rPr lang="en-US" dirty="0" smtClean="0">
                <a:solidFill>
                  <a:srgbClr val="000000"/>
                </a:solidFill>
              </a:rPr>
              <a:t>)</a:t>
            </a:r>
            <a:br>
              <a:rPr lang="en-US" dirty="0" smtClean="0">
                <a:solidFill>
                  <a:srgbClr val="000000"/>
                </a:solidFill>
              </a:rPr>
            </a:br>
            <a:r>
              <a:rPr lang="en-US" dirty="0" smtClean="0">
                <a:solidFill>
                  <a:srgbClr val="000000"/>
                </a:solidFill>
              </a:rPr>
              <a:t>Content Archive</a:t>
            </a:r>
            <a:endParaRPr lang="en-US" dirty="0"/>
          </a:p>
        </p:txBody>
      </p:sp>
      <p:sp>
        <p:nvSpPr>
          <p:cNvPr id="7" name="Text Placeholder 6"/>
          <p:cNvSpPr>
            <a:spLocks noGrp="1"/>
          </p:cNvSpPr>
          <p:nvPr>
            <p:ph type="body" sz="half" idx="2"/>
          </p:nvPr>
        </p:nvSpPr>
        <p:spPr>
          <a:xfrm>
            <a:off x="457200" y="3938588"/>
            <a:ext cx="8229600" cy="2462212"/>
          </a:xfrm>
        </p:spPr>
        <p:txBody>
          <a:bodyPr/>
          <a:lstStyle/>
          <a:p>
            <a:r>
              <a:rPr lang="en-US" sz="2000" dirty="0" smtClean="0"/>
              <a:t>Users can </a:t>
            </a:r>
            <a:r>
              <a:rPr lang="en-US" sz="2000" dirty="0"/>
              <a:t>review detailed feedback from your students via your Online Orientation Admin </a:t>
            </a:r>
            <a:r>
              <a:rPr lang="en-US" sz="2000" dirty="0" smtClean="0"/>
              <a:t>page</a:t>
            </a:r>
            <a:r>
              <a:rPr lang="en-US" sz="2000" dirty="0"/>
              <a:t> </a:t>
            </a:r>
            <a:r>
              <a:rPr lang="en-US" sz="2000" dirty="0" smtClean="0"/>
              <a:t>(red arrow). </a:t>
            </a:r>
          </a:p>
          <a:p>
            <a:pPr lvl="1"/>
            <a:r>
              <a:rPr lang="en-US" sz="1800" dirty="0" smtClean="0">
                <a:solidFill>
                  <a:srgbClr val="000000"/>
                </a:solidFill>
              </a:rPr>
              <a:t>Process detailed in Spring 2020 PPTs. </a:t>
            </a:r>
          </a:p>
          <a:p>
            <a:pPr>
              <a:spcBef>
                <a:spcPts val="600"/>
              </a:spcBef>
              <a:spcAft>
                <a:spcPts val="600"/>
              </a:spcAft>
            </a:pPr>
            <a:r>
              <a:rPr lang="en-US" sz="2000" dirty="0"/>
              <a:t>Online Orientation material posted to the Content Archive section of your Online Orientation Admin </a:t>
            </a:r>
            <a:r>
              <a:rPr lang="en-US" sz="2000" dirty="0" smtClean="0"/>
              <a:t>page (black arrow)</a:t>
            </a:r>
          </a:p>
          <a:p>
            <a:pPr lvl="1">
              <a:spcBef>
                <a:spcPts val="600"/>
              </a:spcBef>
              <a:spcAft>
                <a:spcPts val="600"/>
              </a:spcAft>
            </a:pPr>
            <a:r>
              <a:rPr lang="en-US" sz="1800" dirty="0" smtClean="0"/>
              <a:t>Older </a:t>
            </a:r>
            <a:r>
              <a:rPr lang="en-US" sz="1800" dirty="0"/>
              <a:t>archives consolidated onto a “Prior-Year Archives” page.</a:t>
            </a:r>
          </a:p>
          <a:p>
            <a:endParaRPr lang="en-US" sz="2000" dirty="0" smtClean="0"/>
          </a:p>
          <a:p>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16</a:t>
            </a:fld>
            <a:endParaRPr lang="en-US">
              <a:solidFill>
                <a:srgbClr val="000000"/>
              </a:solidFill>
            </a:endParaRPr>
          </a:p>
        </p:txBody>
      </p:sp>
      <p:pic>
        <p:nvPicPr>
          <p:cNvPr id="3" name="Content Placeholder 2" descr="Screen Shot 2020-10-13 at 3.00.47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83" b="-178"/>
          <a:stretch/>
        </p:blipFill>
        <p:spPr>
          <a:xfrm>
            <a:off x="979714" y="1415143"/>
            <a:ext cx="7112000" cy="2177143"/>
          </a:xfrm>
          <a:ln>
            <a:solidFill>
              <a:srgbClr val="000000"/>
            </a:solidFill>
          </a:ln>
        </p:spPr>
      </p:pic>
    </p:spTree>
    <p:extLst>
      <p:ext uri="{BB962C8B-B14F-4D97-AF65-F5344CB8AC3E}">
        <p14:creationId xmlns:p14="http://schemas.microsoft.com/office/powerpoint/2010/main" val="17396851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14400"/>
          </a:xfrm>
        </p:spPr>
        <p:txBody>
          <a:bodyPr/>
          <a:lstStyle/>
          <a:p>
            <a:pPr algn="ctr">
              <a:spcBef>
                <a:spcPts val="100"/>
              </a:spcBef>
              <a:spcAft>
                <a:spcPts val="100"/>
              </a:spcAft>
            </a:pPr>
            <a:r>
              <a:rPr lang="en-US" sz="2800" dirty="0">
                <a:solidFill>
                  <a:srgbClr val="000000"/>
                </a:solidFill>
              </a:rPr>
              <a:t>AY 2020-2021 Online </a:t>
            </a:r>
            <a:r>
              <a:rPr lang="en-US" sz="2800" dirty="0" smtClean="0">
                <a:solidFill>
                  <a:srgbClr val="000000"/>
                </a:solidFill>
              </a:rPr>
              <a:t>Orientation Check-in (3) Content Links</a:t>
            </a:r>
            <a:endParaRPr lang="en-US" sz="2800" dirty="0"/>
          </a:p>
        </p:txBody>
      </p:sp>
      <p:sp>
        <p:nvSpPr>
          <p:cNvPr id="8" name="Text Placeholder 7"/>
          <p:cNvSpPr>
            <a:spLocks noGrp="1"/>
          </p:cNvSpPr>
          <p:nvPr>
            <p:ph type="body" sz="half" idx="2"/>
          </p:nvPr>
        </p:nvSpPr>
        <p:spPr>
          <a:xfrm>
            <a:off x="304800" y="1219200"/>
            <a:ext cx="3505200" cy="4691063"/>
          </a:xfrm>
        </p:spPr>
        <p:txBody>
          <a:bodyPr/>
          <a:lstStyle/>
          <a:p>
            <a:r>
              <a:rPr lang="en-US" sz="2000" dirty="0">
                <a:solidFill>
                  <a:srgbClr val="000000"/>
                </a:solidFill>
              </a:rPr>
              <a:t>Orientation Content available as individual PDFs and as a combined PDF.</a:t>
            </a: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a:p>
            <a:endParaRPr lang="en-US" sz="1200" dirty="0" smtClean="0">
              <a:solidFill>
                <a:srgbClr val="000000"/>
              </a:solidFill>
            </a:endParaRPr>
          </a:p>
          <a:p>
            <a:endParaRPr lang="en-US" sz="1200" dirty="0">
              <a:solidFill>
                <a:srgbClr val="000000"/>
              </a:solidFill>
            </a:endParaRPr>
          </a:p>
          <a:p>
            <a:endParaRPr lang="en-US" sz="1200" dirty="0" smtClean="0">
              <a:solidFill>
                <a:srgbClr val="000000"/>
              </a:solidFill>
            </a:endParaRPr>
          </a:p>
          <a:p>
            <a:endParaRPr lang="en-US" sz="1200" dirty="0">
              <a:solidFill>
                <a:srgbClr val="000000"/>
              </a:solidFill>
            </a:endParaRPr>
          </a:p>
          <a:p>
            <a:endParaRPr lang="en-US" sz="1200" dirty="0" smtClean="0">
              <a:solidFill>
                <a:srgbClr val="000000"/>
              </a:solidFill>
            </a:endParaRPr>
          </a:p>
          <a:p>
            <a:endParaRPr lang="en-US" sz="1200" dirty="0">
              <a:solidFill>
                <a:srgbClr val="000000"/>
              </a:solidFill>
            </a:endParaRPr>
          </a:p>
          <a:p>
            <a:endParaRPr lang="en-US" sz="1200" dirty="0">
              <a:solidFill>
                <a:srgbClr val="000000"/>
              </a:solidFill>
            </a:endParaRPr>
          </a:p>
          <a:p>
            <a:r>
              <a:rPr lang="en-US" sz="2000" dirty="0">
                <a:solidFill>
                  <a:srgbClr val="000000"/>
                </a:solidFill>
              </a:rPr>
              <a:t>Post-tests and answer key included.</a:t>
            </a:r>
          </a:p>
          <a:p>
            <a:endParaRPr lang="en-US" dirty="0"/>
          </a:p>
        </p:txBody>
      </p:sp>
      <p:sp>
        <p:nvSpPr>
          <p:cNvPr id="5" name="Slide Number Placeholder 4"/>
          <p:cNvSpPr>
            <a:spLocks noGrp="1"/>
          </p:cNvSpPr>
          <p:nvPr>
            <p:ph type="sldNum" sz="quarter" idx="12"/>
          </p:nvPr>
        </p:nvSpPr>
        <p:spPr/>
        <p:txBody>
          <a:bodyPr/>
          <a:lstStyle/>
          <a:p>
            <a:pPr>
              <a:defRPr/>
            </a:pPr>
            <a:fld id="{7ED31317-55DA-406C-ADE3-FBC8B1D7B915}" type="slidenum">
              <a:rPr lang="en-US" smtClean="0">
                <a:solidFill>
                  <a:srgbClr val="000000"/>
                </a:solidFill>
              </a:rPr>
              <a:pPr>
                <a:defRPr/>
              </a:pPr>
              <a:t>17</a:t>
            </a:fld>
            <a:endParaRPr lang="en-US">
              <a:solidFill>
                <a:srgbClr val="000000"/>
              </a:solidFill>
            </a:endParaRPr>
          </a:p>
        </p:txBody>
      </p:sp>
      <p:pic>
        <p:nvPicPr>
          <p:cNvPr id="9" name="Content Placeholder 3" descr="Screen Shot 2020-10-13 at 3.08.36 PM.png"/>
          <p:cNvPicPr>
            <a:picLocks noGrp="1" noChangeAspect="1"/>
          </p:cNvPicPr>
          <p:nvPr>
            <p:ph idx="1"/>
          </p:nvPr>
        </p:nvPicPr>
        <p:blipFill>
          <a:blip r:embed="rId2">
            <a:extLst>
              <a:ext uri="{28A0092B-C50C-407E-A947-70E740481C1C}">
                <a14:useLocalDpi xmlns:a14="http://schemas.microsoft.com/office/drawing/2010/main" val="0"/>
              </a:ext>
            </a:extLst>
          </a:blip>
          <a:srcRect t="-721" b="-721"/>
          <a:stretch>
            <a:fillRect/>
          </a:stretch>
        </p:blipFill>
        <p:spPr>
          <a:xfrm>
            <a:off x="4191000" y="990600"/>
            <a:ext cx="4730750" cy="5243513"/>
          </a:xfrm>
          <a:ln>
            <a:solidFill>
              <a:srgbClr val="000000"/>
            </a:solidFill>
          </a:ln>
        </p:spPr>
      </p:pic>
    </p:spTree>
    <p:extLst>
      <p:ext uri="{BB962C8B-B14F-4D97-AF65-F5344CB8AC3E}">
        <p14:creationId xmlns:p14="http://schemas.microsoft.com/office/powerpoint/2010/main" val="8635247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lstStyle/>
          <a:p>
            <a:r>
              <a:rPr lang="en-US" sz="2600" dirty="0">
                <a:solidFill>
                  <a:srgbClr val="000000"/>
                </a:solidFill>
              </a:rPr>
              <a:t>Nursing Program Online Orientation Admin </a:t>
            </a:r>
            <a:r>
              <a:rPr lang="en-US" sz="2600" dirty="0" smtClean="0">
                <a:solidFill>
                  <a:srgbClr val="000000"/>
                </a:solidFill>
              </a:rPr>
              <a:t>Page Update</a:t>
            </a:r>
            <a:endParaRPr lang="en-US" sz="2600" dirty="0"/>
          </a:p>
        </p:txBody>
      </p:sp>
      <p:sp>
        <p:nvSpPr>
          <p:cNvPr id="6" name="Text Placeholder 5"/>
          <p:cNvSpPr>
            <a:spLocks noGrp="1"/>
          </p:cNvSpPr>
          <p:nvPr>
            <p:ph type="body" sz="half" idx="1"/>
          </p:nvPr>
        </p:nvSpPr>
        <p:spPr>
          <a:xfrm>
            <a:off x="152400" y="762000"/>
            <a:ext cx="4419600" cy="5791200"/>
          </a:xfrm>
        </p:spPr>
        <p:txBody>
          <a:bodyPr/>
          <a:lstStyle/>
          <a:p>
            <a:pPr>
              <a:spcBef>
                <a:spcPts val="1200"/>
              </a:spcBef>
              <a:spcAft>
                <a:spcPts val="1200"/>
              </a:spcAft>
            </a:pPr>
            <a:r>
              <a:rPr lang="en-US" sz="2000" dirty="0"/>
              <a:t>Nursing Programs create/manage the lists that their students use to enter a clinical assignment. </a:t>
            </a:r>
          </a:p>
          <a:p>
            <a:pPr>
              <a:spcBef>
                <a:spcPts val="0"/>
              </a:spcBef>
              <a:spcAft>
                <a:spcPts val="0"/>
              </a:spcAft>
            </a:pPr>
            <a:r>
              <a:rPr lang="en-US" sz="2000" dirty="0"/>
              <a:t>At start of each term, review the Links under List Management. </a:t>
            </a:r>
          </a:p>
          <a:p>
            <a:pPr lvl="1">
              <a:spcBef>
                <a:spcPts val="0"/>
              </a:spcBef>
              <a:spcAft>
                <a:spcPts val="0"/>
              </a:spcAft>
            </a:pPr>
            <a:r>
              <a:rPr lang="en-US" sz="1800" dirty="0">
                <a:solidFill>
                  <a:srgbClr val="000000"/>
                </a:solidFill>
              </a:rPr>
              <a:t>HCO list.</a:t>
            </a:r>
          </a:p>
          <a:p>
            <a:pPr lvl="1">
              <a:spcBef>
                <a:spcPts val="0"/>
              </a:spcBef>
              <a:spcAft>
                <a:spcPts val="0"/>
              </a:spcAft>
            </a:pPr>
            <a:r>
              <a:rPr lang="en-US" sz="1800" dirty="0" smtClean="0">
                <a:solidFill>
                  <a:srgbClr val="000000"/>
                </a:solidFill>
              </a:rPr>
              <a:t>HCOs in CCP &amp; self</a:t>
            </a:r>
            <a:r>
              <a:rPr lang="en-US" sz="1800" dirty="0">
                <a:solidFill>
                  <a:srgbClr val="000000"/>
                </a:solidFill>
              </a:rPr>
              <a:t>-</a:t>
            </a:r>
            <a:r>
              <a:rPr lang="en-US" sz="1800" dirty="0" smtClean="0">
                <a:solidFill>
                  <a:srgbClr val="000000"/>
                </a:solidFill>
              </a:rPr>
              <a:t>managed</a:t>
            </a:r>
          </a:p>
          <a:p>
            <a:pPr lvl="1">
              <a:spcBef>
                <a:spcPts val="0"/>
              </a:spcBef>
              <a:spcAft>
                <a:spcPts val="0"/>
              </a:spcAft>
            </a:pPr>
            <a:r>
              <a:rPr lang="en-US" sz="1800" dirty="0" smtClean="0">
                <a:solidFill>
                  <a:srgbClr val="000000"/>
                </a:solidFill>
              </a:rPr>
              <a:t>Program</a:t>
            </a:r>
            <a:r>
              <a:rPr lang="en-US" sz="1800" dirty="0">
                <a:solidFill>
                  <a:srgbClr val="000000"/>
                </a:solidFill>
              </a:rPr>
              <a:t>/Year List</a:t>
            </a:r>
          </a:p>
          <a:p>
            <a:pPr lvl="1">
              <a:spcBef>
                <a:spcPts val="0"/>
              </a:spcBef>
              <a:spcAft>
                <a:spcPts val="0"/>
              </a:spcAft>
            </a:pPr>
            <a:r>
              <a:rPr lang="en-US" sz="1800" dirty="0">
                <a:solidFill>
                  <a:srgbClr val="000000"/>
                </a:solidFill>
              </a:rPr>
              <a:t>Course List.</a:t>
            </a:r>
          </a:p>
          <a:p>
            <a:pPr lvl="1">
              <a:spcBef>
                <a:spcPts val="0"/>
              </a:spcBef>
              <a:spcAft>
                <a:spcPts val="0"/>
              </a:spcAft>
            </a:pPr>
            <a:r>
              <a:rPr lang="en-US" sz="1800" dirty="0">
                <a:solidFill>
                  <a:srgbClr val="000000"/>
                </a:solidFill>
              </a:rPr>
              <a:t>Instructor List</a:t>
            </a:r>
          </a:p>
          <a:p>
            <a:pPr lvl="2">
              <a:spcBef>
                <a:spcPts val="0"/>
              </a:spcBef>
              <a:spcAft>
                <a:spcPts val="0"/>
              </a:spcAft>
            </a:pPr>
            <a:endParaRPr lang="en-US" sz="1400" dirty="0">
              <a:solidFill>
                <a:srgbClr val="000000"/>
              </a:solidFill>
            </a:endParaRPr>
          </a:p>
          <a:p>
            <a:pPr>
              <a:spcBef>
                <a:spcPts val="300"/>
              </a:spcBef>
              <a:spcAft>
                <a:spcPts val="300"/>
              </a:spcAft>
            </a:pPr>
            <a:r>
              <a:rPr lang="en-US" sz="2000" dirty="0"/>
              <a:t>Program/Year list updated for AY 2020-2021. Some new programs/levels have been added and accelerated programs now specify a degree (e.g. "MSN/</a:t>
            </a:r>
            <a:r>
              <a:rPr lang="en-US" sz="2000" dirty="0" err="1"/>
              <a:t>Accel</a:t>
            </a:r>
            <a:r>
              <a:rPr lang="en-US" sz="2000" dirty="0"/>
              <a:t>"). </a:t>
            </a:r>
          </a:p>
          <a:p>
            <a:pPr>
              <a:spcBef>
                <a:spcPts val="1200"/>
              </a:spcBef>
              <a:spcAft>
                <a:spcPts val="1200"/>
              </a:spcAft>
            </a:pPr>
            <a:r>
              <a:rPr lang="en-US" sz="2000" dirty="0"/>
              <a:t>Please review your </a:t>
            </a:r>
            <a:r>
              <a:rPr lang="en-US" sz="2000" dirty="0" smtClean="0"/>
              <a:t>list.</a:t>
            </a:r>
            <a:endParaRPr lang="en-US" sz="2000"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1DCA9EEE-5934-47AE-BF7E-D1F9CBB333D8}" type="slidenum">
              <a:rPr lang="en-US" smtClean="0">
                <a:solidFill>
                  <a:srgbClr val="000000"/>
                </a:solidFill>
              </a:rPr>
              <a:pPr>
                <a:defRPr/>
              </a:pPr>
              <a:t>18</a:t>
            </a:fld>
            <a:endParaRPr lang="en-US">
              <a:solidFill>
                <a:srgbClr val="000000"/>
              </a:solidFill>
            </a:endParaRPr>
          </a:p>
        </p:txBody>
      </p:sp>
      <p:pic>
        <p:nvPicPr>
          <p:cNvPr id="8" name="Content Placeholder 7" descr="Screen Shot 2020-10-13 at 3.15.24 PM.png"/>
          <p:cNvPicPr>
            <a:picLocks noGrp="1" noChangeAspect="1"/>
          </p:cNvPicPr>
          <p:nvPr>
            <p:ph sz="half" idx="2"/>
          </p:nvPr>
        </p:nvPicPr>
        <p:blipFill>
          <a:blip r:embed="rId2">
            <a:extLst>
              <a:ext uri="{28A0092B-C50C-407E-A947-70E740481C1C}">
                <a14:useLocalDpi xmlns:a14="http://schemas.microsoft.com/office/drawing/2010/main" val="0"/>
              </a:ext>
            </a:extLst>
          </a:blip>
          <a:srcRect l="48" r="48"/>
          <a:stretch>
            <a:fillRect/>
          </a:stretch>
        </p:blipFill>
        <p:spPr>
          <a:xfrm>
            <a:off x="4800600" y="762000"/>
            <a:ext cx="4191000" cy="5364163"/>
          </a:xfrm>
          <a:ln>
            <a:solidFill>
              <a:srgbClr val="000000"/>
            </a:solidFill>
          </a:ln>
        </p:spPr>
      </p:pic>
      <p:sp>
        <p:nvSpPr>
          <p:cNvPr id="9" name="Left Brace 8"/>
          <p:cNvSpPr/>
          <p:nvPr/>
        </p:nvSpPr>
        <p:spPr>
          <a:xfrm>
            <a:off x="4495800" y="3124200"/>
            <a:ext cx="533400" cy="8382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91285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2657"/>
            <a:ext cx="9144000" cy="805543"/>
          </a:xfrm>
        </p:spPr>
        <p:txBody>
          <a:bodyPr/>
          <a:lstStyle/>
          <a:p>
            <a:r>
              <a:rPr lang="en-US" dirty="0">
                <a:solidFill>
                  <a:srgbClr val="000000"/>
                </a:solidFill>
              </a:rPr>
              <a:t>Nursing Program Online Orientation Admin Page</a:t>
            </a:r>
            <a:endParaRPr lang="en-US" dirty="0"/>
          </a:p>
        </p:txBody>
      </p:sp>
      <p:sp>
        <p:nvSpPr>
          <p:cNvPr id="8" name="Text Placeholder 7"/>
          <p:cNvSpPr>
            <a:spLocks noGrp="1"/>
          </p:cNvSpPr>
          <p:nvPr>
            <p:ph type="body" idx="1"/>
          </p:nvPr>
        </p:nvSpPr>
        <p:spPr>
          <a:xfrm>
            <a:off x="457200" y="838200"/>
            <a:ext cx="4040188" cy="639762"/>
          </a:xfrm>
        </p:spPr>
        <p:txBody>
          <a:bodyPr/>
          <a:lstStyle/>
          <a:p>
            <a:pPr algn="ctr"/>
            <a:r>
              <a:rPr lang="en-US" dirty="0" smtClean="0"/>
              <a:t>Admin Page</a:t>
            </a:r>
            <a:endParaRPr lang="en-US" dirty="0"/>
          </a:p>
        </p:txBody>
      </p:sp>
      <p:sp>
        <p:nvSpPr>
          <p:cNvPr id="10" name="Text Placeholder 9"/>
          <p:cNvSpPr>
            <a:spLocks noGrp="1"/>
          </p:cNvSpPr>
          <p:nvPr>
            <p:ph type="body" sz="quarter" idx="3"/>
          </p:nvPr>
        </p:nvSpPr>
        <p:spPr>
          <a:xfrm>
            <a:off x="4572000" y="838200"/>
            <a:ext cx="4041775" cy="639762"/>
          </a:xfrm>
        </p:spPr>
        <p:txBody>
          <a:bodyPr/>
          <a:lstStyle/>
          <a:p>
            <a:pPr algn="ctr"/>
            <a:r>
              <a:rPr lang="en-US" dirty="0" smtClean="0"/>
              <a:t>Program</a:t>
            </a:r>
            <a:r>
              <a:rPr lang="en-US" dirty="0"/>
              <a:t>/Year </a:t>
            </a:r>
            <a:r>
              <a:rPr lang="en-US" dirty="0" smtClean="0"/>
              <a:t>List</a:t>
            </a:r>
            <a:endParaRPr lang="en-US" dirty="0"/>
          </a:p>
        </p:txBody>
      </p:sp>
      <p:sp>
        <p:nvSpPr>
          <p:cNvPr id="6" name="Slide Number Placeholder 5"/>
          <p:cNvSpPr>
            <a:spLocks noGrp="1"/>
          </p:cNvSpPr>
          <p:nvPr>
            <p:ph type="sldNum" sz="quarter" idx="12"/>
          </p:nvPr>
        </p:nvSpPr>
        <p:spPr/>
        <p:txBody>
          <a:bodyPr/>
          <a:lstStyle/>
          <a:p>
            <a:pPr>
              <a:defRPr/>
            </a:pPr>
            <a:fld id="{727EE9DB-A743-4C37-A3FC-D4AB76BCFF86}" type="slidenum">
              <a:rPr lang="en-US" smtClean="0">
                <a:solidFill>
                  <a:srgbClr val="000000"/>
                </a:solidFill>
              </a:rPr>
              <a:pPr>
                <a:defRPr/>
              </a:pPr>
              <a:t>19</a:t>
            </a:fld>
            <a:endParaRPr lang="en-US">
              <a:solidFill>
                <a:srgbClr val="000000"/>
              </a:solidFill>
            </a:endParaRPr>
          </a:p>
        </p:txBody>
      </p:sp>
      <p:pic>
        <p:nvPicPr>
          <p:cNvPr id="12" name="Content Placeholder 7" descr="Screen Shot 2020-10-13 at 3.15.24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324" b="6324"/>
          <a:stretch/>
        </p:blipFill>
        <p:spPr>
          <a:xfrm>
            <a:off x="457200" y="1600200"/>
            <a:ext cx="4040188" cy="4648200"/>
          </a:xfrm>
          <a:ln>
            <a:solidFill>
              <a:schemeClr val="tx1"/>
            </a:solidFill>
          </a:ln>
        </p:spPr>
      </p:pic>
      <p:pic>
        <p:nvPicPr>
          <p:cNvPr id="15" name="Content Placeholder 14" descr="Screen Shot 2020-10-15 at 3.49.55 PM.pn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840" b="1497"/>
          <a:stretch/>
        </p:blipFill>
        <p:spPr>
          <a:xfrm>
            <a:off x="4648200" y="1600200"/>
            <a:ext cx="4041775" cy="4724400"/>
          </a:xfrm>
          <a:ln>
            <a:solidFill>
              <a:schemeClr val="tx1"/>
            </a:solidFill>
          </a:ln>
        </p:spPr>
      </p:pic>
      <p:cxnSp>
        <p:nvCxnSpPr>
          <p:cNvPr id="17" name="Straight Arrow Connector 16"/>
          <p:cNvCxnSpPr/>
          <p:nvPr/>
        </p:nvCxnSpPr>
        <p:spPr>
          <a:xfrm>
            <a:off x="2057400" y="4191000"/>
            <a:ext cx="2590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Rounded Rectangular Callout 21"/>
          <p:cNvSpPr/>
          <p:nvPr/>
        </p:nvSpPr>
        <p:spPr>
          <a:xfrm>
            <a:off x="6858000" y="1905000"/>
            <a:ext cx="2286000" cy="3048000"/>
          </a:xfrm>
          <a:prstGeom prst="wedgeRoundRectCallou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1200"/>
              </a:spcBef>
              <a:spcAft>
                <a:spcPts val="1200"/>
              </a:spcAft>
            </a:pPr>
            <a:r>
              <a:rPr lang="en-US" b="1" dirty="0" smtClean="0">
                <a:solidFill>
                  <a:srgbClr val="000000"/>
                </a:solidFill>
              </a:rPr>
              <a:t>Program/Year List updated for July 1, 2020. </a:t>
            </a:r>
          </a:p>
          <a:p>
            <a:pPr>
              <a:spcBef>
                <a:spcPts val="1200"/>
              </a:spcBef>
              <a:spcAft>
                <a:spcPts val="1200"/>
              </a:spcAft>
            </a:pPr>
            <a:r>
              <a:rPr lang="en-US" b="1" dirty="0" smtClean="0">
                <a:solidFill>
                  <a:srgbClr val="000000"/>
                </a:solidFill>
              </a:rPr>
              <a:t>Please </a:t>
            </a:r>
            <a:r>
              <a:rPr lang="en-US" b="1" dirty="0">
                <a:solidFill>
                  <a:srgbClr val="000000"/>
                </a:solidFill>
              </a:rPr>
              <a:t>review your list. </a:t>
            </a:r>
          </a:p>
          <a:p>
            <a:pPr>
              <a:spcBef>
                <a:spcPts val="1200"/>
              </a:spcBef>
              <a:spcAft>
                <a:spcPts val="1200"/>
              </a:spcAft>
            </a:pPr>
            <a:r>
              <a:rPr lang="en-US" b="1" dirty="0">
                <a:solidFill>
                  <a:srgbClr val="000000"/>
                </a:solidFill>
              </a:rPr>
              <a:t>Add / Remove choices as appropriate.</a:t>
            </a:r>
          </a:p>
        </p:txBody>
      </p:sp>
    </p:spTree>
    <p:extLst>
      <p:ext uri="{BB962C8B-B14F-4D97-AF65-F5344CB8AC3E}">
        <p14:creationId xmlns:p14="http://schemas.microsoft.com/office/powerpoint/2010/main" val="7815216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lstStyle/>
          <a:p>
            <a:r>
              <a:rPr lang="en-US" sz="2800" b="1" dirty="0" smtClean="0">
                <a:solidFill>
                  <a:schemeClr val="tx1"/>
                </a:solidFill>
              </a:rPr>
              <a:t>Guidelines for </a:t>
            </a:r>
            <a:r>
              <a:rPr lang="en-US" dirty="0" smtClean="0">
                <a:solidFill>
                  <a:schemeClr val="tx1"/>
                </a:solidFill>
              </a:rPr>
              <a:t>the Zoom Webinar/Call</a:t>
            </a:r>
            <a:endParaRPr lang="en-US" sz="2800" b="1" dirty="0" smtClean="0">
              <a:solidFill>
                <a:schemeClr val="tx1"/>
              </a:solidFill>
            </a:endParaRPr>
          </a:p>
        </p:txBody>
      </p:sp>
      <p:sp>
        <p:nvSpPr>
          <p:cNvPr id="3075" name="Rectangle 3"/>
          <p:cNvSpPr>
            <a:spLocks noGrp="1" noChangeArrowheads="1"/>
          </p:cNvSpPr>
          <p:nvPr>
            <p:ph type="body" idx="1"/>
          </p:nvPr>
        </p:nvSpPr>
        <p:spPr>
          <a:xfrm>
            <a:off x="381000" y="685800"/>
            <a:ext cx="8534400" cy="5943600"/>
          </a:xfrm>
        </p:spPr>
        <p:txBody>
          <a:bodyPr/>
          <a:lstStyle/>
          <a:p>
            <a:pPr>
              <a:lnSpc>
                <a:spcPct val="80000"/>
              </a:lnSpc>
              <a:spcBef>
                <a:spcPct val="25000"/>
              </a:spcBef>
              <a:spcAft>
                <a:spcPct val="25000"/>
              </a:spcAft>
            </a:pPr>
            <a:r>
              <a:rPr lang="en-US" sz="2000" dirty="0" smtClean="0"/>
              <a:t>Click </a:t>
            </a:r>
            <a:r>
              <a:rPr lang="en-US" sz="2000" dirty="0"/>
              <a:t>the link below to join the webinar: </a:t>
            </a:r>
          </a:p>
          <a:p>
            <a:r>
              <a:rPr lang="en-US" sz="2000" dirty="0"/>
              <a:t>Please click the link below to join the webinar: </a:t>
            </a:r>
          </a:p>
          <a:p>
            <a:pPr marL="0" indent="0">
              <a:buNone/>
            </a:pPr>
            <a:r>
              <a:rPr lang="en-US" sz="1400" b="1" dirty="0">
                <a:hlinkClick r:id="rId3"/>
              </a:rPr>
              <a:t>https://us02web.zoom.us/j/85704960594?pwd=</a:t>
            </a:r>
            <a:r>
              <a:rPr lang="en-US" sz="1400" b="1" dirty="0" smtClean="0">
                <a:hlinkClick r:id="rId3"/>
              </a:rPr>
              <a:t>bGJsT242OWRBaTZ0c3dvRWd2a2MzQT09</a:t>
            </a:r>
            <a:r>
              <a:rPr lang="en-US" sz="1400" b="1" dirty="0" smtClean="0"/>
              <a:t> </a:t>
            </a:r>
          </a:p>
          <a:p>
            <a:endParaRPr lang="en-US" sz="1400" dirty="0"/>
          </a:p>
          <a:p>
            <a:r>
              <a:rPr lang="en-US" sz="2000" b="1" dirty="0">
                <a:solidFill>
                  <a:srgbClr val="CE6B08"/>
                </a:solidFill>
              </a:rPr>
              <a:t>Meeting Webinar ID</a:t>
            </a:r>
            <a:r>
              <a:rPr lang="en-US" sz="2000" b="1" dirty="0" smtClean="0">
                <a:solidFill>
                  <a:srgbClr val="CE6B08"/>
                </a:solidFill>
              </a:rPr>
              <a:t>: </a:t>
            </a:r>
            <a:r>
              <a:rPr lang="is-IS" sz="2000" b="1" dirty="0" smtClean="0">
                <a:solidFill>
                  <a:srgbClr val="CE6B08"/>
                </a:solidFill>
              </a:rPr>
              <a:t>857 </a:t>
            </a:r>
            <a:r>
              <a:rPr lang="is-IS" sz="2000" b="1" dirty="0">
                <a:solidFill>
                  <a:srgbClr val="CE6B08"/>
                </a:solidFill>
              </a:rPr>
              <a:t>0496 </a:t>
            </a:r>
            <a:r>
              <a:rPr lang="is-IS" sz="2000" b="1" dirty="0" smtClean="0">
                <a:solidFill>
                  <a:srgbClr val="CE6B08"/>
                </a:solidFill>
              </a:rPr>
              <a:t>0594</a:t>
            </a:r>
            <a:r>
              <a:rPr lang="en-US" sz="2000" b="1" dirty="0">
                <a:solidFill>
                  <a:srgbClr val="CE6B08"/>
                </a:solidFill>
              </a:rPr>
              <a:t> </a:t>
            </a:r>
            <a:r>
              <a:rPr lang="en-US" sz="2000" b="1" dirty="0" smtClean="0">
                <a:solidFill>
                  <a:srgbClr val="CE6B08"/>
                </a:solidFill>
              </a:rPr>
              <a:t>/ Meeting </a:t>
            </a:r>
            <a:r>
              <a:rPr lang="en-US" sz="2000" b="1" dirty="0">
                <a:solidFill>
                  <a:srgbClr val="CE6B08"/>
                </a:solidFill>
              </a:rPr>
              <a:t>Password: </a:t>
            </a:r>
            <a:r>
              <a:rPr lang="fi-FI" sz="2000" b="1" dirty="0" smtClean="0">
                <a:solidFill>
                  <a:srgbClr val="CE6B08"/>
                </a:solidFill>
              </a:rPr>
              <a:t>902391</a:t>
            </a:r>
          </a:p>
          <a:p>
            <a:endParaRPr lang="en-US" sz="1400" dirty="0" smtClean="0">
              <a:solidFill>
                <a:srgbClr val="CE6B08"/>
              </a:solidFill>
            </a:endParaRPr>
          </a:p>
          <a:p>
            <a:r>
              <a:rPr lang="en-US" sz="1800" dirty="0" smtClean="0">
                <a:solidFill>
                  <a:srgbClr val="000000"/>
                </a:solidFill>
              </a:rPr>
              <a:t>Call in phone numbers were included in</a:t>
            </a:r>
            <a:r>
              <a:rPr lang="en-US" sz="2000" dirty="0" smtClean="0">
                <a:solidFill>
                  <a:srgbClr val="000000"/>
                </a:solidFill>
                <a:cs typeface="Chalkduster"/>
              </a:rPr>
              <a:t> the </a:t>
            </a:r>
            <a:r>
              <a:rPr lang="en-US" sz="1800" dirty="0" smtClean="0">
                <a:solidFill>
                  <a:srgbClr val="000000"/>
                </a:solidFill>
              </a:rPr>
              <a:t>meeting document email.</a:t>
            </a:r>
            <a:r>
              <a:rPr lang="en-US" sz="1800" dirty="0">
                <a:solidFill>
                  <a:srgbClr val="000000"/>
                </a:solidFill>
              </a:rPr>
              <a:t>  </a:t>
            </a:r>
            <a:r>
              <a:rPr lang="en-US" sz="1800" dirty="0"/>
              <a:t>  </a:t>
            </a:r>
            <a:endParaRPr lang="en-US" dirty="0"/>
          </a:p>
          <a:p>
            <a:endParaRPr lang="en-US" sz="1400" dirty="0" smtClean="0"/>
          </a:p>
          <a:p>
            <a:pPr>
              <a:lnSpc>
                <a:spcPct val="80000"/>
              </a:lnSpc>
              <a:spcBef>
                <a:spcPts val="0"/>
              </a:spcBef>
              <a:spcAft>
                <a:spcPct val="25000"/>
              </a:spcAft>
            </a:pPr>
            <a:r>
              <a:rPr lang="en-US" sz="2000" dirty="0" smtClean="0"/>
              <a:t>Will use PowerPoint slides to guide discussion.</a:t>
            </a:r>
          </a:p>
          <a:p>
            <a:pPr lvl="1">
              <a:lnSpc>
                <a:spcPct val="80000"/>
              </a:lnSpc>
            </a:pPr>
            <a:r>
              <a:rPr lang="en-US" sz="1600" dirty="0"/>
              <a:t>Slides are numbered (lower right corner)</a:t>
            </a:r>
          </a:p>
          <a:p>
            <a:pPr lvl="1">
              <a:lnSpc>
                <a:spcPct val="80000"/>
              </a:lnSpc>
            </a:pPr>
            <a:r>
              <a:rPr lang="en-US" sz="1600" dirty="0"/>
              <a:t>Will refer to slide number often for </a:t>
            </a:r>
            <a:r>
              <a:rPr lang="en-US" sz="1600" dirty="0" smtClean="0"/>
              <a:t>reference</a:t>
            </a:r>
          </a:p>
          <a:p>
            <a:pPr marL="457200" lvl="1" indent="0">
              <a:lnSpc>
                <a:spcPct val="80000"/>
              </a:lnSpc>
              <a:buNone/>
            </a:pPr>
            <a:endParaRPr lang="en-US" sz="1600" dirty="0"/>
          </a:p>
          <a:p>
            <a:pPr>
              <a:lnSpc>
                <a:spcPct val="90000"/>
              </a:lnSpc>
              <a:spcBef>
                <a:spcPts val="600"/>
              </a:spcBef>
              <a:spcAft>
                <a:spcPts val="600"/>
              </a:spcAft>
            </a:pPr>
            <a:r>
              <a:rPr lang="en-US" sz="2000" dirty="0" smtClean="0"/>
              <a:t>Will use circle methodology to gather your feedback.</a:t>
            </a:r>
          </a:p>
          <a:p>
            <a:pPr lvl="1">
              <a:lnSpc>
                <a:spcPct val="80000"/>
              </a:lnSpc>
              <a:spcBef>
                <a:spcPts val="400"/>
              </a:spcBef>
              <a:spcAft>
                <a:spcPts val="400"/>
              </a:spcAft>
            </a:pPr>
            <a:r>
              <a:rPr lang="en-US" sz="1600" dirty="0" smtClean="0"/>
              <a:t>You may be muted upon entry to the webinar. </a:t>
            </a:r>
          </a:p>
          <a:p>
            <a:pPr lvl="1">
              <a:lnSpc>
                <a:spcPct val="80000"/>
              </a:lnSpc>
              <a:spcBef>
                <a:spcPts val="400"/>
              </a:spcBef>
              <a:spcAft>
                <a:spcPts val="400"/>
              </a:spcAft>
            </a:pPr>
            <a:r>
              <a:rPr lang="en-US" sz="1600" dirty="0" smtClean="0"/>
              <a:t>Will occasionally unmute the call but you may also have to mute/unmute your line. </a:t>
            </a:r>
          </a:p>
          <a:p>
            <a:pPr lvl="1">
              <a:lnSpc>
                <a:spcPct val="80000"/>
              </a:lnSpc>
              <a:spcBef>
                <a:spcPts val="400"/>
              </a:spcBef>
              <a:spcAft>
                <a:spcPts val="400"/>
              </a:spcAft>
            </a:pPr>
            <a:r>
              <a:rPr lang="en-US" sz="1600" dirty="0" smtClean="0"/>
              <a:t>We will </a:t>
            </a:r>
            <a:r>
              <a:rPr lang="en-US" sz="1600" dirty="0"/>
              <a:t>pause for questions during the presentation.</a:t>
            </a:r>
          </a:p>
          <a:p>
            <a:pPr lvl="1">
              <a:lnSpc>
                <a:spcPct val="80000"/>
              </a:lnSpc>
              <a:spcBef>
                <a:spcPts val="400"/>
              </a:spcBef>
              <a:spcAft>
                <a:spcPts val="400"/>
              </a:spcAft>
            </a:pPr>
            <a:r>
              <a:rPr lang="en-US" sz="1600" dirty="0"/>
              <a:t>Please identify yourself each time before speaking</a:t>
            </a:r>
            <a:r>
              <a:rPr lang="en-US" sz="1600" dirty="0" smtClean="0"/>
              <a:t>.</a:t>
            </a:r>
            <a:endParaRPr lang="en-US" sz="2000" dirty="0" smtClean="0"/>
          </a:p>
          <a:p>
            <a:pPr>
              <a:lnSpc>
                <a:spcPct val="90000"/>
              </a:lnSpc>
              <a:spcBef>
                <a:spcPct val="50000"/>
              </a:spcBef>
              <a:spcAft>
                <a:spcPct val="50000"/>
              </a:spcAft>
            </a:pPr>
            <a:r>
              <a:rPr lang="en-US" sz="2000" dirty="0" smtClean="0"/>
              <a:t>Marie/Dave available for individual questions at later date.</a:t>
            </a:r>
          </a:p>
        </p:txBody>
      </p:sp>
      <p:sp>
        <p:nvSpPr>
          <p:cNvPr id="3076" name="Slide Number Placeholder 4"/>
          <p:cNvSpPr>
            <a:spLocks noGrp="1"/>
          </p:cNvSpPr>
          <p:nvPr>
            <p:ph type="sldNum" sz="quarter" idx="12"/>
          </p:nvPr>
        </p:nvSpPr>
        <p:spPr>
          <a:xfrm>
            <a:off x="7391400" y="6245225"/>
            <a:ext cx="1295400" cy="476250"/>
          </a:xfrm>
          <a:noFill/>
        </p:spPr>
        <p:txBody>
          <a:bodyPr/>
          <a:lstStyle/>
          <a:p>
            <a:fld id="{F3D2BE6F-4FC4-4F7A-AADC-D05FD6B3CAE2}" type="slidenum">
              <a:rPr lang="en-US" smtClean="0">
                <a:latin typeface="Arial" pitchFamily="34" charset="0"/>
              </a:rPr>
              <a:pPr/>
              <a:t>2</a:t>
            </a:fld>
            <a:endParaRPr lang="en-US" dirty="0" smtClean="0">
              <a:latin typeface="Arial" pitchFamily="34" charset="0"/>
            </a:endParaRPr>
          </a:p>
        </p:txBody>
      </p:sp>
    </p:spTree>
    <p:extLst>
      <p:ext uri="{BB962C8B-B14F-4D97-AF65-F5344CB8AC3E}">
        <p14:creationId xmlns:p14="http://schemas.microsoft.com/office/powerpoint/2010/main" val="20142089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2" descr="MCj04042630000[1]"/>
          <p:cNvPicPr>
            <a:picLocks noChangeAspect="1" noChangeArrowheads="1"/>
          </p:cNvPicPr>
          <p:nvPr/>
        </p:nvPicPr>
        <p:blipFill>
          <a:blip r:embed="rId3" cstate="print"/>
          <a:srcRect/>
          <a:stretch>
            <a:fillRect/>
          </a:stretch>
        </p:blipFill>
        <p:spPr bwMode="auto">
          <a:xfrm>
            <a:off x="1524000" y="1371600"/>
            <a:ext cx="61722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8F592EE-B3B5-4669-9AA2-0E35E7C89ADA}"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5853984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0" y="0"/>
            <a:ext cx="9144000" cy="711200"/>
          </a:xfrm>
        </p:spPr>
        <p:txBody>
          <a:bodyPr/>
          <a:lstStyle/>
          <a:p>
            <a:r>
              <a:rPr lang="en-US" sz="2800" b="1" dirty="0">
                <a:solidFill>
                  <a:schemeClr val="tx1"/>
                </a:solidFill>
              </a:rPr>
              <a:t>FY </a:t>
            </a:r>
            <a:r>
              <a:rPr lang="en-US" sz="2800" b="1" dirty="0" smtClean="0">
                <a:solidFill>
                  <a:schemeClr val="tx1"/>
                </a:solidFill>
              </a:rPr>
              <a:t>2021 </a:t>
            </a:r>
            <a:r>
              <a:rPr lang="en-US" sz="2800" b="1" dirty="0">
                <a:solidFill>
                  <a:schemeClr val="tx1"/>
                </a:solidFill>
              </a:rPr>
              <a:t>Sustainability </a:t>
            </a:r>
            <a:r>
              <a:rPr lang="en-US" dirty="0" smtClean="0">
                <a:solidFill>
                  <a:schemeClr val="tx1"/>
                </a:solidFill>
              </a:rPr>
              <a:t>Update</a:t>
            </a:r>
            <a:endParaRPr lang="en-US" sz="2800" dirty="0">
              <a:solidFill>
                <a:schemeClr val="tx1"/>
              </a:solidFill>
            </a:endParaRPr>
          </a:p>
        </p:txBody>
      </p:sp>
      <p:sp>
        <p:nvSpPr>
          <p:cNvPr id="11267" name="Content Placeholder 3"/>
          <p:cNvSpPr>
            <a:spLocks noGrp="1"/>
          </p:cNvSpPr>
          <p:nvPr>
            <p:ph idx="1"/>
          </p:nvPr>
        </p:nvSpPr>
        <p:spPr>
          <a:xfrm>
            <a:off x="304800" y="685800"/>
            <a:ext cx="8610600" cy="5791200"/>
          </a:xfrm>
        </p:spPr>
        <p:txBody>
          <a:bodyPr/>
          <a:lstStyle/>
          <a:p>
            <a:pPr eaLnBrk="1" hangingPunct="1">
              <a:spcBef>
                <a:spcPts val="600"/>
              </a:spcBef>
              <a:spcAft>
                <a:spcPts val="600"/>
              </a:spcAft>
            </a:pPr>
            <a:r>
              <a:rPr lang="en-US" sz="2000" b="1" dirty="0" smtClean="0">
                <a:solidFill>
                  <a:srgbClr val="000000"/>
                </a:solidFill>
              </a:rPr>
              <a:t>FY 2021 invoices emailed to nursing programs &amp; HCOs.</a:t>
            </a:r>
          </a:p>
          <a:p>
            <a:pPr eaLnBrk="1" hangingPunct="1">
              <a:spcBef>
                <a:spcPts val="600"/>
              </a:spcBef>
              <a:spcAft>
                <a:spcPts val="600"/>
              </a:spcAft>
            </a:pPr>
            <a:r>
              <a:rPr lang="en-US" sz="2000" b="1" dirty="0" smtClean="0">
                <a:solidFill>
                  <a:srgbClr val="000000"/>
                </a:solidFill>
              </a:rPr>
              <a:t>We review the fee model annually. </a:t>
            </a:r>
          </a:p>
          <a:p>
            <a:pPr eaLnBrk="1" hangingPunct="1">
              <a:spcBef>
                <a:spcPts val="600"/>
              </a:spcBef>
              <a:spcAft>
                <a:spcPts val="600"/>
              </a:spcAft>
            </a:pPr>
            <a:r>
              <a:rPr lang="en-US" sz="2000" b="1" dirty="0" smtClean="0">
                <a:solidFill>
                  <a:srgbClr val="000000"/>
                </a:solidFill>
              </a:rPr>
              <a:t>For FY 2022:</a:t>
            </a:r>
            <a:endParaRPr lang="en-US" sz="2000" b="1" dirty="0">
              <a:solidFill>
                <a:srgbClr val="000000"/>
              </a:solidFill>
            </a:endParaRPr>
          </a:p>
          <a:p>
            <a:pPr lvl="1" eaLnBrk="1" hangingPunct="1">
              <a:spcBef>
                <a:spcPts val="200"/>
              </a:spcBef>
              <a:spcAft>
                <a:spcPts val="200"/>
              </a:spcAft>
            </a:pPr>
            <a:r>
              <a:rPr lang="en-US" sz="1800" dirty="0" smtClean="0">
                <a:solidFill>
                  <a:srgbClr val="000000"/>
                </a:solidFill>
              </a:rPr>
              <a:t>In light of COVID, anticipate </a:t>
            </a:r>
            <a:r>
              <a:rPr lang="en-US" sz="1800" b="1" i="1" u="sng" dirty="0" smtClean="0">
                <a:solidFill>
                  <a:srgbClr val="D30000"/>
                </a:solidFill>
              </a:rPr>
              <a:t>no changes </a:t>
            </a:r>
            <a:r>
              <a:rPr lang="en-US" sz="1800" dirty="0" smtClean="0">
                <a:solidFill>
                  <a:srgbClr val="000000"/>
                </a:solidFill>
              </a:rPr>
              <a:t>to the fee model for FY 2022.</a:t>
            </a:r>
          </a:p>
          <a:p>
            <a:pPr lvl="1" eaLnBrk="1" hangingPunct="1">
              <a:spcBef>
                <a:spcPts val="200"/>
              </a:spcBef>
              <a:spcAft>
                <a:spcPts val="200"/>
              </a:spcAft>
            </a:pPr>
            <a:r>
              <a:rPr lang="en-US" sz="1800" dirty="0" smtClean="0">
                <a:solidFill>
                  <a:srgbClr val="000000"/>
                </a:solidFill>
              </a:rPr>
              <a:t>Had previously planned a change in way nursing programs’ capacity fee was calculated.</a:t>
            </a:r>
          </a:p>
          <a:p>
            <a:pPr lvl="2" eaLnBrk="1" hangingPunct="1">
              <a:spcBef>
                <a:spcPts val="200"/>
              </a:spcBef>
              <a:spcAft>
                <a:spcPts val="200"/>
              </a:spcAft>
            </a:pPr>
            <a:r>
              <a:rPr lang="en-US" sz="1600" dirty="0">
                <a:solidFill>
                  <a:srgbClr val="000000"/>
                </a:solidFill>
              </a:rPr>
              <a:t>T</a:t>
            </a:r>
            <a:r>
              <a:rPr lang="en-US" sz="1600" dirty="0" smtClean="0">
                <a:solidFill>
                  <a:srgbClr val="000000"/>
                </a:solidFill>
              </a:rPr>
              <a:t>he </a:t>
            </a:r>
            <a:r>
              <a:rPr lang="en-US" sz="1600" dirty="0">
                <a:solidFill>
                  <a:srgbClr val="000000"/>
                </a:solidFill>
              </a:rPr>
              <a:t>number of student/faculty online orientation certifications will be used as the basis for a program’s capacity fee</a:t>
            </a:r>
            <a:r>
              <a:rPr lang="en-US" sz="1600" dirty="0" smtClean="0">
                <a:solidFill>
                  <a:srgbClr val="000000"/>
                </a:solidFill>
              </a:rPr>
              <a:t>.</a:t>
            </a:r>
          </a:p>
          <a:p>
            <a:pPr lvl="1" eaLnBrk="1" hangingPunct="1">
              <a:spcBef>
                <a:spcPts val="200"/>
              </a:spcBef>
              <a:spcAft>
                <a:spcPts val="200"/>
              </a:spcAft>
            </a:pPr>
            <a:r>
              <a:rPr lang="en-US" sz="1800" dirty="0" smtClean="0">
                <a:solidFill>
                  <a:srgbClr val="000000"/>
                </a:solidFill>
              </a:rPr>
              <a:t>The multiplier will stay at $6.50.</a:t>
            </a:r>
          </a:p>
          <a:p>
            <a:pPr lvl="1" eaLnBrk="1" hangingPunct="1">
              <a:spcBef>
                <a:spcPts val="200"/>
              </a:spcBef>
              <a:spcAft>
                <a:spcPts val="200"/>
              </a:spcAft>
            </a:pPr>
            <a:r>
              <a:rPr lang="en-US" sz="1800" dirty="0" smtClean="0">
                <a:solidFill>
                  <a:srgbClr val="000000"/>
                </a:solidFill>
              </a:rPr>
              <a:t>Will </a:t>
            </a:r>
            <a:r>
              <a:rPr lang="en-US" sz="1800" dirty="0">
                <a:solidFill>
                  <a:srgbClr val="000000"/>
                </a:solidFill>
              </a:rPr>
              <a:t>calculate two fees</a:t>
            </a:r>
            <a:r>
              <a:rPr lang="en-US" sz="1800" dirty="0" smtClean="0">
                <a:solidFill>
                  <a:srgbClr val="000000"/>
                </a:solidFill>
              </a:rPr>
              <a:t>: capacity </a:t>
            </a:r>
            <a:r>
              <a:rPr lang="en-US" sz="1800" dirty="0">
                <a:solidFill>
                  <a:srgbClr val="000000"/>
                </a:solidFill>
              </a:rPr>
              <a:t>and usage.</a:t>
            </a:r>
          </a:p>
          <a:p>
            <a:pPr lvl="1" eaLnBrk="1" hangingPunct="1">
              <a:spcBef>
                <a:spcPts val="200"/>
              </a:spcBef>
              <a:spcAft>
                <a:spcPts val="200"/>
              </a:spcAft>
            </a:pPr>
            <a:r>
              <a:rPr lang="en-US" sz="1800" dirty="0">
                <a:solidFill>
                  <a:srgbClr val="000000"/>
                </a:solidFill>
              </a:rPr>
              <a:t>Pay the </a:t>
            </a:r>
            <a:r>
              <a:rPr lang="en-US" sz="1800" b="1" i="1" dirty="0">
                <a:solidFill>
                  <a:srgbClr val="000000"/>
                </a:solidFill>
              </a:rPr>
              <a:t>lesser</a:t>
            </a:r>
            <a:r>
              <a:rPr lang="en-US" sz="1800" dirty="0">
                <a:solidFill>
                  <a:srgbClr val="000000"/>
                </a:solidFill>
              </a:rPr>
              <a:t> of the two or $400 minimum fee.</a:t>
            </a:r>
          </a:p>
          <a:p>
            <a:pPr lvl="1" eaLnBrk="1" hangingPunct="1">
              <a:spcBef>
                <a:spcPts val="0"/>
              </a:spcBef>
              <a:spcAft>
                <a:spcPts val="0"/>
              </a:spcAft>
            </a:pPr>
            <a:endParaRPr lang="en-US" sz="1600" dirty="0">
              <a:solidFill>
                <a:srgbClr val="9E00FF"/>
              </a:solidFill>
            </a:endParaRPr>
          </a:p>
          <a:p>
            <a:pPr marL="342900" lvl="1" indent="-342900" eaLnBrk="1" hangingPunct="1">
              <a:spcBef>
                <a:spcPts val="300"/>
              </a:spcBef>
              <a:spcAft>
                <a:spcPts val="300"/>
              </a:spcAft>
              <a:buChar char="•"/>
            </a:pPr>
            <a:r>
              <a:rPr lang="en-US" sz="2400" b="1" dirty="0">
                <a:solidFill>
                  <a:srgbClr val="000000"/>
                </a:solidFill>
                <a:ea typeface="+mn-ea"/>
                <a:cs typeface="+mn-cs"/>
              </a:rPr>
              <a:t>Will share </a:t>
            </a:r>
            <a:r>
              <a:rPr lang="en-US" sz="2400" b="1" dirty="0" smtClean="0">
                <a:solidFill>
                  <a:srgbClr val="000000"/>
                </a:solidFill>
                <a:ea typeface="+mn-ea"/>
                <a:cs typeface="+mn-cs"/>
              </a:rPr>
              <a:t>FY 2022 </a:t>
            </a:r>
            <a:r>
              <a:rPr lang="en-US" sz="2400" b="1" dirty="0">
                <a:solidFill>
                  <a:srgbClr val="000000"/>
                </a:solidFill>
                <a:ea typeface="+mn-ea"/>
                <a:cs typeface="+mn-cs"/>
              </a:rPr>
              <a:t>fees </a:t>
            </a:r>
            <a:r>
              <a:rPr lang="en-US" sz="2400" b="1" dirty="0" smtClean="0">
                <a:solidFill>
                  <a:srgbClr val="000000"/>
                </a:solidFill>
                <a:ea typeface="+mn-ea"/>
                <a:cs typeface="+mn-cs"/>
              </a:rPr>
              <a:t>in February </a:t>
            </a:r>
            <a:r>
              <a:rPr lang="en-US" sz="2400" b="1" dirty="0">
                <a:solidFill>
                  <a:srgbClr val="000000"/>
                </a:solidFill>
                <a:ea typeface="+mn-ea"/>
                <a:cs typeface="+mn-cs"/>
              </a:rPr>
              <a:t>conference call</a:t>
            </a:r>
            <a:r>
              <a:rPr lang="en-US" sz="2400" b="1" dirty="0" smtClean="0">
                <a:solidFill>
                  <a:srgbClr val="000000"/>
                </a:solidFill>
                <a:ea typeface="+mn-ea"/>
                <a:cs typeface="+mn-cs"/>
              </a:rPr>
              <a:t>.</a:t>
            </a:r>
            <a:endParaRPr lang="en-US" sz="2400" b="1" dirty="0">
              <a:solidFill>
                <a:srgbClr val="000000"/>
              </a:solidFill>
              <a:ea typeface="+mn-ea"/>
              <a:cs typeface="+mn-cs"/>
            </a:endParaRPr>
          </a:p>
          <a:p>
            <a:pPr lvl="1" eaLnBrk="1" hangingPunct="1">
              <a:spcBef>
                <a:spcPts val="300"/>
              </a:spcBef>
              <a:spcAft>
                <a:spcPts val="300"/>
              </a:spcAft>
              <a:buFontTx/>
              <a:buChar char="–"/>
            </a:pPr>
            <a:r>
              <a:rPr lang="en-US" sz="1800" b="1" i="1" dirty="0"/>
              <a:t>Reminder: </a:t>
            </a:r>
            <a:r>
              <a:rPr lang="en-US" sz="1800" dirty="0" smtClean="0"/>
              <a:t>By </a:t>
            </a:r>
            <a:r>
              <a:rPr lang="en-US" sz="1800" dirty="0"/>
              <a:t>early December </a:t>
            </a:r>
            <a:r>
              <a:rPr lang="en-US" sz="1800" dirty="0" smtClean="0"/>
              <a:t>will be collecting (through the website) </a:t>
            </a:r>
            <a:r>
              <a:rPr lang="en-US" sz="1800" dirty="0"/>
              <a:t>the</a:t>
            </a:r>
            <a:r>
              <a:rPr lang="en-US" sz="1800" b="1" dirty="0"/>
              <a:t> </a:t>
            </a:r>
            <a:r>
              <a:rPr lang="en-US" sz="1800" b="1" i="1" dirty="0"/>
              <a:t>one </a:t>
            </a:r>
            <a:r>
              <a:rPr lang="en-US" sz="1800" dirty="0"/>
              <a:t>number that equals the total number of individual (non-duplicated) students enrolled at your nursing program between September 1, </a:t>
            </a:r>
            <a:r>
              <a:rPr lang="en-US" sz="1800" dirty="0" smtClean="0"/>
              <a:t>2019 </a:t>
            </a:r>
            <a:r>
              <a:rPr lang="en-US" sz="1800" dirty="0"/>
              <a:t>– August 31, </a:t>
            </a:r>
            <a:r>
              <a:rPr lang="en-US" sz="1800" dirty="0" smtClean="0"/>
              <a:t>2020.</a:t>
            </a:r>
            <a:endParaRPr lang="en-US" sz="2400" dirty="0"/>
          </a:p>
          <a:p>
            <a:pPr marL="342900" lvl="1" indent="-342900" eaLnBrk="1" hangingPunct="1">
              <a:spcBef>
                <a:spcPts val="300"/>
              </a:spcBef>
              <a:spcAft>
                <a:spcPts val="300"/>
              </a:spcAft>
              <a:buChar char="•"/>
            </a:pPr>
            <a:r>
              <a:rPr lang="en-US" dirty="0">
                <a:solidFill>
                  <a:srgbClr val="000000"/>
                </a:solidFill>
              </a:rPr>
              <a:t>Questions: Marie, 781-891-8860 / </a:t>
            </a:r>
            <a:r>
              <a:rPr lang="en-US" dirty="0">
                <a:solidFill>
                  <a:srgbClr val="9E00FF"/>
                </a:solidFill>
                <a:hlinkClick r:id="rId2"/>
              </a:rPr>
              <a:t>marietobin1@gmail.com</a:t>
            </a:r>
            <a:r>
              <a:rPr lang="en-US" dirty="0">
                <a:solidFill>
                  <a:srgbClr val="9E00FF"/>
                </a:solidFill>
              </a:rPr>
              <a:t> </a:t>
            </a:r>
            <a:endParaRPr lang="en-US" b="1" dirty="0">
              <a:solidFill>
                <a:srgbClr val="000000"/>
              </a:solidFill>
              <a:ea typeface="+mn-ea"/>
              <a:cs typeface="+mn-cs"/>
            </a:endParaRPr>
          </a:p>
        </p:txBody>
      </p:sp>
      <p:sp>
        <p:nvSpPr>
          <p:cNvPr id="2" name="Slide Number Placeholder 1"/>
          <p:cNvSpPr>
            <a:spLocks noGrp="1"/>
          </p:cNvSpPr>
          <p:nvPr>
            <p:ph type="sldNum" sz="quarter" idx="12"/>
          </p:nvPr>
        </p:nvSpPr>
        <p:spPr/>
        <p:txBody>
          <a:bodyPr/>
          <a:lstStyle/>
          <a:p>
            <a:pPr>
              <a:defRPr/>
            </a:pPr>
            <a:fld id="{1DCA9EEE-5934-47AE-BF7E-D1F9CBB333D8}"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9403336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2" descr="MCj04042630000[1]"/>
          <p:cNvPicPr>
            <a:picLocks noGrp="1" noChangeAspect="1" noChangeArrowheads="1"/>
          </p:cNvPicPr>
          <p:nvPr>
            <p:ph idx="1"/>
          </p:nvPr>
        </p:nvPicPr>
        <p:blipFill>
          <a:blip r:embed="rId2" cstate="print"/>
          <a:srcRect/>
          <a:stretch>
            <a:fillRect/>
          </a:stretch>
        </p:blipFill>
        <p:spPr>
          <a:xfrm>
            <a:off x="2133600" y="1600200"/>
            <a:ext cx="4800600" cy="4191000"/>
          </a:xfrm>
          <a:noFill/>
        </p:spPr>
      </p:pic>
      <p:sp>
        <p:nvSpPr>
          <p:cNvPr id="2" name="Slide Number Placeholder 1"/>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30294836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CCP Website Updates</a:t>
            </a:r>
            <a:endParaRPr lang="en-US" dirty="0"/>
          </a:p>
        </p:txBody>
      </p:sp>
      <p:sp>
        <p:nvSpPr>
          <p:cNvPr id="7" name="Text Placeholder 6"/>
          <p:cNvSpPr>
            <a:spLocks noGrp="1"/>
          </p:cNvSpPr>
          <p:nvPr>
            <p:ph type="body" sz="half" idx="2"/>
          </p:nvPr>
        </p:nvSpPr>
        <p:spPr>
          <a:xfrm>
            <a:off x="690808" y="822864"/>
            <a:ext cx="7762384" cy="5768043"/>
          </a:xfrm>
        </p:spPr>
        <p:txBody>
          <a:bodyPr/>
          <a:lstStyle/>
          <a:p>
            <a:pPr>
              <a:spcBef>
                <a:spcPts val="600"/>
              </a:spcBef>
            </a:pPr>
            <a:r>
              <a:rPr lang="en-US" sz="2000" dirty="0"/>
              <a:t>COVID-related updates: </a:t>
            </a:r>
          </a:p>
          <a:p>
            <a:pPr lvl="1">
              <a:spcBef>
                <a:spcPts val="600"/>
              </a:spcBef>
            </a:pPr>
            <a:r>
              <a:rPr lang="en-US" sz="1600" dirty="0"/>
              <a:t>Temp Release / Temp Release Limit</a:t>
            </a:r>
          </a:p>
          <a:p>
            <a:pPr lvl="1">
              <a:spcBef>
                <a:spcPts val="600"/>
              </a:spcBef>
            </a:pPr>
            <a:r>
              <a:rPr lang="en-US" sz="1600" dirty="0"/>
              <a:t>Max Number of Students on Unit</a:t>
            </a:r>
          </a:p>
          <a:p>
            <a:pPr lvl="1">
              <a:spcBef>
                <a:spcPts val="600"/>
              </a:spcBef>
            </a:pPr>
            <a:r>
              <a:rPr lang="en-US" sz="1600" dirty="0"/>
              <a:t>Viewing Partner Notices</a:t>
            </a:r>
          </a:p>
          <a:p>
            <a:pPr lvl="1">
              <a:spcBef>
                <a:spcPts val="600"/>
              </a:spcBef>
            </a:pPr>
            <a:r>
              <a:rPr lang="en-US" sz="1600" dirty="0"/>
              <a:t>Sequencing of Placement Segments</a:t>
            </a:r>
          </a:p>
          <a:p>
            <a:pPr>
              <a:spcBef>
                <a:spcPts val="600"/>
              </a:spcBef>
            </a:pPr>
            <a:r>
              <a:rPr lang="en-US" sz="2000" dirty="0"/>
              <a:t>Online Orientation updates:</a:t>
            </a:r>
          </a:p>
          <a:p>
            <a:pPr lvl="1">
              <a:spcBef>
                <a:spcPts val="600"/>
              </a:spcBef>
            </a:pPr>
            <a:r>
              <a:rPr lang="en-US" sz="1600" dirty="0"/>
              <a:t>HCO Admin page</a:t>
            </a:r>
          </a:p>
          <a:p>
            <a:pPr lvl="1">
              <a:spcBef>
                <a:spcPts val="600"/>
              </a:spcBef>
            </a:pPr>
            <a:r>
              <a:rPr lang="en-US" sz="1600" dirty="0"/>
              <a:t>Nursing Program HCO List / Self-Managed HCOs</a:t>
            </a:r>
          </a:p>
          <a:p>
            <a:pPr lvl="1">
              <a:spcBef>
                <a:spcPts val="600"/>
              </a:spcBef>
            </a:pPr>
            <a:r>
              <a:rPr lang="en-US" sz="1600" dirty="0"/>
              <a:t>AY 2020-2021 Online Orientation Content</a:t>
            </a:r>
          </a:p>
          <a:p>
            <a:pPr>
              <a:spcBef>
                <a:spcPts val="600"/>
              </a:spcBef>
            </a:pPr>
            <a:r>
              <a:rPr lang="en-US" sz="2000" dirty="0"/>
              <a:t>Additional updates:</a:t>
            </a:r>
          </a:p>
          <a:p>
            <a:pPr lvl="1">
              <a:spcBef>
                <a:spcPts val="600"/>
              </a:spcBef>
            </a:pPr>
            <a:r>
              <a:rPr lang="en-US" sz="1600" dirty="0"/>
              <a:t>Demographic Survey Reporting</a:t>
            </a:r>
          </a:p>
          <a:p>
            <a:pPr lvl="1">
              <a:spcBef>
                <a:spcPts val="600"/>
              </a:spcBef>
            </a:pPr>
            <a:r>
              <a:rPr lang="en-US" sz="1600" dirty="0"/>
              <a:t>Faculty Database updates</a:t>
            </a:r>
          </a:p>
          <a:p>
            <a:pPr lvl="1">
              <a:spcBef>
                <a:spcPts val="600"/>
              </a:spcBef>
            </a:pPr>
            <a:r>
              <a:rPr lang="en-US" sz="1600" dirty="0"/>
              <a:t>Sustainability Enrollment Reporting</a:t>
            </a:r>
          </a:p>
          <a:p>
            <a:pPr>
              <a:spcBef>
                <a:spcPts val="600"/>
              </a:spcBef>
            </a:pPr>
            <a:r>
              <a:rPr lang="en-US" sz="2000" dirty="0"/>
              <a:t>Ongoing/proposed development:</a:t>
            </a:r>
          </a:p>
          <a:p>
            <a:pPr lvl="1">
              <a:spcBef>
                <a:spcPts val="600"/>
              </a:spcBef>
            </a:pPr>
            <a:r>
              <a:rPr lang="en-US" sz="1600" dirty="0"/>
              <a:t>Instructor/Faculty Naming Conventions</a:t>
            </a:r>
          </a:p>
          <a:p>
            <a:pPr lvl="1">
              <a:spcBef>
                <a:spcPts val="600"/>
              </a:spcBef>
            </a:pPr>
            <a:r>
              <a:rPr lang="en-US" sz="1600" dirty="0"/>
              <a:t>Program-Specific Orientation Information</a:t>
            </a:r>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2">
              <a:spcBef>
                <a:spcPts val="600"/>
              </a:spcBef>
            </a:pPr>
            <a:r>
              <a:rPr lang="en-US" sz="1600" dirty="0"/>
              <a:t>Placements and preceptorships</a:t>
            </a:r>
          </a:p>
          <a:p>
            <a:pPr lvl="2">
              <a:spcBef>
                <a:spcPts val="600"/>
              </a:spcBef>
            </a:pPr>
            <a:r>
              <a:rPr lang="en-US" sz="1600" dirty="0"/>
              <a:t>Online orientation Instructor List (for placement assignments)</a:t>
            </a:r>
          </a:p>
          <a:p>
            <a:pPr lvl="1">
              <a:spcBef>
                <a:spcPts val="600"/>
              </a:spcBef>
            </a:pPr>
            <a:r>
              <a:rPr lang="en-US" sz="1600" dirty="0"/>
              <a:t>Names can be entered inconsistently making it difficult to filter, search, and generate reports by instructor.</a:t>
            </a:r>
          </a:p>
          <a:p>
            <a:pPr>
              <a:spcBef>
                <a:spcPts val="600"/>
              </a:spcBef>
            </a:pPr>
            <a:r>
              <a:rPr lang="en-US" sz="1800" dirty="0"/>
              <a:t>Proposal: </a:t>
            </a:r>
          </a:p>
          <a:p>
            <a:pPr lvl="1">
              <a:spcBef>
                <a:spcPts val="600"/>
              </a:spcBef>
            </a:pPr>
            <a:r>
              <a:rPr lang="en-US" sz="1600" dirty="0"/>
              <a:t>Entering all instructor/faculty names in a </a:t>
            </a:r>
            <a:r>
              <a:rPr lang="en-US" sz="1600" i="1" dirty="0"/>
              <a:t>[last name], [first name] </a:t>
            </a:r>
            <a:r>
              <a:rPr lang="en-US" sz="1600" dirty="0"/>
              <a:t>format.</a:t>
            </a:r>
          </a:p>
          <a:p>
            <a:pPr lvl="1">
              <a:spcBef>
                <a:spcPts val="600"/>
              </a:spcBef>
            </a:pPr>
            <a:r>
              <a:rPr lang="en-US" sz="1600" dirty="0"/>
              <a:t>Last name only is also acceptable.</a:t>
            </a:r>
          </a:p>
          <a:p>
            <a:pPr lvl="1">
              <a:spcBef>
                <a:spcPts val="600"/>
              </a:spcBef>
            </a:pPr>
            <a:r>
              <a:rPr lang="en-US" sz="1600" dirty="0"/>
              <a:t>Titles and credentials (Professor, RN, PhD, etc.) should not be entered.</a:t>
            </a:r>
          </a:p>
          <a:p>
            <a:pPr lvl="1">
              <a:spcBef>
                <a:spcPts val="600"/>
              </a:spcBef>
            </a:pPr>
            <a:r>
              <a:rPr lang="en-US" sz="1600" dirty="0"/>
              <a:t>Can use nickname instead of formal first name if it is generally used.</a:t>
            </a:r>
          </a:p>
          <a:p>
            <a:pPr lvl="1">
              <a:spcBef>
                <a:spcPts val="600"/>
              </a:spcBef>
            </a:pPr>
            <a:r>
              <a:rPr lang="en-US" sz="1600" dirty="0"/>
              <a:t>Placeholder names (e.g. “TBD for NUR123”) okay if necessary.</a:t>
            </a:r>
          </a:p>
          <a:p>
            <a:pPr lvl="1">
              <a:spcBef>
                <a:spcPts val="600"/>
              </a:spcBef>
            </a:pPr>
            <a:r>
              <a:rPr lang="en-US" sz="1600" dirty="0"/>
              <a:t>Additional information could be added but should be added only if necessary:</a:t>
            </a:r>
          </a:p>
          <a:p>
            <a:pPr lvl="2">
              <a:spcBef>
                <a:spcPts val="600"/>
              </a:spcBef>
            </a:pPr>
            <a:r>
              <a:rPr lang="en-US" sz="1600" dirty="0"/>
              <a:t>“Lopez, Maria </a:t>
            </a:r>
            <a:r>
              <a:rPr lang="en-US" sz="1600" dirty="0">
                <a:solidFill>
                  <a:srgbClr val="C00000"/>
                </a:solidFill>
              </a:rPr>
              <a:t>&amp; Smith, John</a:t>
            </a:r>
            <a:r>
              <a:rPr lang="en-US" sz="1600" dirty="0"/>
              <a:t>” (if two instructors for a placement)</a:t>
            </a:r>
          </a:p>
          <a:p>
            <a:pPr lvl="2">
              <a:spcBef>
                <a:spcPts val="600"/>
              </a:spcBef>
            </a:pPr>
            <a:r>
              <a:rPr lang="en-US" sz="1600" dirty="0"/>
              <a:t>“Doe (Jones), Pat (if recent last name change)</a:t>
            </a:r>
          </a:p>
          <a:p>
            <a:pPr lvl="1">
              <a:spcBef>
                <a:spcPts val="600"/>
              </a:spcBef>
            </a:pPr>
            <a:r>
              <a:rPr lang="en-US" sz="1600" i="1" dirty="0"/>
              <a:t>We would automatically convert names already in the database to this format where possible.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2349409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Temp Release Review</a:t>
            </a:r>
            <a:endParaRPr lang="en-US" dirty="0"/>
          </a:p>
        </p:txBody>
      </p:sp>
      <p:sp>
        <p:nvSpPr>
          <p:cNvPr id="7" name="Text Placeholder 6"/>
          <p:cNvSpPr>
            <a:spLocks noGrp="1"/>
          </p:cNvSpPr>
          <p:nvPr>
            <p:ph type="body" sz="half" idx="2"/>
          </p:nvPr>
        </p:nvSpPr>
        <p:spPr>
          <a:xfrm>
            <a:off x="457200" y="762000"/>
            <a:ext cx="8229600" cy="1815069"/>
          </a:xfrm>
        </p:spPr>
        <p:txBody>
          <a:bodyPr/>
          <a:lstStyle/>
          <a:p>
            <a:pPr>
              <a:spcBef>
                <a:spcPts val="600"/>
              </a:spcBef>
            </a:pPr>
            <a:r>
              <a:rPr lang="en-US" sz="1800" dirty="0"/>
              <a:t>Review of Temp Releasing:</a:t>
            </a:r>
          </a:p>
          <a:p>
            <a:pPr lvl="1">
              <a:spcBef>
                <a:spcPts val="600"/>
              </a:spcBef>
            </a:pPr>
            <a:r>
              <a:rPr lang="en-US" sz="1600" dirty="0"/>
              <a:t>During each term’s renewal timeframe, nursing programs need to indicate if they would like to renew each placement they used that term in the previous year.</a:t>
            </a:r>
          </a:p>
          <a:p>
            <a:pPr lvl="1">
              <a:spcBef>
                <a:spcPts val="600"/>
              </a:spcBef>
            </a:pPr>
            <a:r>
              <a:rPr lang="en-US" sz="1600" dirty="0"/>
              <a:t>If a program does not need a placement for the upcoming term but hopes to use it the following year, they may be able to renew a placement as a </a:t>
            </a:r>
            <a:r>
              <a:rPr lang="en-US" sz="1600" i="1" dirty="0"/>
              <a:t>temporarily released placement</a:t>
            </a:r>
            <a:r>
              <a:rPr lang="en-US" sz="1600" dirty="0"/>
              <a:t> (a “Temp Release”):</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24</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2559001"/>
            <a:ext cx="5105400" cy="2841005"/>
          </a:xfrm>
          <a:prstGeom prst="rect">
            <a:avLst/>
          </a:prstGeom>
          <a:ln w="15875">
            <a:solidFill>
              <a:srgbClr val="0033CC"/>
            </a:solidFill>
          </a:ln>
        </p:spPr>
      </p:pic>
      <p:sp>
        <p:nvSpPr>
          <p:cNvPr id="12" name="TextBox 11">
            <a:extLst>
              <a:ext uri="{FF2B5EF4-FFF2-40B4-BE49-F238E27FC236}">
                <a16:creationId xmlns:a16="http://schemas.microsoft.com/office/drawing/2014/main" xmlns="" id="{60E8AF7B-E110-425C-8C9E-C9FEDFCA22C7}"/>
              </a:ext>
            </a:extLst>
          </p:cNvPr>
          <p:cNvSpPr txBox="1"/>
          <p:nvPr/>
        </p:nvSpPr>
        <p:spPr>
          <a:xfrm>
            <a:off x="495300" y="5562600"/>
            <a:ext cx="8153400" cy="830997"/>
          </a:xfrm>
          <a:prstGeom prst="rect">
            <a:avLst/>
          </a:prstGeom>
          <a:noFill/>
        </p:spPr>
        <p:txBody>
          <a:bodyPr wrap="square" rtlCol="0">
            <a:spAutoFit/>
          </a:bodyPr>
          <a:lstStyle/>
          <a:p>
            <a:pPr marL="742950" lvl="1" indent="-285750" eaLnBrk="0" hangingPunct="0">
              <a:spcBef>
                <a:spcPts val="600"/>
              </a:spcBef>
              <a:buFontTx/>
              <a:buChar char="–"/>
            </a:pPr>
            <a:r>
              <a:rPr lang="en-US" sz="1600" dirty="0">
                <a:solidFill>
                  <a:srgbClr val="000000"/>
                </a:solidFill>
                <a:latin typeface="Arial"/>
              </a:rPr>
              <a:t>This allows the HCO to temporarily assign the placement to another program for the upcoming term but the original program will retain the right to request renewal of the placement for the next year. </a:t>
            </a:r>
          </a:p>
        </p:txBody>
      </p:sp>
    </p:spTree>
    <p:extLst>
      <p:ext uri="{BB962C8B-B14F-4D97-AF65-F5344CB8AC3E}">
        <p14:creationId xmlns:p14="http://schemas.microsoft.com/office/powerpoint/2010/main" val="12649446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Temp Release Limit – COVID Change</a:t>
            </a:r>
            <a:endParaRPr lang="en-US" dirty="0"/>
          </a:p>
        </p:txBody>
      </p:sp>
      <p:sp>
        <p:nvSpPr>
          <p:cNvPr id="7" name="Text Placeholder 6"/>
          <p:cNvSpPr>
            <a:spLocks noGrp="1"/>
          </p:cNvSpPr>
          <p:nvPr>
            <p:ph type="body" sz="half" idx="2"/>
          </p:nvPr>
        </p:nvSpPr>
        <p:spPr>
          <a:xfrm>
            <a:off x="459557" y="990600"/>
            <a:ext cx="8229600" cy="3491470"/>
          </a:xfrm>
        </p:spPr>
        <p:txBody>
          <a:bodyPr/>
          <a:lstStyle/>
          <a:p>
            <a:pPr>
              <a:spcBef>
                <a:spcPts val="600"/>
              </a:spcBef>
              <a:spcAft>
                <a:spcPts val="600"/>
              </a:spcAft>
            </a:pPr>
            <a:r>
              <a:rPr lang="en-US" sz="2000" dirty="0"/>
              <a:t>HCOs can limit the number of times a program can consecutively temporarily release a placement.</a:t>
            </a:r>
          </a:p>
          <a:p>
            <a:pPr lvl="1">
              <a:spcBef>
                <a:spcPts val="600"/>
              </a:spcBef>
              <a:spcAft>
                <a:spcPts val="600"/>
              </a:spcAft>
            </a:pPr>
            <a:r>
              <a:rPr lang="en-US" sz="1600" dirty="0"/>
              <a:t>Once a placement as reached this limit, a nursing program will no longer see an option to renew the placement as a Temp Release.</a:t>
            </a:r>
          </a:p>
          <a:p>
            <a:pPr lvl="1">
              <a:spcBef>
                <a:spcPts val="600"/>
              </a:spcBef>
              <a:spcAft>
                <a:spcPts val="600"/>
              </a:spcAft>
            </a:pPr>
            <a:r>
              <a:rPr lang="en-US" sz="1600" dirty="0"/>
              <a:t>The default limit is one, but HCOs can also set this limit to zero to prevent any Temp Release requests.</a:t>
            </a:r>
          </a:p>
          <a:p>
            <a:pPr>
              <a:spcBef>
                <a:spcPts val="600"/>
              </a:spcBef>
              <a:spcAft>
                <a:spcPts val="600"/>
              </a:spcAft>
            </a:pPr>
            <a:r>
              <a:rPr lang="en-US" sz="2000" i="1" dirty="0"/>
              <a:t>To accommodate special needs during the COVID pandemic, Temp Releases during 2020 are not being counted against the Temp Release Limit.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8314429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Viewing Temp Release Limit</a:t>
            </a:r>
            <a:endParaRPr lang="en-US" dirty="0"/>
          </a:p>
        </p:txBody>
      </p:sp>
      <p:sp>
        <p:nvSpPr>
          <p:cNvPr id="7" name="Text Placeholder 6"/>
          <p:cNvSpPr>
            <a:spLocks noGrp="1"/>
          </p:cNvSpPr>
          <p:nvPr>
            <p:ph type="body" sz="half" idx="2"/>
          </p:nvPr>
        </p:nvSpPr>
        <p:spPr>
          <a:xfrm>
            <a:off x="457200" y="704001"/>
            <a:ext cx="8229600" cy="672070"/>
          </a:xfrm>
        </p:spPr>
        <p:txBody>
          <a:bodyPr/>
          <a:lstStyle/>
          <a:p>
            <a:pPr>
              <a:spcBef>
                <a:spcPts val="600"/>
              </a:spcBef>
            </a:pPr>
            <a:r>
              <a:rPr lang="en-US" sz="1800" dirty="0"/>
              <a:t>Health care organizations can view and set their Temp Release Limit in the </a:t>
            </a:r>
            <a:r>
              <a:rPr lang="en-US" sz="1800" i="1" dirty="0"/>
              <a:t>Policies</a:t>
            </a:r>
            <a:r>
              <a:rPr lang="en-US" sz="1800" dirty="0"/>
              <a:t> section of their </a:t>
            </a:r>
            <a:r>
              <a:rPr lang="en-US" sz="1800" i="1" dirty="0"/>
              <a:t>Profile</a:t>
            </a:r>
            <a:r>
              <a:rPr lang="en-US" sz="1800" dirty="0"/>
              <a:t>:</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26</a:t>
            </a:fld>
            <a:endParaRPr lang="en-US">
              <a:solidFill>
                <a:srgbClr val="000000"/>
              </a:solidFill>
            </a:endParaRPr>
          </a:p>
        </p:txBody>
      </p:sp>
      <p:pic>
        <p:nvPicPr>
          <p:cNvPr id="3" name="Picture 2">
            <a:extLst>
              <a:ext uri="{FF2B5EF4-FFF2-40B4-BE49-F238E27FC236}">
                <a16:creationId xmlns:a16="http://schemas.microsoft.com/office/drawing/2014/main" xmlns="" id="{B4A01024-F5A9-4283-9EA2-465E8939D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288" y="1397281"/>
            <a:ext cx="6281575" cy="3029936"/>
          </a:xfrm>
          <a:prstGeom prst="rect">
            <a:avLst/>
          </a:prstGeom>
          <a:ln w="15875">
            <a:solidFill>
              <a:srgbClr val="0033CC"/>
            </a:solidFill>
          </a:ln>
        </p:spPr>
      </p:pic>
      <p:pic>
        <p:nvPicPr>
          <p:cNvPr id="8" name="Picture 7">
            <a:extLst>
              <a:ext uri="{FF2B5EF4-FFF2-40B4-BE49-F238E27FC236}">
                <a16:creationId xmlns:a16="http://schemas.microsoft.com/office/drawing/2014/main" xmlns="" id="{02B4EA52-E190-4B69-BDFA-7590A9D8F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076" y="4724400"/>
            <a:ext cx="6096000" cy="1892135"/>
          </a:xfrm>
          <a:prstGeom prst="rect">
            <a:avLst/>
          </a:prstGeom>
          <a:ln w="15875">
            <a:solidFill>
              <a:srgbClr val="0033CC"/>
            </a:solidFill>
          </a:ln>
        </p:spPr>
      </p:pic>
    </p:spTree>
    <p:extLst>
      <p:ext uri="{BB962C8B-B14F-4D97-AF65-F5344CB8AC3E}">
        <p14:creationId xmlns:p14="http://schemas.microsoft.com/office/powerpoint/2010/main" val="13115932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Changing Temp Release Limit</a:t>
            </a:r>
            <a:endParaRPr lang="en-US" dirty="0"/>
          </a:p>
        </p:txBody>
      </p:sp>
      <p:sp>
        <p:nvSpPr>
          <p:cNvPr id="7" name="Text Placeholder 6"/>
          <p:cNvSpPr>
            <a:spLocks noGrp="1"/>
          </p:cNvSpPr>
          <p:nvPr>
            <p:ph type="body" sz="half" idx="2"/>
          </p:nvPr>
        </p:nvSpPr>
        <p:spPr>
          <a:xfrm>
            <a:off x="457200" y="851931"/>
            <a:ext cx="8229600" cy="672070"/>
          </a:xfrm>
        </p:spPr>
        <p:txBody>
          <a:bodyPr/>
          <a:lstStyle/>
          <a:p>
            <a:pPr>
              <a:spcBef>
                <a:spcPts val="600"/>
              </a:spcBef>
            </a:pPr>
            <a:r>
              <a:rPr lang="en-US" sz="1800" dirty="0"/>
              <a:t>HCOs: If your Temp Release Limit is set at zero (no Temp Releases allowed), it will be highlighted:</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27</a:t>
            </a:fld>
            <a:endParaRPr lang="en-US">
              <a:solidFill>
                <a:srgbClr val="000000"/>
              </a:solidFill>
            </a:endParaRPr>
          </a:p>
        </p:txBody>
      </p:sp>
      <p:pic>
        <p:nvPicPr>
          <p:cNvPr id="3" name="Picture 2">
            <a:extLst>
              <a:ext uri="{FF2B5EF4-FFF2-40B4-BE49-F238E27FC236}">
                <a16:creationId xmlns:a16="http://schemas.microsoft.com/office/drawing/2014/main" xmlns="" id="{B4A01024-F5A9-4283-9EA2-465E8939DD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31212" y="4419600"/>
            <a:ext cx="6281575" cy="1997541"/>
          </a:xfrm>
          <a:prstGeom prst="rect">
            <a:avLst/>
          </a:prstGeom>
          <a:ln w="15875">
            <a:solidFill>
              <a:srgbClr val="0033CC"/>
            </a:solidFill>
          </a:ln>
        </p:spPr>
      </p:pic>
      <p:pic>
        <p:nvPicPr>
          <p:cNvPr id="8" name="Picture 7">
            <a:extLst>
              <a:ext uri="{FF2B5EF4-FFF2-40B4-BE49-F238E27FC236}">
                <a16:creationId xmlns:a16="http://schemas.microsoft.com/office/drawing/2014/main" xmlns="" id="{02B4EA52-E190-4B69-BDFA-7590A9D8F4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89745" y="1641909"/>
            <a:ext cx="5964507" cy="1892135"/>
          </a:xfrm>
          <a:prstGeom prst="rect">
            <a:avLst/>
          </a:prstGeom>
          <a:ln w="15875">
            <a:solidFill>
              <a:srgbClr val="0033CC"/>
            </a:solidFill>
          </a:ln>
        </p:spPr>
      </p:pic>
      <p:sp>
        <p:nvSpPr>
          <p:cNvPr id="9" name="Text Placeholder 6">
            <a:extLst>
              <a:ext uri="{FF2B5EF4-FFF2-40B4-BE49-F238E27FC236}">
                <a16:creationId xmlns:a16="http://schemas.microsoft.com/office/drawing/2014/main" xmlns="" id="{5BC735E0-15E9-473F-B4EC-1E21831771F8}"/>
              </a:ext>
            </a:extLst>
          </p:cNvPr>
          <p:cNvSpPr txBox="1">
            <a:spLocks/>
          </p:cNvSpPr>
          <p:nvPr/>
        </p:nvSpPr>
        <p:spPr bwMode="auto">
          <a:xfrm>
            <a:off x="457198" y="3651952"/>
            <a:ext cx="8229600" cy="672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pPr>
            <a:r>
              <a:rPr lang="en-US" sz="1800" kern="0" dirty="0">
                <a:solidFill>
                  <a:srgbClr val="000000"/>
                </a:solidFill>
                <a:latin typeface="Arial"/>
              </a:rPr>
              <a:t>To change your Temp Release Limit, select a number from the dropdown menu on the edit page:</a:t>
            </a:r>
            <a:endParaRPr lang="en-US" sz="2000" kern="0" dirty="0">
              <a:solidFill>
                <a:srgbClr val="000000"/>
              </a:solidFill>
              <a:latin typeface="Arial"/>
            </a:endParaRPr>
          </a:p>
          <a:p>
            <a:endParaRPr lang="en-US" sz="2000" kern="0" dirty="0">
              <a:solidFill>
                <a:srgbClr val="000000"/>
              </a:solidFill>
              <a:latin typeface="Arial"/>
            </a:endParaRPr>
          </a:p>
        </p:txBody>
      </p:sp>
    </p:spTree>
    <p:extLst>
      <p:ext uri="{BB962C8B-B14F-4D97-AF65-F5344CB8AC3E}">
        <p14:creationId xmlns:p14="http://schemas.microsoft.com/office/powerpoint/2010/main" val="34789630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Unit Max Number of Students – Review</a:t>
            </a:r>
            <a:endParaRPr lang="en-US" dirty="0"/>
          </a:p>
        </p:txBody>
      </p:sp>
      <p:sp>
        <p:nvSpPr>
          <p:cNvPr id="7" name="Text Placeholder 6"/>
          <p:cNvSpPr>
            <a:spLocks noGrp="1"/>
          </p:cNvSpPr>
          <p:nvPr>
            <p:ph type="body" sz="half" idx="2"/>
          </p:nvPr>
        </p:nvSpPr>
        <p:spPr>
          <a:xfrm>
            <a:off x="5707144" y="1060084"/>
            <a:ext cx="2971800" cy="4724400"/>
          </a:xfrm>
        </p:spPr>
        <p:txBody>
          <a:bodyPr/>
          <a:lstStyle/>
          <a:p>
            <a:pPr>
              <a:spcBef>
                <a:spcPts val="600"/>
              </a:spcBef>
            </a:pPr>
            <a:r>
              <a:rPr lang="en-US" sz="2000" dirty="0"/>
              <a:t>HCOs can optionally indicate the maximum number of students allowed on a unit.</a:t>
            </a:r>
          </a:p>
          <a:p>
            <a:pPr>
              <a:spcBef>
                <a:spcPts val="600"/>
              </a:spcBef>
            </a:pPr>
            <a:r>
              <a:rPr lang="en-US" sz="2000" dirty="0"/>
              <a:t>This is set in the </a:t>
            </a:r>
            <a:r>
              <a:rPr lang="en-US" sz="2000" i="1" dirty="0"/>
              <a:t>Unit List </a:t>
            </a:r>
            <a:r>
              <a:rPr lang="en-US" sz="2000" dirty="0"/>
              <a:t>section of the HCO’s </a:t>
            </a:r>
            <a:r>
              <a:rPr lang="en-US" sz="2000" i="1" dirty="0"/>
              <a:t>Profile</a:t>
            </a:r>
            <a:r>
              <a:rPr lang="en-US" sz="2000" dirty="0"/>
              <a:t> page.</a:t>
            </a:r>
          </a:p>
          <a:p>
            <a:pPr>
              <a:spcBef>
                <a:spcPts val="600"/>
              </a:spcBef>
            </a:pPr>
            <a:r>
              <a:rPr lang="en-US" sz="2000" dirty="0"/>
              <a:t>Click the </a:t>
            </a:r>
            <a:r>
              <a:rPr lang="en-US" sz="2000" b="1" i="1" dirty="0"/>
              <a:t>Edit</a:t>
            </a:r>
            <a:r>
              <a:rPr lang="en-US" sz="2000" dirty="0"/>
              <a:t> link to open the list for editing.</a:t>
            </a:r>
            <a:endParaRPr lang="en-US" sz="16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28</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2868" y="1060084"/>
            <a:ext cx="5105400" cy="2299429"/>
          </a:xfrm>
          <a:prstGeom prst="rect">
            <a:avLst/>
          </a:prstGeom>
          <a:ln w="15875">
            <a:solidFill>
              <a:srgbClr val="0033CC"/>
            </a:solidFill>
          </a:ln>
        </p:spPr>
      </p:pic>
      <p:pic>
        <p:nvPicPr>
          <p:cNvPr id="2" name="Picture 1">
            <a:extLst>
              <a:ext uri="{FF2B5EF4-FFF2-40B4-BE49-F238E27FC236}">
                <a16:creationId xmlns:a16="http://schemas.microsoft.com/office/drawing/2014/main" xmlns="" id="{1589AFD1-76CA-45F7-B7E8-C62A3FB54E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0600" y="3810000"/>
            <a:ext cx="4016815" cy="2299429"/>
          </a:xfrm>
          <a:prstGeom prst="rect">
            <a:avLst/>
          </a:prstGeom>
          <a:ln w="15875">
            <a:solidFill>
              <a:srgbClr val="0033CC"/>
            </a:solidFill>
          </a:ln>
        </p:spPr>
      </p:pic>
    </p:spTree>
    <p:extLst>
      <p:ext uri="{BB962C8B-B14F-4D97-AF65-F5344CB8AC3E}">
        <p14:creationId xmlns:p14="http://schemas.microsoft.com/office/powerpoint/2010/main" val="6578582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Unit Max Number of Students – Editing</a:t>
            </a:r>
            <a:endParaRPr lang="en-US" dirty="0"/>
          </a:p>
        </p:txBody>
      </p:sp>
      <p:sp>
        <p:nvSpPr>
          <p:cNvPr id="7" name="Text Placeholder 6"/>
          <p:cNvSpPr>
            <a:spLocks noGrp="1"/>
          </p:cNvSpPr>
          <p:nvPr>
            <p:ph type="body" sz="half" idx="2"/>
          </p:nvPr>
        </p:nvSpPr>
        <p:spPr>
          <a:xfrm>
            <a:off x="4581483" y="3048000"/>
            <a:ext cx="4282165" cy="1248357"/>
          </a:xfrm>
        </p:spPr>
        <p:txBody>
          <a:bodyPr/>
          <a:lstStyle/>
          <a:p>
            <a:pPr>
              <a:spcBef>
                <a:spcPts val="600"/>
              </a:spcBef>
            </a:pPr>
            <a:r>
              <a:rPr lang="en-US" sz="2000" dirty="0"/>
              <a:t>Clicking the Edit link for a unit will allow you to set the Max Number of Students.</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29</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2104" y="822864"/>
            <a:ext cx="3969027" cy="2682336"/>
          </a:xfrm>
          <a:prstGeom prst="rect">
            <a:avLst/>
          </a:prstGeom>
          <a:ln w="15875">
            <a:solidFill>
              <a:srgbClr val="0033CC"/>
            </a:solidFill>
          </a:ln>
        </p:spPr>
      </p:pic>
      <p:pic>
        <p:nvPicPr>
          <p:cNvPr id="2" name="Picture 1">
            <a:extLst>
              <a:ext uri="{FF2B5EF4-FFF2-40B4-BE49-F238E27FC236}">
                <a16:creationId xmlns:a16="http://schemas.microsoft.com/office/drawing/2014/main" xmlns="" id="{4BBF3358-5491-4147-AF47-F2EE0B3E94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104" y="3810000"/>
            <a:ext cx="3969026" cy="2784719"/>
          </a:xfrm>
          <a:prstGeom prst="rect">
            <a:avLst/>
          </a:prstGeom>
          <a:ln w="15875">
            <a:solidFill>
              <a:srgbClr val="0033CC"/>
            </a:solidFill>
          </a:ln>
        </p:spPr>
      </p:pic>
    </p:spTree>
    <p:extLst>
      <p:ext uri="{BB962C8B-B14F-4D97-AF65-F5344CB8AC3E}">
        <p14:creationId xmlns:p14="http://schemas.microsoft.com/office/powerpoint/2010/main" val="20336462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0"/>
            <a:ext cx="9144000" cy="838200"/>
          </a:xfrm>
        </p:spPr>
        <p:txBody>
          <a:bodyPr/>
          <a:lstStyle/>
          <a:p>
            <a:pPr eaLnBrk="1" hangingPunct="1"/>
            <a:r>
              <a:rPr lang="en-US" dirty="0" smtClean="0">
                <a:solidFill>
                  <a:srgbClr val="000000"/>
                </a:solidFill>
              </a:rPr>
              <a:t>Plans </a:t>
            </a:r>
            <a:r>
              <a:rPr lang="en-US" dirty="0">
                <a:solidFill>
                  <a:srgbClr val="000000"/>
                </a:solidFill>
              </a:rPr>
              <a:t>for Today’s Meeting</a:t>
            </a:r>
          </a:p>
        </p:txBody>
      </p:sp>
      <p:sp>
        <p:nvSpPr>
          <p:cNvPr id="14339" name="Rectangle 3"/>
          <p:cNvSpPr>
            <a:spLocks noGrp="1" noChangeArrowheads="1"/>
          </p:cNvSpPr>
          <p:nvPr>
            <p:ph type="body" idx="4294967295"/>
          </p:nvPr>
        </p:nvSpPr>
        <p:spPr>
          <a:xfrm>
            <a:off x="381000" y="838200"/>
            <a:ext cx="8305800" cy="5638800"/>
          </a:xfrm>
        </p:spPr>
        <p:txBody>
          <a:bodyPr/>
          <a:lstStyle/>
          <a:p>
            <a:pPr marL="342900" lvl="1" indent="-342900" eaLnBrk="1" hangingPunct="1">
              <a:spcBef>
                <a:spcPts val="600"/>
              </a:spcBef>
              <a:spcAft>
                <a:spcPts val="600"/>
              </a:spcAft>
              <a:buChar char="•"/>
            </a:pPr>
            <a:r>
              <a:rPr lang="en-US" dirty="0" smtClean="0">
                <a:solidFill>
                  <a:srgbClr val="000000"/>
                </a:solidFill>
              </a:rPr>
              <a:t>Check-ins, Updates and Reminders</a:t>
            </a:r>
            <a:endParaRPr lang="en-US" dirty="0">
              <a:solidFill>
                <a:srgbClr val="000000"/>
              </a:solidFill>
            </a:endParaRPr>
          </a:p>
          <a:p>
            <a:pPr lvl="1" eaLnBrk="1" hangingPunct="1">
              <a:spcBef>
                <a:spcPts val="600"/>
              </a:spcBef>
              <a:spcAft>
                <a:spcPts val="600"/>
              </a:spcAft>
            </a:pPr>
            <a:r>
              <a:rPr lang="en-US" sz="1800" dirty="0" smtClean="0"/>
              <a:t>CCP Placement Database</a:t>
            </a:r>
          </a:p>
          <a:p>
            <a:pPr lvl="1" eaLnBrk="1" hangingPunct="1">
              <a:spcBef>
                <a:spcPts val="600"/>
              </a:spcBef>
              <a:spcAft>
                <a:spcPts val="600"/>
              </a:spcAft>
            </a:pPr>
            <a:r>
              <a:rPr lang="en-US" sz="1800" dirty="0" smtClean="0"/>
              <a:t>Nursing Faculty Database</a:t>
            </a:r>
          </a:p>
          <a:p>
            <a:pPr lvl="1" eaLnBrk="1" hangingPunct="1">
              <a:spcBef>
                <a:spcPts val="600"/>
              </a:spcBef>
              <a:spcAft>
                <a:spcPts val="600"/>
              </a:spcAft>
            </a:pPr>
            <a:r>
              <a:rPr lang="en-US" sz="1800" dirty="0" smtClean="0"/>
              <a:t>Demographic Survey</a:t>
            </a:r>
            <a:endParaRPr lang="en-US" sz="1800" dirty="0"/>
          </a:p>
          <a:p>
            <a:pPr marL="342900" lvl="1" indent="-342900" eaLnBrk="1" hangingPunct="1">
              <a:spcBef>
                <a:spcPts val="600"/>
              </a:spcBef>
              <a:spcAft>
                <a:spcPts val="600"/>
              </a:spcAft>
              <a:buChar char="•"/>
            </a:pPr>
            <a:r>
              <a:rPr lang="en-US" dirty="0">
                <a:solidFill>
                  <a:srgbClr val="000000"/>
                </a:solidFill>
              </a:rPr>
              <a:t>Clinical Faculty Database</a:t>
            </a:r>
          </a:p>
          <a:p>
            <a:pPr eaLnBrk="1" hangingPunct="1">
              <a:spcBef>
                <a:spcPts val="600"/>
              </a:spcBef>
              <a:spcAft>
                <a:spcPts val="600"/>
              </a:spcAft>
            </a:pPr>
            <a:r>
              <a:rPr lang="en-US" sz="2000" dirty="0">
                <a:solidFill>
                  <a:srgbClr val="000000"/>
                </a:solidFill>
              </a:rPr>
              <a:t>Sustainability Update</a:t>
            </a:r>
          </a:p>
          <a:p>
            <a:pPr eaLnBrk="1" hangingPunct="1">
              <a:spcBef>
                <a:spcPts val="600"/>
              </a:spcBef>
              <a:spcAft>
                <a:spcPts val="600"/>
              </a:spcAft>
            </a:pPr>
            <a:r>
              <a:rPr lang="en-US" sz="2000" dirty="0">
                <a:solidFill>
                  <a:srgbClr val="000000"/>
                </a:solidFill>
              </a:rPr>
              <a:t>CCP Online Orientation Program</a:t>
            </a:r>
          </a:p>
          <a:p>
            <a:pPr lvl="1" eaLnBrk="1" hangingPunct="1">
              <a:spcBef>
                <a:spcPts val="600"/>
              </a:spcBef>
              <a:spcAft>
                <a:spcPts val="600"/>
              </a:spcAft>
            </a:pPr>
            <a:r>
              <a:rPr lang="en-US" sz="1800" dirty="0">
                <a:solidFill>
                  <a:srgbClr val="000000"/>
                </a:solidFill>
              </a:rPr>
              <a:t>A</a:t>
            </a:r>
            <a:r>
              <a:rPr lang="en-US" sz="1800" dirty="0" smtClean="0">
                <a:solidFill>
                  <a:srgbClr val="000000"/>
                </a:solidFill>
              </a:rPr>
              <a:t>cademic </a:t>
            </a:r>
            <a:r>
              <a:rPr lang="en-US" sz="1800" dirty="0">
                <a:solidFill>
                  <a:srgbClr val="000000"/>
                </a:solidFill>
              </a:rPr>
              <a:t>year 2020-2021 </a:t>
            </a:r>
            <a:endParaRPr lang="en-US" sz="1200" b="1" dirty="0">
              <a:solidFill>
                <a:srgbClr val="000000"/>
              </a:solidFill>
            </a:endParaRPr>
          </a:p>
          <a:p>
            <a:pPr marL="342900" lvl="1" indent="-342900" eaLnBrk="1" hangingPunct="1">
              <a:spcBef>
                <a:spcPts val="600"/>
              </a:spcBef>
              <a:spcAft>
                <a:spcPts val="600"/>
              </a:spcAft>
              <a:buFontTx/>
              <a:buChar char="•"/>
            </a:pPr>
            <a:r>
              <a:rPr lang="en-US" dirty="0" smtClean="0">
                <a:solidFill>
                  <a:srgbClr val="000000"/>
                </a:solidFill>
              </a:rPr>
              <a:t>Sustainability Updates</a:t>
            </a:r>
            <a:endParaRPr lang="en-US" dirty="0">
              <a:solidFill>
                <a:srgbClr val="000000"/>
              </a:solidFill>
              <a:ea typeface="+mn-ea"/>
              <a:cs typeface="+mn-cs"/>
            </a:endParaRPr>
          </a:p>
          <a:p>
            <a:pPr marL="342900" lvl="1" indent="-342900" eaLnBrk="1" hangingPunct="1">
              <a:spcBef>
                <a:spcPts val="600"/>
              </a:spcBef>
              <a:spcAft>
                <a:spcPts val="600"/>
              </a:spcAft>
              <a:buChar char="•"/>
            </a:pPr>
            <a:r>
              <a:rPr lang="en-US" dirty="0">
                <a:solidFill>
                  <a:srgbClr val="000000"/>
                </a:solidFill>
                <a:ea typeface="+mn-ea"/>
                <a:cs typeface="+mn-cs"/>
              </a:rPr>
              <a:t>Website </a:t>
            </a:r>
            <a:r>
              <a:rPr lang="en-US" dirty="0" smtClean="0">
                <a:solidFill>
                  <a:srgbClr val="000000"/>
                </a:solidFill>
                <a:ea typeface="+mn-ea"/>
                <a:cs typeface="+mn-cs"/>
              </a:rPr>
              <a:t>Updates</a:t>
            </a:r>
            <a:endParaRPr lang="en-US" dirty="0"/>
          </a:p>
          <a:p>
            <a:pPr eaLnBrk="1" hangingPunct="1">
              <a:spcBef>
                <a:spcPts val="600"/>
              </a:spcBef>
              <a:spcAft>
                <a:spcPts val="600"/>
              </a:spcAft>
            </a:pPr>
            <a:r>
              <a:rPr lang="en-US" sz="2000" dirty="0">
                <a:solidFill>
                  <a:srgbClr val="000000"/>
                </a:solidFill>
              </a:rPr>
              <a:t>Next Steps</a:t>
            </a:r>
          </a:p>
          <a:p>
            <a:pPr lvl="1" eaLnBrk="1" hangingPunct="1">
              <a:spcBef>
                <a:spcPts val="600"/>
              </a:spcBef>
              <a:spcAft>
                <a:spcPts val="600"/>
              </a:spcAft>
              <a:buFont typeface="Arial" charset="0"/>
              <a:buChar char="–"/>
            </a:pPr>
            <a:r>
              <a:rPr lang="en-US" sz="1800" dirty="0">
                <a:solidFill>
                  <a:srgbClr val="000000"/>
                </a:solidFill>
              </a:rPr>
              <a:t>Upcoming </a:t>
            </a:r>
            <a:r>
              <a:rPr lang="en-US" sz="1800" dirty="0" smtClean="0">
                <a:solidFill>
                  <a:srgbClr val="000000"/>
                </a:solidFill>
              </a:rPr>
              <a:t>Meetings</a:t>
            </a:r>
          </a:p>
          <a:p>
            <a:pPr lvl="1" eaLnBrk="1" hangingPunct="1">
              <a:spcBef>
                <a:spcPts val="600"/>
              </a:spcBef>
              <a:spcAft>
                <a:spcPts val="600"/>
              </a:spcAft>
              <a:buFont typeface="Arial" charset="0"/>
              <a:buChar char="–"/>
            </a:pPr>
            <a:r>
              <a:rPr lang="en-US" sz="1800" dirty="0" smtClean="0">
                <a:solidFill>
                  <a:srgbClr val="000000"/>
                </a:solidFill>
              </a:rPr>
              <a:t>Group </a:t>
            </a:r>
            <a:r>
              <a:rPr lang="en-US" sz="1800" dirty="0">
                <a:solidFill>
                  <a:srgbClr val="000000"/>
                </a:solidFill>
              </a:rPr>
              <a:t>Check-</a:t>
            </a:r>
            <a:r>
              <a:rPr lang="en-US" sz="1800" dirty="0" smtClean="0">
                <a:solidFill>
                  <a:srgbClr val="000000"/>
                </a:solidFill>
              </a:rPr>
              <a:t>out</a:t>
            </a:r>
          </a:p>
          <a:p>
            <a:pPr lvl="1" eaLnBrk="1" hangingPunct="1">
              <a:spcBef>
                <a:spcPts val="600"/>
              </a:spcBef>
              <a:spcAft>
                <a:spcPts val="600"/>
              </a:spcAft>
              <a:buFont typeface="Arial" charset="0"/>
              <a:buChar char="–"/>
            </a:pPr>
            <a:endParaRPr lang="en-US" sz="1200" dirty="0">
              <a:solidFill>
                <a:srgbClr val="000000"/>
              </a:solidFill>
            </a:endParaRPr>
          </a:p>
        </p:txBody>
      </p:sp>
      <p:sp>
        <p:nvSpPr>
          <p:cNvPr id="3" name="Slide Number Placeholder 2"/>
          <p:cNvSpPr>
            <a:spLocks noGrp="1"/>
          </p:cNvSpPr>
          <p:nvPr>
            <p:ph type="sldNum" sz="quarter" idx="12"/>
          </p:nvPr>
        </p:nvSpPr>
        <p:spPr/>
        <p:txBody>
          <a:bodyPr/>
          <a:lstStyle/>
          <a:p>
            <a:pPr>
              <a:defRPr/>
            </a:pPr>
            <a:fld id="{1E7B11A4-E147-4464-AB2E-3BF9AF214E6A}"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9908936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Unit Max Number of Students – Renewal Display</a:t>
            </a:r>
            <a:endParaRPr lang="en-US" dirty="0"/>
          </a:p>
        </p:txBody>
      </p:sp>
      <p:sp>
        <p:nvSpPr>
          <p:cNvPr id="7" name="Text Placeholder 6"/>
          <p:cNvSpPr>
            <a:spLocks noGrp="1"/>
          </p:cNvSpPr>
          <p:nvPr>
            <p:ph type="body" sz="half" idx="2"/>
          </p:nvPr>
        </p:nvSpPr>
        <p:spPr>
          <a:xfrm>
            <a:off x="457200" y="762001"/>
            <a:ext cx="8229600" cy="635524"/>
          </a:xfrm>
        </p:spPr>
        <p:txBody>
          <a:bodyPr/>
          <a:lstStyle/>
          <a:p>
            <a:pPr>
              <a:spcBef>
                <a:spcPts val="600"/>
              </a:spcBef>
            </a:pPr>
            <a:r>
              <a:rPr lang="en-US" sz="1600" dirty="0"/>
              <a:t>If a Max Number of Students is set for a unit, it is now displayed on the renewal page for placements on that unit </a:t>
            </a:r>
            <a:r>
              <a:rPr lang="en-US" sz="1600" i="1" dirty="0"/>
              <a:t>(but it is not otherwise enforced by the CCP)</a:t>
            </a:r>
            <a:r>
              <a:rPr lang="en-US" sz="1600" dirty="0"/>
              <a: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30</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1553194"/>
            <a:ext cx="4389448" cy="3780806"/>
          </a:xfrm>
          <a:prstGeom prst="rect">
            <a:avLst/>
          </a:prstGeom>
          <a:ln w="15875">
            <a:solidFill>
              <a:srgbClr val="0033CC"/>
            </a:solidFill>
          </a:ln>
        </p:spPr>
      </p:pic>
      <p:pic>
        <p:nvPicPr>
          <p:cNvPr id="3" name="Picture 2">
            <a:extLst>
              <a:ext uri="{FF2B5EF4-FFF2-40B4-BE49-F238E27FC236}">
                <a16:creationId xmlns:a16="http://schemas.microsoft.com/office/drawing/2014/main" xmlns="" id="{2D0658B7-22F5-420A-A072-37BE49BCFE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57800" y="3417673"/>
            <a:ext cx="3582299" cy="1922437"/>
          </a:xfrm>
          <a:prstGeom prst="rect">
            <a:avLst/>
          </a:prstGeom>
          <a:ln w="15875">
            <a:solidFill>
              <a:srgbClr val="0033CC"/>
            </a:solidFill>
          </a:ln>
        </p:spPr>
      </p:pic>
      <p:sp>
        <p:nvSpPr>
          <p:cNvPr id="10" name="Text Placeholder 6">
            <a:extLst>
              <a:ext uri="{FF2B5EF4-FFF2-40B4-BE49-F238E27FC236}">
                <a16:creationId xmlns:a16="http://schemas.microsoft.com/office/drawing/2014/main" xmlns="" id="{5C386DAF-2B1C-4BAF-BC2A-E08A862F3E08}"/>
              </a:ext>
            </a:extLst>
          </p:cNvPr>
          <p:cNvSpPr txBox="1">
            <a:spLocks/>
          </p:cNvSpPr>
          <p:nvPr/>
        </p:nvSpPr>
        <p:spPr bwMode="auto">
          <a:xfrm>
            <a:off x="457200" y="5551487"/>
            <a:ext cx="8229600" cy="693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pPr>
            <a:r>
              <a:rPr lang="en-US" sz="1600" kern="0" dirty="0">
                <a:solidFill>
                  <a:srgbClr val="000000"/>
                </a:solidFill>
                <a:latin typeface="Arial"/>
              </a:rPr>
              <a:t>For convenience, for HCOs, there is an </a:t>
            </a:r>
            <a:r>
              <a:rPr lang="en-US" sz="1600" i="1" kern="0" dirty="0">
                <a:solidFill>
                  <a:srgbClr val="000000"/>
                </a:solidFill>
                <a:latin typeface="Arial"/>
              </a:rPr>
              <a:t>“Edit” </a:t>
            </a:r>
            <a:r>
              <a:rPr lang="en-US" sz="1600" kern="0" dirty="0">
                <a:solidFill>
                  <a:srgbClr val="000000"/>
                </a:solidFill>
                <a:latin typeface="Arial"/>
              </a:rPr>
              <a:t>link to allow the HCO to change the Max Number directly from this page via the “</a:t>
            </a:r>
            <a:r>
              <a:rPr lang="en-US" sz="1600" i="1" kern="0" dirty="0">
                <a:solidFill>
                  <a:srgbClr val="000000"/>
                </a:solidFill>
                <a:latin typeface="Arial"/>
              </a:rPr>
              <a:t>Edit”</a:t>
            </a:r>
            <a:r>
              <a:rPr lang="en-US" sz="1600" kern="0" dirty="0">
                <a:solidFill>
                  <a:srgbClr val="000000"/>
                </a:solidFill>
                <a:latin typeface="Arial"/>
              </a:rPr>
              <a:t> link.</a:t>
            </a:r>
          </a:p>
        </p:txBody>
      </p:sp>
    </p:spTree>
    <p:extLst>
      <p:ext uri="{BB962C8B-B14F-4D97-AF65-F5344CB8AC3E}">
        <p14:creationId xmlns:p14="http://schemas.microsoft.com/office/powerpoint/2010/main" val="26328372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Viewing Partner Notices (1)</a:t>
            </a:r>
            <a:endParaRPr lang="en-US" dirty="0"/>
          </a:p>
        </p:txBody>
      </p:sp>
      <p:sp>
        <p:nvSpPr>
          <p:cNvPr id="7" name="Text Placeholder 6"/>
          <p:cNvSpPr>
            <a:spLocks noGrp="1"/>
          </p:cNvSpPr>
          <p:nvPr>
            <p:ph type="body" sz="half" idx="2"/>
          </p:nvPr>
        </p:nvSpPr>
        <p:spPr>
          <a:xfrm>
            <a:off x="457200" y="830720"/>
            <a:ext cx="8229600" cy="1981200"/>
          </a:xfrm>
        </p:spPr>
        <p:txBody>
          <a:bodyPr/>
          <a:lstStyle/>
          <a:p>
            <a:pPr>
              <a:spcBef>
                <a:spcPts val="600"/>
              </a:spcBef>
            </a:pPr>
            <a:r>
              <a:rPr lang="en-US" sz="1800" dirty="0"/>
              <a:t>Both HCOs and programs can post </a:t>
            </a:r>
            <a:r>
              <a:rPr lang="en-US" sz="1800" i="1" dirty="0"/>
              <a:t>Partner Notices </a:t>
            </a:r>
            <a:r>
              <a:rPr lang="en-US" sz="1800" dirty="0"/>
              <a:t>for their placement partners to read (notices are posted via the </a:t>
            </a:r>
            <a:r>
              <a:rPr lang="en-US" sz="1800" i="1" dirty="0"/>
              <a:t>Partner Notices</a:t>
            </a:r>
            <a:r>
              <a:rPr lang="en-US" sz="1800" dirty="0"/>
              <a:t> section of your </a:t>
            </a:r>
            <a:r>
              <a:rPr lang="en-US" sz="1800" i="1" dirty="0"/>
              <a:t>Profile</a:t>
            </a:r>
            <a:r>
              <a:rPr lang="en-US" sz="1800" dirty="0"/>
              <a:t> page).</a:t>
            </a:r>
          </a:p>
          <a:p>
            <a:pPr>
              <a:spcBef>
                <a:spcPts val="600"/>
              </a:spcBef>
            </a:pPr>
            <a:r>
              <a:rPr lang="en-US" sz="1800" dirty="0"/>
              <a:t>If you have unread notices from a partner, you will see a highlighted number next to the </a:t>
            </a:r>
            <a:r>
              <a:rPr lang="en-US" sz="1800" b="1" i="1" dirty="0"/>
              <a:t>Nursing Programs </a:t>
            </a:r>
            <a:r>
              <a:rPr lang="en-US" sz="1800" dirty="0"/>
              <a:t>or </a:t>
            </a:r>
            <a:r>
              <a:rPr lang="en-US" sz="1800" b="1" i="1" dirty="0"/>
              <a:t>HCOs</a:t>
            </a:r>
            <a:r>
              <a:rPr lang="en-US" sz="1800" dirty="0"/>
              <a:t> link on the menu bar. </a:t>
            </a:r>
          </a:p>
          <a:p>
            <a:pPr>
              <a:spcBef>
                <a:spcPts val="600"/>
              </a:spcBef>
            </a:pPr>
            <a:r>
              <a:rPr lang="en-US" sz="1800" dirty="0"/>
              <a:t>Click the link to open the list of organizations:</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31</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9700" y="2990989"/>
            <a:ext cx="6324600" cy="2667800"/>
          </a:xfrm>
          <a:prstGeom prst="rect">
            <a:avLst/>
          </a:prstGeom>
          <a:ln w="15875">
            <a:solidFill>
              <a:srgbClr val="0033CC"/>
            </a:solidFill>
          </a:ln>
        </p:spPr>
      </p:pic>
    </p:spTree>
    <p:extLst>
      <p:ext uri="{BB962C8B-B14F-4D97-AF65-F5344CB8AC3E}">
        <p14:creationId xmlns:p14="http://schemas.microsoft.com/office/powerpoint/2010/main" val="29996480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Viewing Partner Notices (2)</a:t>
            </a:r>
            <a:endParaRPr lang="en-US" dirty="0"/>
          </a:p>
        </p:txBody>
      </p:sp>
      <p:sp>
        <p:nvSpPr>
          <p:cNvPr id="7" name="Text Placeholder 6"/>
          <p:cNvSpPr>
            <a:spLocks noGrp="1"/>
          </p:cNvSpPr>
          <p:nvPr>
            <p:ph type="body" sz="half" idx="2"/>
          </p:nvPr>
        </p:nvSpPr>
        <p:spPr>
          <a:xfrm>
            <a:off x="457200" y="830720"/>
            <a:ext cx="8229600" cy="1455280"/>
          </a:xfrm>
        </p:spPr>
        <p:txBody>
          <a:bodyPr/>
          <a:lstStyle/>
          <a:p>
            <a:pPr>
              <a:spcBef>
                <a:spcPts val="600"/>
              </a:spcBef>
            </a:pPr>
            <a:r>
              <a:rPr lang="en-US" sz="1800" dirty="0"/>
              <a:t>Unread notices are highlighted on the organization list.</a:t>
            </a:r>
          </a:p>
          <a:p>
            <a:pPr>
              <a:spcBef>
                <a:spcPts val="600"/>
              </a:spcBef>
            </a:pPr>
            <a:r>
              <a:rPr lang="en-US" sz="1800" dirty="0"/>
              <a:t>Notices on the organization list are now “collapsed” by default to make the page easier to scroll through.</a:t>
            </a:r>
          </a:p>
          <a:p>
            <a:pPr>
              <a:spcBef>
                <a:spcPts val="600"/>
              </a:spcBef>
            </a:pPr>
            <a:r>
              <a:rPr lang="en-US" sz="1800" dirty="0"/>
              <a:t>Click the “</a:t>
            </a:r>
            <a:r>
              <a:rPr lang="en-US" sz="1800" i="1" dirty="0"/>
              <a:t>Show”</a:t>
            </a:r>
            <a:r>
              <a:rPr lang="en-US" sz="1800" dirty="0"/>
              <a:t> link to expand an organization’s list of notices.</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32</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9300" y="2266255"/>
            <a:ext cx="5105400" cy="4242233"/>
          </a:xfrm>
          <a:prstGeom prst="rect">
            <a:avLst/>
          </a:prstGeom>
          <a:ln w="15875">
            <a:solidFill>
              <a:srgbClr val="0033CC"/>
            </a:solidFill>
          </a:ln>
        </p:spPr>
      </p:pic>
    </p:spTree>
    <p:extLst>
      <p:ext uri="{BB962C8B-B14F-4D97-AF65-F5344CB8AC3E}">
        <p14:creationId xmlns:p14="http://schemas.microsoft.com/office/powerpoint/2010/main" val="26566067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Viewing Partner Notices (3)</a:t>
            </a:r>
            <a:endParaRPr lang="en-US" dirty="0"/>
          </a:p>
        </p:txBody>
      </p:sp>
      <p:sp>
        <p:nvSpPr>
          <p:cNvPr id="7" name="Text Placeholder 6"/>
          <p:cNvSpPr>
            <a:spLocks noGrp="1"/>
          </p:cNvSpPr>
          <p:nvPr>
            <p:ph type="body" sz="half" idx="2"/>
          </p:nvPr>
        </p:nvSpPr>
        <p:spPr>
          <a:xfrm>
            <a:off x="457200" y="830720"/>
            <a:ext cx="8229600" cy="1222548"/>
          </a:xfrm>
        </p:spPr>
        <p:txBody>
          <a:bodyPr/>
          <a:lstStyle/>
          <a:p>
            <a:pPr>
              <a:spcBef>
                <a:spcPts val="600"/>
              </a:spcBef>
            </a:pPr>
            <a:r>
              <a:rPr lang="en-US" sz="1800" dirty="0"/>
              <a:t>When notices are expanded, you can click the </a:t>
            </a:r>
            <a:r>
              <a:rPr lang="en-US" sz="1800" i="1" dirty="0"/>
              <a:t>“Mark as read” </a:t>
            </a:r>
            <a:r>
              <a:rPr lang="en-US" sz="1800" dirty="0"/>
              <a:t>link to mark the notice as read an remove the highlight.</a:t>
            </a:r>
          </a:p>
          <a:p>
            <a:pPr>
              <a:spcBef>
                <a:spcPts val="600"/>
              </a:spcBef>
            </a:pPr>
            <a:r>
              <a:rPr lang="en-US" sz="1800" dirty="0"/>
              <a:t>You can click the “Hide” link to collapse an organization’s notice list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33</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0836" y="2088619"/>
            <a:ext cx="4582327" cy="4242233"/>
          </a:xfrm>
          <a:prstGeom prst="rect">
            <a:avLst/>
          </a:prstGeom>
          <a:ln w="15875">
            <a:solidFill>
              <a:srgbClr val="0033CC"/>
            </a:solidFill>
          </a:ln>
        </p:spPr>
      </p:pic>
    </p:spTree>
    <p:extLst>
      <p:ext uri="{BB962C8B-B14F-4D97-AF65-F5344CB8AC3E}">
        <p14:creationId xmlns:p14="http://schemas.microsoft.com/office/powerpoint/2010/main" val="890366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Sequence of Placement Segments (1)</a:t>
            </a:r>
            <a:endParaRPr lang="en-US" dirty="0"/>
          </a:p>
        </p:txBody>
      </p:sp>
      <p:sp>
        <p:nvSpPr>
          <p:cNvPr id="7" name="Text Placeholder 6"/>
          <p:cNvSpPr>
            <a:spLocks noGrp="1"/>
          </p:cNvSpPr>
          <p:nvPr>
            <p:ph type="body" sz="half" idx="2"/>
          </p:nvPr>
        </p:nvSpPr>
        <p:spPr>
          <a:xfrm>
            <a:off x="497264" y="790844"/>
            <a:ext cx="8153400" cy="2233893"/>
          </a:xfrm>
        </p:spPr>
        <p:txBody>
          <a:bodyPr/>
          <a:lstStyle/>
          <a:p>
            <a:pPr>
              <a:spcBef>
                <a:spcPts val="600"/>
              </a:spcBef>
            </a:pPr>
            <a:r>
              <a:rPr lang="en-US" sz="1800" dirty="0"/>
              <a:t>Review of segments: </a:t>
            </a:r>
          </a:p>
          <a:p>
            <a:pPr lvl="1">
              <a:spcBef>
                <a:spcPts val="600"/>
              </a:spcBef>
            </a:pPr>
            <a:r>
              <a:rPr lang="en-US" sz="1600" dirty="0"/>
              <a:t>If more than one group of students rotates through the same placement slot during a term you can “segment” the placement instead of creating a separate placement for each group. </a:t>
            </a:r>
          </a:p>
          <a:p>
            <a:pPr lvl="1">
              <a:spcBef>
                <a:spcPts val="600"/>
              </a:spcBef>
            </a:pPr>
            <a:r>
              <a:rPr lang="en-US" sz="1600" dirty="0"/>
              <a:t>Managing a single segmented placement is generally easier than managing multiple placements.</a:t>
            </a:r>
          </a:p>
          <a:p>
            <a:pPr>
              <a:spcBef>
                <a:spcPts val="600"/>
              </a:spcBef>
            </a:pPr>
            <a:r>
              <a:rPr lang="en-US" sz="1800" dirty="0"/>
              <a:t>Typically, segments are </a:t>
            </a:r>
            <a:r>
              <a:rPr lang="en-US" sz="1800" b="1" i="1" dirty="0"/>
              <a:t>consecutive</a:t>
            </a:r>
            <a:r>
              <a:rPr lang="en-US" sz="1800" dirty="0"/>
              <a:t>: the first group (“A” segment) has the placement for the first few weeks, then the next group (“B” segment):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34</a:t>
            </a:fld>
            <a:endParaRPr lang="en-US">
              <a:solidFill>
                <a:srgbClr val="000000"/>
              </a:solidFill>
            </a:endParaRPr>
          </a:p>
        </p:txBody>
      </p:sp>
      <p:pic>
        <p:nvPicPr>
          <p:cNvPr id="3" name="Picture 2">
            <a:extLst>
              <a:ext uri="{FF2B5EF4-FFF2-40B4-BE49-F238E27FC236}">
                <a16:creationId xmlns:a16="http://schemas.microsoft.com/office/drawing/2014/main" xmlns="" id="{76AC113A-F997-492D-A082-0EA328DAD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094" y="3276600"/>
            <a:ext cx="6311812" cy="2869625"/>
          </a:xfrm>
          <a:prstGeom prst="rect">
            <a:avLst/>
          </a:prstGeom>
          <a:ln w="15875">
            <a:solidFill>
              <a:srgbClr val="0033CC"/>
            </a:solidFill>
          </a:ln>
        </p:spPr>
      </p:pic>
    </p:spTree>
    <p:extLst>
      <p:ext uri="{BB962C8B-B14F-4D97-AF65-F5344CB8AC3E}">
        <p14:creationId xmlns:p14="http://schemas.microsoft.com/office/powerpoint/2010/main" val="18087858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Sequence of Placement Segments (2)</a:t>
            </a:r>
            <a:endParaRPr lang="en-US" dirty="0"/>
          </a:p>
        </p:txBody>
      </p:sp>
      <p:sp>
        <p:nvSpPr>
          <p:cNvPr id="7" name="Text Placeholder 6"/>
          <p:cNvSpPr>
            <a:spLocks noGrp="1"/>
          </p:cNvSpPr>
          <p:nvPr>
            <p:ph type="body" sz="half" idx="2"/>
          </p:nvPr>
        </p:nvSpPr>
        <p:spPr>
          <a:xfrm>
            <a:off x="497264" y="701809"/>
            <a:ext cx="8189536" cy="5454381"/>
          </a:xfrm>
        </p:spPr>
        <p:txBody>
          <a:bodyPr/>
          <a:lstStyle/>
          <a:p>
            <a:pPr>
              <a:spcBef>
                <a:spcPts val="600"/>
              </a:spcBef>
            </a:pPr>
            <a:r>
              <a:rPr lang="en-US" sz="2000" dirty="0"/>
              <a:t>But there are multiple ways that student groups may rotate through a placement: </a:t>
            </a:r>
          </a:p>
          <a:p>
            <a:pPr lvl="1">
              <a:spcBef>
                <a:spcPts val="600"/>
              </a:spcBef>
            </a:pPr>
            <a:r>
              <a:rPr lang="en-US" sz="1800" b="1" i="1" dirty="0"/>
              <a:t>Consecutive </a:t>
            </a:r>
            <a:r>
              <a:rPr lang="en-US" sz="1800" i="1" dirty="0"/>
              <a:t>(shown on prior slide):</a:t>
            </a:r>
            <a:endParaRPr lang="en-US" sz="1800" dirty="0"/>
          </a:p>
          <a:p>
            <a:pPr lvl="2">
              <a:spcBef>
                <a:spcPts val="600"/>
              </a:spcBef>
            </a:pPr>
            <a:r>
              <a:rPr lang="en-US" sz="1600" dirty="0"/>
              <a:t>For a placement that runs 12 weeks, Group A is on the first 6 weeks, Group B is on the second 6 weeks.</a:t>
            </a:r>
          </a:p>
          <a:p>
            <a:pPr lvl="1">
              <a:spcBef>
                <a:spcPts val="600"/>
              </a:spcBef>
            </a:pPr>
            <a:r>
              <a:rPr lang="en-US" sz="1800" b="1" i="1" dirty="0"/>
              <a:t>Alternate Weeks</a:t>
            </a:r>
            <a:r>
              <a:rPr lang="en-US" sz="1800" dirty="0"/>
              <a:t>: </a:t>
            </a:r>
          </a:p>
          <a:p>
            <a:pPr lvl="2">
              <a:spcBef>
                <a:spcPts val="600"/>
              </a:spcBef>
            </a:pPr>
            <a:r>
              <a:rPr lang="en-US" sz="1600" dirty="0"/>
              <a:t>Group A is on weeks 1, 3, 5, 7…; Group B is on weeks 2, 4, 6, 8….</a:t>
            </a:r>
          </a:p>
          <a:p>
            <a:pPr lvl="1">
              <a:spcBef>
                <a:spcPts val="600"/>
              </a:spcBef>
            </a:pPr>
            <a:r>
              <a:rPr lang="en-US" sz="1800" b="1" i="1" dirty="0"/>
              <a:t>Alternate Days</a:t>
            </a:r>
            <a:r>
              <a:rPr lang="en-US" sz="1800" dirty="0"/>
              <a:t>: </a:t>
            </a:r>
          </a:p>
          <a:p>
            <a:pPr lvl="2">
              <a:spcBef>
                <a:spcPts val="600"/>
              </a:spcBef>
            </a:pPr>
            <a:r>
              <a:rPr lang="en-US" sz="1600" dirty="0"/>
              <a:t>For a Tuesday/Thursday placement, Group A is on Tuesdays and Group B is on Thursdays.</a:t>
            </a:r>
          </a:p>
          <a:p>
            <a:pPr lvl="1">
              <a:spcBef>
                <a:spcPts val="600"/>
              </a:spcBef>
            </a:pPr>
            <a:r>
              <a:rPr lang="en-US" sz="1800" b="1" i="1" dirty="0"/>
              <a:t>Split Days</a:t>
            </a:r>
            <a:r>
              <a:rPr lang="en-US" sz="1800" dirty="0"/>
              <a:t>: </a:t>
            </a:r>
          </a:p>
          <a:p>
            <a:pPr lvl="2">
              <a:spcBef>
                <a:spcPts val="600"/>
              </a:spcBef>
            </a:pPr>
            <a:r>
              <a:rPr lang="en-US" sz="1600" dirty="0"/>
              <a:t>For 7am-3pm placement, Group A is on from 7am-11am and Group B is on from 11am-3pm.</a:t>
            </a:r>
          </a:p>
          <a:p>
            <a:pPr marL="0" indent="0">
              <a:spcBef>
                <a:spcPts val="600"/>
              </a:spcBef>
              <a:buNone/>
            </a:pPr>
            <a:r>
              <a:rPr lang="en-US" sz="1400" i="1" dirty="0"/>
              <a:t>(The above examples assume two segments but the same concepts apply to three-segments as well.)</a:t>
            </a:r>
            <a:r>
              <a:rPr lang="en-US" sz="800" i="1" dirty="0"/>
              <a:t/>
            </a:r>
            <a:br>
              <a:rPr lang="en-US" sz="800" i="1" dirty="0"/>
            </a:br>
            <a:r>
              <a:rPr lang="en-US" sz="800" i="1" dirty="0"/>
              <a:t> </a:t>
            </a:r>
          </a:p>
          <a:p>
            <a:pPr>
              <a:spcBef>
                <a:spcPts val="600"/>
              </a:spcBef>
            </a:pPr>
            <a:r>
              <a:rPr lang="en-US" sz="2000" i="1" dirty="0"/>
              <a:t>Currently there is no way to indicate the “sequence” of segments that are not consecutive (except by putting in a comment).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17594232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Sequence of Placement Segments (3)</a:t>
            </a:r>
            <a:endParaRPr lang="en-US" dirty="0"/>
          </a:p>
        </p:txBody>
      </p:sp>
      <p:sp>
        <p:nvSpPr>
          <p:cNvPr id="7" name="Text Placeholder 6"/>
          <p:cNvSpPr>
            <a:spLocks noGrp="1"/>
          </p:cNvSpPr>
          <p:nvPr>
            <p:ph type="body" sz="half" idx="2"/>
          </p:nvPr>
        </p:nvSpPr>
        <p:spPr>
          <a:xfrm>
            <a:off x="647699" y="4970677"/>
            <a:ext cx="7848600" cy="1750797"/>
          </a:xfrm>
        </p:spPr>
        <p:txBody>
          <a:bodyPr/>
          <a:lstStyle/>
          <a:p>
            <a:pPr>
              <a:spcBef>
                <a:spcPts val="600"/>
              </a:spcBef>
            </a:pPr>
            <a:r>
              <a:rPr lang="en-US" sz="1800" i="1" dirty="0"/>
              <a:t>Proposal: </a:t>
            </a:r>
            <a:r>
              <a:rPr lang="en-US" sz="1800" dirty="0"/>
              <a:t>add a field that will allow you to indicate the “Segment Sequence” of a segmented placement.</a:t>
            </a:r>
          </a:p>
          <a:p>
            <a:pPr>
              <a:spcBef>
                <a:spcPts val="600"/>
              </a:spcBef>
            </a:pPr>
            <a:r>
              <a:rPr lang="en-US" sz="1800" dirty="0"/>
              <a:t>Either: </a:t>
            </a:r>
            <a:r>
              <a:rPr lang="en-US" sz="1800" i="1" dirty="0"/>
              <a:t>Consecutive</a:t>
            </a:r>
            <a:r>
              <a:rPr lang="en-US" sz="1800" dirty="0"/>
              <a:t>, </a:t>
            </a:r>
            <a:r>
              <a:rPr lang="en-US" sz="1800" i="1" dirty="0"/>
              <a:t>Alternate Weeks</a:t>
            </a:r>
            <a:r>
              <a:rPr lang="en-US" sz="1800" dirty="0"/>
              <a:t>, </a:t>
            </a:r>
            <a:r>
              <a:rPr lang="en-US" sz="1800" i="1" dirty="0"/>
              <a:t>Alternate Days</a:t>
            </a:r>
            <a:r>
              <a:rPr lang="en-US" sz="1800" dirty="0"/>
              <a:t>, or </a:t>
            </a:r>
            <a:r>
              <a:rPr lang="en-US" sz="1800" i="1" dirty="0"/>
              <a:t>Split Days</a:t>
            </a:r>
            <a:r>
              <a:rPr lang="en-US" sz="1800" dirty="0"/>
              <a:t>.</a:t>
            </a:r>
          </a:p>
          <a:p>
            <a:pPr>
              <a:spcBef>
                <a:spcPts val="600"/>
              </a:spcBef>
            </a:pPr>
            <a:r>
              <a:rPr lang="en-US" sz="1800" dirty="0"/>
              <a:t>Makes it easier for the HCO to understand and allows for more accurate reporting of student time.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36</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571" y="804796"/>
            <a:ext cx="6110857" cy="4054193"/>
          </a:xfrm>
          <a:prstGeom prst="rect">
            <a:avLst/>
          </a:prstGeom>
          <a:ln w="15875">
            <a:solidFill>
              <a:srgbClr val="0033CC"/>
            </a:solidFill>
          </a:ln>
        </p:spPr>
      </p:pic>
    </p:spTree>
    <p:extLst>
      <p:ext uri="{BB962C8B-B14F-4D97-AF65-F5344CB8AC3E}">
        <p14:creationId xmlns:p14="http://schemas.microsoft.com/office/powerpoint/2010/main" val="35208924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HCO Online Orientation Admin Updates (1)</a:t>
            </a:r>
            <a:endParaRPr lang="en-US" dirty="0"/>
          </a:p>
        </p:txBody>
      </p:sp>
      <p:sp>
        <p:nvSpPr>
          <p:cNvPr id="7" name="Text Placeholder 6"/>
          <p:cNvSpPr>
            <a:spLocks noGrp="1"/>
          </p:cNvSpPr>
          <p:nvPr>
            <p:ph type="body" sz="half" idx="2"/>
          </p:nvPr>
        </p:nvSpPr>
        <p:spPr>
          <a:xfrm>
            <a:off x="457200" y="830720"/>
            <a:ext cx="8229600" cy="1222548"/>
          </a:xfrm>
        </p:spPr>
        <p:txBody>
          <a:bodyPr/>
          <a:lstStyle/>
          <a:p>
            <a:pPr>
              <a:spcBef>
                <a:spcPts val="600"/>
              </a:spcBef>
            </a:pPr>
            <a:r>
              <a:rPr lang="en-US" sz="1800" dirty="0"/>
              <a:t>The HCO Online Orientation Admin page has been updated to more clearly display your Facility-Specific Orientation Information (outlined in green box).</a:t>
            </a:r>
          </a:p>
          <a:p>
            <a:pPr>
              <a:spcBef>
                <a:spcPts val="600"/>
              </a:spcBef>
            </a:pPr>
            <a:r>
              <a:rPr lang="en-US" sz="1800" dirty="0"/>
              <a:t>Use the </a:t>
            </a:r>
            <a:r>
              <a:rPr lang="en-US" sz="1800" i="1" dirty="0"/>
              <a:t>“Click here to view your facility-specific page as students/faculty see it”</a:t>
            </a:r>
            <a:r>
              <a:rPr lang="en-US" sz="1800" dirty="0"/>
              <a:t> link to see your information as students/faculty see it.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37</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0836" y="2306348"/>
            <a:ext cx="4582327" cy="3938877"/>
          </a:xfrm>
          <a:prstGeom prst="rect">
            <a:avLst/>
          </a:prstGeom>
          <a:ln w="15875">
            <a:solidFill>
              <a:srgbClr val="0033CC"/>
            </a:solidFill>
          </a:ln>
        </p:spPr>
      </p:pic>
    </p:spTree>
    <p:extLst>
      <p:ext uri="{BB962C8B-B14F-4D97-AF65-F5344CB8AC3E}">
        <p14:creationId xmlns:p14="http://schemas.microsoft.com/office/powerpoint/2010/main" val="4743002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HCO Online Orientation Admin Updates (2)</a:t>
            </a:r>
            <a:endParaRPr lang="en-US" dirty="0"/>
          </a:p>
        </p:txBody>
      </p:sp>
      <p:sp>
        <p:nvSpPr>
          <p:cNvPr id="7" name="Text Placeholder 6"/>
          <p:cNvSpPr>
            <a:spLocks noGrp="1"/>
          </p:cNvSpPr>
          <p:nvPr>
            <p:ph type="body" sz="half" idx="2"/>
          </p:nvPr>
        </p:nvSpPr>
        <p:spPr>
          <a:xfrm>
            <a:off x="761999" y="2599295"/>
            <a:ext cx="7620000" cy="1058767"/>
          </a:xfrm>
        </p:spPr>
        <p:txBody>
          <a:bodyPr/>
          <a:lstStyle/>
          <a:p>
            <a:pPr>
              <a:spcBef>
                <a:spcPts val="600"/>
              </a:spcBef>
            </a:pPr>
            <a:r>
              <a:rPr lang="en-US" sz="1600" i="1" dirty="0"/>
              <a:t>Review</a:t>
            </a:r>
            <a:r>
              <a:rPr lang="en-US" sz="1600" dirty="0"/>
              <a:t>: Your </a:t>
            </a:r>
            <a:r>
              <a:rPr lang="en-US" sz="1600" b="1" i="1" dirty="0"/>
              <a:t>Placement Assignment List </a:t>
            </a:r>
            <a:r>
              <a:rPr lang="en-US" sz="1600" dirty="0"/>
              <a:t>shows each assignment that students have entered for your HCO.</a:t>
            </a:r>
          </a:p>
          <a:p>
            <a:pPr>
              <a:spcBef>
                <a:spcPts val="600"/>
              </a:spcBef>
            </a:pPr>
            <a:r>
              <a:rPr lang="en-US" sz="1600" dirty="0"/>
              <a:t>Some students may have more than one assignment. To see a list of unique students only, click the </a:t>
            </a:r>
            <a:r>
              <a:rPr lang="en-US" sz="1600" b="1" i="1" dirty="0"/>
              <a:t>View List of Students </a:t>
            </a:r>
            <a:r>
              <a:rPr lang="en-US" sz="1600" dirty="0"/>
              <a:t>only link (in development):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38</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6550" y="3939410"/>
            <a:ext cx="5110900" cy="2624985"/>
          </a:xfrm>
          <a:prstGeom prst="rect">
            <a:avLst/>
          </a:prstGeom>
          <a:ln w="15875">
            <a:solidFill>
              <a:srgbClr val="0033CC"/>
            </a:solidFill>
          </a:ln>
        </p:spPr>
      </p:pic>
      <p:pic>
        <p:nvPicPr>
          <p:cNvPr id="2" name="Picture 1">
            <a:extLst>
              <a:ext uri="{FF2B5EF4-FFF2-40B4-BE49-F238E27FC236}">
                <a16:creationId xmlns:a16="http://schemas.microsoft.com/office/drawing/2014/main" xmlns="" id="{A44BE43A-9C88-40D5-9477-DCFB168600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6550" y="822864"/>
            <a:ext cx="5110899" cy="1667767"/>
          </a:xfrm>
          <a:prstGeom prst="rect">
            <a:avLst/>
          </a:prstGeom>
          <a:ln w="15875">
            <a:solidFill>
              <a:srgbClr val="0033CC"/>
            </a:solidFill>
          </a:ln>
        </p:spPr>
      </p:pic>
    </p:spTree>
    <p:extLst>
      <p:ext uri="{BB962C8B-B14F-4D97-AF65-F5344CB8AC3E}">
        <p14:creationId xmlns:p14="http://schemas.microsoft.com/office/powerpoint/2010/main" val="15768696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Nursing Program HCO List Updates (1)</a:t>
            </a:r>
            <a:endParaRPr lang="en-US" dirty="0"/>
          </a:p>
        </p:txBody>
      </p:sp>
      <p:sp>
        <p:nvSpPr>
          <p:cNvPr id="7" name="Text Placeholder 6"/>
          <p:cNvSpPr>
            <a:spLocks noGrp="1"/>
          </p:cNvSpPr>
          <p:nvPr>
            <p:ph type="body" sz="half" idx="2"/>
          </p:nvPr>
        </p:nvSpPr>
        <p:spPr>
          <a:xfrm>
            <a:off x="457200" y="830720"/>
            <a:ext cx="8229600" cy="2428128"/>
          </a:xfrm>
        </p:spPr>
        <p:txBody>
          <a:bodyPr/>
          <a:lstStyle/>
          <a:p>
            <a:pPr>
              <a:spcBef>
                <a:spcPts val="600"/>
              </a:spcBef>
            </a:pPr>
            <a:r>
              <a:rPr lang="en-US" sz="2000" dirty="0"/>
              <a:t>Review: </a:t>
            </a:r>
          </a:p>
          <a:p>
            <a:pPr lvl="1">
              <a:spcBef>
                <a:spcPts val="600"/>
              </a:spcBef>
            </a:pPr>
            <a:r>
              <a:rPr lang="en-US" sz="1800" dirty="0"/>
              <a:t>Nursing programs must manage the list of HCOs at which their students may be placed. This creates the list of HCOs that students can choose from when they enter their placement assignments.</a:t>
            </a:r>
          </a:p>
          <a:p>
            <a:pPr lvl="1">
              <a:spcBef>
                <a:spcPts val="600"/>
              </a:spcBef>
            </a:pPr>
            <a:r>
              <a:rPr lang="en-US" sz="1800" dirty="0"/>
              <a:t>Nursing programs can add both participating (CCP member) HCOs and “self-managed” (not in CCP) HCOs to their list. </a:t>
            </a:r>
          </a:p>
          <a:p>
            <a:pPr lvl="1">
              <a:spcBef>
                <a:spcPts val="600"/>
              </a:spcBef>
            </a:pPr>
            <a:r>
              <a:rPr lang="en-US" sz="1800" dirty="0"/>
              <a:t>The HCO list should be reviewed prior to each term and academic year.</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39</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52600" y="3257277"/>
            <a:ext cx="5638800" cy="3163952"/>
          </a:xfrm>
          <a:prstGeom prst="rect">
            <a:avLst/>
          </a:prstGeom>
          <a:ln w="15875">
            <a:solidFill>
              <a:srgbClr val="0033CC"/>
            </a:solidFill>
          </a:ln>
        </p:spPr>
      </p:pic>
    </p:spTree>
    <p:extLst>
      <p:ext uri="{BB962C8B-B14F-4D97-AF65-F5344CB8AC3E}">
        <p14:creationId xmlns:p14="http://schemas.microsoft.com/office/powerpoint/2010/main" val="19422299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a:solidFill>
                  <a:srgbClr val="000000"/>
                </a:solidFill>
              </a:rPr>
              <a:t>CCP Database Check-in, Updates and Reminders </a:t>
            </a:r>
            <a:endParaRPr lang="en-US" dirty="0"/>
          </a:p>
        </p:txBody>
      </p:sp>
      <p:sp>
        <p:nvSpPr>
          <p:cNvPr id="3" name="Content Placeholder 2"/>
          <p:cNvSpPr>
            <a:spLocks noGrp="1"/>
          </p:cNvSpPr>
          <p:nvPr>
            <p:ph idx="1"/>
          </p:nvPr>
        </p:nvSpPr>
        <p:spPr>
          <a:xfrm>
            <a:off x="381000" y="1066800"/>
            <a:ext cx="8534400" cy="4800600"/>
          </a:xfrm>
        </p:spPr>
        <p:txBody>
          <a:bodyPr/>
          <a:lstStyle/>
          <a:p>
            <a:pPr marL="342900" lvl="1" indent="-342900">
              <a:spcBef>
                <a:spcPts val="400"/>
              </a:spcBef>
              <a:spcAft>
                <a:spcPts val="400"/>
              </a:spcAft>
              <a:buFontTx/>
              <a:buChar char="•"/>
            </a:pPr>
            <a:r>
              <a:rPr lang="en-US" sz="2400" dirty="0">
                <a:solidFill>
                  <a:srgbClr val="000000"/>
                </a:solidFill>
              </a:rPr>
              <a:t>How’s it going</a:t>
            </a:r>
            <a:r>
              <a:rPr lang="en-US" sz="2400" dirty="0" smtClean="0">
                <a:solidFill>
                  <a:srgbClr val="000000"/>
                </a:solidFill>
              </a:rPr>
              <a:t>?</a:t>
            </a:r>
            <a:endParaRPr lang="en-US" sz="2400" strike="sngStrike" dirty="0">
              <a:solidFill>
                <a:srgbClr val="000000"/>
              </a:solidFill>
            </a:endParaRPr>
          </a:p>
          <a:p>
            <a:pPr marL="342900" lvl="1" indent="-342900">
              <a:spcBef>
                <a:spcPts val="1000"/>
              </a:spcBef>
              <a:spcAft>
                <a:spcPts val="1000"/>
              </a:spcAft>
              <a:buFontTx/>
              <a:buChar char="•"/>
            </a:pPr>
            <a:r>
              <a:rPr lang="en-US" sz="2400" dirty="0" smtClean="0">
                <a:solidFill>
                  <a:srgbClr val="000000"/>
                </a:solidFill>
              </a:rPr>
              <a:t>Consecutive Temp Release Limits</a:t>
            </a:r>
          </a:p>
          <a:p>
            <a:pPr marL="342900" lvl="1" indent="-342900">
              <a:spcBef>
                <a:spcPts val="1000"/>
              </a:spcBef>
              <a:spcAft>
                <a:spcPts val="1000"/>
              </a:spcAft>
              <a:buFontTx/>
              <a:buChar char="•"/>
            </a:pPr>
            <a:r>
              <a:rPr lang="en-US" sz="2400" dirty="0" smtClean="0">
                <a:solidFill>
                  <a:srgbClr val="000000"/>
                </a:solidFill>
              </a:rPr>
              <a:t>HCOs: Use of Temporarily Unavailable</a:t>
            </a:r>
          </a:p>
          <a:p>
            <a:pPr marL="342900" lvl="1" indent="-342900">
              <a:spcBef>
                <a:spcPts val="400"/>
              </a:spcBef>
              <a:spcAft>
                <a:spcPts val="400"/>
              </a:spcAft>
              <a:buFontTx/>
              <a:buChar char="•"/>
            </a:pPr>
            <a:endParaRPr lang="en-US" sz="2400" b="1" dirty="0">
              <a:solidFill>
                <a:srgbClr val="000000"/>
              </a:solidFill>
            </a:endParaRPr>
          </a:p>
        </p:txBody>
      </p:sp>
      <p:sp>
        <p:nvSpPr>
          <p:cNvPr id="5" name="Slide Number Placeholder 4"/>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a:t>
            </a:fld>
            <a:endParaRPr lang="en-US">
              <a:solidFill>
                <a:srgbClr val="000000"/>
              </a:solidFill>
            </a:endParaRPr>
          </a:p>
        </p:txBody>
      </p:sp>
      <p:pic>
        <p:nvPicPr>
          <p:cNvPr id="6" name="Picture 4" descr="MCj04039750000[1]"/>
          <p:cNvPicPr>
            <a:picLocks noChangeAspect="1" noChangeArrowheads="1"/>
          </p:cNvPicPr>
          <p:nvPr/>
        </p:nvPicPr>
        <p:blipFill>
          <a:blip r:embed="rId2" cstate="print"/>
          <a:srcRect/>
          <a:stretch>
            <a:fillRect/>
          </a:stretch>
        </p:blipFill>
        <p:spPr bwMode="auto">
          <a:xfrm>
            <a:off x="6858000" y="4800600"/>
            <a:ext cx="1447800" cy="1371600"/>
          </a:xfrm>
          <a:prstGeom prst="rect">
            <a:avLst/>
          </a:prstGeom>
          <a:noFill/>
          <a:ln w="9525">
            <a:noFill/>
            <a:miter lim="800000"/>
            <a:headEnd/>
            <a:tailEnd/>
          </a:ln>
        </p:spPr>
      </p:pic>
    </p:spTree>
    <p:extLst>
      <p:ext uri="{BB962C8B-B14F-4D97-AF65-F5344CB8AC3E}">
        <p14:creationId xmlns:p14="http://schemas.microsoft.com/office/powerpoint/2010/main" val="19669118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Nursing Program HCO List Updates (2)</a:t>
            </a:r>
            <a:endParaRPr lang="en-US" dirty="0"/>
          </a:p>
        </p:txBody>
      </p:sp>
      <p:sp>
        <p:nvSpPr>
          <p:cNvPr id="7" name="Text Placeholder 6"/>
          <p:cNvSpPr>
            <a:spLocks noGrp="1"/>
          </p:cNvSpPr>
          <p:nvPr>
            <p:ph type="body" sz="half" idx="2"/>
          </p:nvPr>
        </p:nvSpPr>
        <p:spPr>
          <a:xfrm>
            <a:off x="5574384" y="1295400"/>
            <a:ext cx="3048000" cy="4655680"/>
          </a:xfrm>
        </p:spPr>
        <p:txBody>
          <a:bodyPr/>
          <a:lstStyle/>
          <a:p>
            <a:pPr>
              <a:spcBef>
                <a:spcPts val="600"/>
              </a:spcBef>
            </a:pPr>
            <a:r>
              <a:rPr lang="en-US" sz="2000" dirty="0"/>
              <a:t>Updates to HCO List page:</a:t>
            </a:r>
          </a:p>
          <a:p>
            <a:pPr lvl="1">
              <a:spcBef>
                <a:spcPts val="600"/>
              </a:spcBef>
            </a:pPr>
            <a:r>
              <a:rPr lang="en-US" sz="1600" dirty="0"/>
              <a:t>Better highlighting of Self-managed HCOs and notes for students.</a:t>
            </a:r>
          </a:p>
          <a:p>
            <a:pPr lvl="1">
              <a:spcBef>
                <a:spcPts val="600"/>
              </a:spcBef>
            </a:pPr>
            <a:r>
              <a:rPr lang="en-US" sz="1600" dirty="0"/>
              <a:t>Easier editing of self-managed HCO information.</a:t>
            </a:r>
          </a:p>
          <a:p>
            <a:pPr lvl="1">
              <a:spcBef>
                <a:spcPts val="600"/>
              </a:spcBef>
            </a:pPr>
            <a:r>
              <a:rPr lang="en-US" sz="1600" dirty="0"/>
              <a:t>List of participating HCOs that have not been added are grouped by region.</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40</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1066800"/>
            <a:ext cx="4960642" cy="4419600"/>
          </a:xfrm>
          <a:prstGeom prst="rect">
            <a:avLst/>
          </a:prstGeom>
          <a:ln w="15875">
            <a:solidFill>
              <a:srgbClr val="0033CC"/>
            </a:solidFill>
          </a:ln>
        </p:spPr>
      </p:pic>
    </p:spTree>
    <p:extLst>
      <p:ext uri="{BB962C8B-B14F-4D97-AF65-F5344CB8AC3E}">
        <p14:creationId xmlns:p14="http://schemas.microsoft.com/office/powerpoint/2010/main" val="32820811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Nursing Program HCO List Updates (3)</a:t>
            </a:r>
            <a:endParaRPr lang="en-US" dirty="0"/>
          </a:p>
        </p:txBody>
      </p:sp>
      <p:sp>
        <p:nvSpPr>
          <p:cNvPr id="7" name="Text Placeholder 6"/>
          <p:cNvSpPr>
            <a:spLocks noGrp="1"/>
          </p:cNvSpPr>
          <p:nvPr>
            <p:ph type="body" sz="half" idx="2"/>
          </p:nvPr>
        </p:nvSpPr>
        <p:spPr>
          <a:xfrm>
            <a:off x="990599" y="5029200"/>
            <a:ext cx="7162800" cy="1143000"/>
          </a:xfrm>
        </p:spPr>
        <p:txBody>
          <a:bodyPr/>
          <a:lstStyle/>
          <a:p>
            <a:pPr>
              <a:spcBef>
                <a:spcPts val="600"/>
              </a:spcBef>
            </a:pPr>
            <a:r>
              <a:rPr lang="en-US" sz="2000" dirty="0"/>
              <a:t>On the Self-Managed HCO List page:</a:t>
            </a:r>
          </a:p>
          <a:p>
            <a:pPr lvl="1">
              <a:spcBef>
                <a:spcPts val="600"/>
              </a:spcBef>
            </a:pPr>
            <a:r>
              <a:rPr lang="en-US" sz="1600" dirty="0"/>
              <a:t>Columns added to show date of Add and Last Edit.</a:t>
            </a:r>
          </a:p>
          <a:p>
            <a:pPr lvl="1">
              <a:spcBef>
                <a:spcPts val="600"/>
              </a:spcBef>
            </a:pPr>
            <a:r>
              <a:rPr lang="en-US" sz="1600" dirty="0"/>
              <a:t>Ability to sort list by Name, Abbreviation, Add Date, or Last Edit date.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41</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79239" y="990600"/>
            <a:ext cx="5985521" cy="3785519"/>
          </a:xfrm>
          <a:prstGeom prst="rect">
            <a:avLst/>
          </a:prstGeom>
          <a:ln w="15875">
            <a:solidFill>
              <a:srgbClr val="0033CC"/>
            </a:solidFill>
          </a:ln>
        </p:spPr>
      </p:pic>
    </p:spTree>
    <p:extLst>
      <p:ext uri="{BB962C8B-B14F-4D97-AF65-F5344CB8AC3E}">
        <p14:creationId xmlns:p14="http://schemas.microsoft.com/office/powerpoint/2010/main" val="17711487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2020-2021 Online Orientation Content (1)</a:t>
            </a:r>
            <a:endParaRPr lang="en-US" dirty="0"/>
          </a:p>
        </p:txBody>
      </p:sp>
      <p:sp>
        <p:nvSpPr>
          <p:cNvPr id="7" name="Text Placeholder 6"/>
          <p:cNvSpPr>
            <a:spLocks noGrp="1"/>
          </p:cNvSpPr>
          <p:nvPr>
            <p:ph type="body" sz="half" idx="2"/>
          </p:nvPr>
        </p:nvSpPr>
        <p:spPr>
          <a:xfrm>
            <a:off x="457200" y="830720"/>
            <a:ext cx="8229600" cy="1249694"/>
          </a:xfrm>
        </p:spPr>
        <p:txBody>
          <a:bodyPr/>
          <a:lstStyle/>
          <a:p>
            <a:pPr>
              <a:spcBef>
                <a:spcPts val="600"/>
              </a:spcBef>
            </a:pPr>
            <a:r>
              <a:rPr lang="en-US" sz="1800" dirty="0"/>
              <a:t>The Online Orientation content for the 2020-2021 academic year can be access via your Online Orientation Admin page.</a:t>
            </a:r>
          </a:p>
          <a:p>
            <a:pPr>
              <a:spcBef>
                <a:spcPts val="600"/>
              </a:spcBef>
            </a:pPr>
            <a:r>
              <a:rPr lang="en-US" sz="1800" dirty="0"/>
              <a:t>Click the link in the </a:t>
            </a:r>
            <a:r>
              <a:rPr lang="en-US" sz="1800" b="1" i="1" dirty="0"/>
              <a:t>Online Orientation Content Archive </a:t>
            </a:r>
            <a:r>
              <a:rPr lang="en-US" sz="1800" dirty="0"/>
              <a:t>section.</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42</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0243" y="2653666"/>
            <a:ext cx="3671884" cy="3245597"/>
          </a:xfrm>
          <a:prstGeom prst="rect">
            <a:avLst/>
          </a:prstGeom>
          <a:ln w="15875">
            <a:solidFill>
              <a:srgbClr val="0033CC"/>
            </a:solidFill>
          </a:ln>
        </p:spPr>
      </p:pic>
      <p:pic>
        <p:nvPicPr>
          <p:cNvPr id="2" name="Picture 1">
            <a:extLst>
              <a:ext uri="{FF2B5EF4-FFF2-40B4-BE49-F238E27FC236}">
                <a16:creationId xmlns:a16="http://schemas.microsoft.com/office/drawing/2014/main" xmlns="" id="{C9441A1C-94FD-49E2-BB35-B853A3E72F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61875" y="2685101"/>
            <a:ext cx="3671884" cy="1249694"/>
          </a:xfrm>
          <a:prstGeom prst="rect">
            <a:avLst/>
          </a:prstGeom>
          <a:ln w="15875">
            <a:solidFill>
              <a:srgbClr val="0033CC"/>
            </a:solidFill>
          </a:ln>
        </p:spPr>
      </p:pic>
      <p:pic>
        <p:nvPicPr>
          <p:cNvPr id="3" name="Picture 2">
            <a:extLst>
              <a:ext uri="{FF2B5EF4-FFF2-40B4-BE49-F238E27FC236}">
                <a16:creationId xmlns:a16="http://schemas.microsoft.com/office/drawing/2014/main" xmlns="" id="{8CEA31BF-E699-43D5-A35F-7A4FD0A6EE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61875" y="4390844"/>
            <a:ext cx="3671884" cy="575295"/>
          </a:xfrm>
          <a:prstGeom prst="rect">
            <a:avLst/>
          </a:prstGeom>
          <a:ln w="15875">
            <a:solidFill>
              <a:srgbClr val="0033CC"/>
            </a:solidFill>
          </a:ln>
        </p:spPr>
      </p:pic>
      <p:sp>
        <p:nvSpPr>
          <p:cNvPr id="10" name="TextBox 9">
            <a:extLst>
              <a:ext uri="{FF2B5EF4-FFF2-40B4-BE49-F238E27FC236}">
                <a16:creationId xmlns:a16="http://schemas.microsoft.com/office/drawing/2014/main" xmlns="" id="{72526AB1-584A-4E43-AD8C-E5FC8A24D519}"/>
              </a:ext>
            </a:extLst>
          </p:cNvPr>
          <p:cNvSpPr txBox="1"/>
          <p:nvPr/>
        </p:nvSpPr>
        <p:spPr>
          <a:xfrm>
            <a:off x="605458" y="2213802"/>
            <a:ext cx="3509341" cy="369332"/>
          </a:xfrm>
          <a:prstGeom prst="rect">
            <a:avLst/>
          </a:prstGeom>
          <a:noFill/>
        </p:spPr>
        <p:txBody>
          <a:bodyPr wrap="square" rtlCol="0">
            <a:spAutoFit/>
          </a:bodyPr>
          <a:lstStyle/>
          <a:p>
            <a:r>
              <a:rPr lang="en-US" i="1" dirty="0">
                <a:solidFill>
                  <a:srgbClr val="000000"/>
                </a:solidFill>
              </a:rPr>
              <a:t>Nursing Program Admin page:</a:t>
            </a:r>
          </a:p>
        </p:txBody>
      </p:sp>
      <p:sp>
        <p:nvSpPr>
          <p:cNvPr id="12" name="TextBox 11">
            <a:extLst>
              <a:ext uri="{FF2B5EF4-FFF2-40B4-BE49-F238E27FC236}">
                <a16:creationId xmlns:a16="http://schemas.microsoft.com/office/drawing/2014/main" xmlns="" id="{5E9EB8EB-00AC-41C6-988E-CFC1EC38C489}"/>
              </a:ext>
            </a:extLst>
          </p:cNvPr>
          <p:cNvSpPr txBox="1"/>
          <p:nvPr/>
        </p:nvSpPr>
        <p:spPr>
          <a:xfrm>
            <a:off x="4861875" y="2217725"/>
            <a:ext cx="3509341" cy="369332"/>
          </a:xfrm>
          <a:prstGeom prst="rect">
            <a:avLst/>
          </a:prstGeom>
          <a:noFill/>
        </p:spPr>
        <p:txBody>
          <a:bodyPr wrap="square" rtlCol="0">
            <a:spAutoFit/>
          </a:bodyPr>
          <a:lstStyle/>
          <a:p>
            <a:r>
              <a:rPr lang="en-US" i="1" dirty="0">
                <a:solidFill>
                  <a:srgbClr val="000000"/>
                </a:solidFill>
              </a:rPr>
              <a:t>HCO Admin page:</a:t>
            </a:r>
          </a:p>
        </p:txBody>
      </p:sp>
      <p:sp>
        <p:nvSpPr>
          <p:cNvPr id="14" name="TextBox 13">
            <a:extLst>
              <a:ext uri="{FF2B5EF4-FFF2-40B4-BE49-F238E27FC236}">
                <a16:creationId xmlns:a16="http://schemas.microsoft.com/office/drawing/2014/main" xmlns="" id="{7DB80C8A-56EB-4D09-8E4F-76B19E924CA6}"/>
              </a:ext>
            </a:extLst>
          </p:cNvPr>
          <p:cNvSpPr txBox="1"/>
          <p:nvPr/>
        </p:nvSpPr>
        <p:spPr>
          <a:xfrm>
            <a:off x="4861874" y="3934795"/>
            <a:ext cx="3748725" cy="369332"/>
          </a:xfrm>
          <a:prstGeom prst="rect">
            <a:avLst/>
          </a:prstGeom>
          <a:noFill/>
        </p:spPr>
        <p:txBody>
          <a:bodyPr wrap="square" rtlCol="0">
            <a:spAutoFit/>
          </a:bodyPr>
          <a:lstStyle/>
          <a:p>
            <a:r>
              <a:rPr lang="en-US" b="1" dirty="0">
                <a:solidFill>
                  <a:srgbClr val="000000"/>
                </a:solidFill>
              </a:rPr>
              <a:t>…    …    …    …    …    …    …   …</a:t>
            </a:r>
          </a:p>
        </p:txBody>
      </p:sp>
    </p:spTree>
    <p:extLst>
      <p:ext uri="{BB962C8B-B14F-4D97-AF65-F5344CB8AC3E}">
        <p14:creationId xmlns:p14="http://schemas.microsoft.com/office/powerpoint/2010/main" val="28037473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2020-2021 Online Orientation Content (2)</a:t>
            </a:r>
            <a:endParaRPr lang="en-US" dirty="0"/>
          </a:p>
        </p:txBody>
      </p:sp>
      <p:sp>
        <p:nvSpPr>
          <p:cNvPr id="7" name="Text Placeholder 6"/>
          <p:cNvSpPr>
            <a:spLocks noGrp="1"/>
          </p:cNvSpPr>
          <p:nvPr>
            <p:ph type="body" sz="half" idx="2"/>
          </p:nvPr>
        </p:nvSpPr>
        <p:spPr>
          <a:xfrm>
            <a:off x="5638800" y="953332"/>
            <a:ext cx="3048000" cy="2856668"/>
          </a:xfrm>
        </p:spPr>
        <p:txBody>
          <a:bodyPr/>
          <a:lstStyle/>
          <a:p>
            <a:pPr>
              <a:spcBef>
                <a:spcPts val="600"/>
              </a:spcBef>
            </a:pPr>
            <a:r>
              <a:rPr lang="en-US" sz="1800" dirty="0"/>
              <a:t>The Online Orientation Content page contains PDF links to the centralized online orientation material presented to students and faculty for the 2020-2021 academic year (7/1/2020 – 6/30/2021).</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43</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800" y="953332"/>
            <a:ext cx="5105400" cy="4930972"/>
          </a:xfrm>
          <a:prstGeom prst="rect">
            <a:avLst/>
          </a:prstGeom>
          <a:ln w="15875">
            <a:solidFill>
              <a:srgbClr val="0033CC"/>
            </a:solidFill>
          </a:ln>
        </p:spPr>
      </p:pic>
    </p:spTree>
    <p:extLst>
      <p:ext uri="{BB962C8B-B14F-4D97-AF65-F5344CB8AC3E}">
        <p14:creationId xmlns:p14="http://schemas.microsoft.com/office/powerpoint/2010/main" val="26196269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Demographic Survey – Location Preference (1)</a:t>
            </a:r>
            <a:endParaRPr lang="en-US" dirty="0"/>
          </a:p>
        </p:txBody>
      </p:sp>
      <p:sp>
        <p:nvSpPr>
          <p:cNvPr id="7" name="Text Placeholder 6"/>
          <p:cNvSpPr>
            <a:spLocks noGrp="1"/>
          </p:cNvSpPr>
          <p:nvPr>
            <p:ph type="body" sz="half" idx="2"/>
          </p:nvPr>
        </p:nvSpPr>
        <p:spPr>
          <a:xfrm>
            <a:off x="457200" y="830720"/>
            <a:ext cx="8229600" cy="1222548"/>
          </a:xfrm>
        </p:spPr>
        <p:txBody>
          <a:bodyPr/>
          <a:lstStyle/>
          <a:p>
            <a:pPr>
              <a:spcBef>
                <a:spcPts val="600"/>
              </a:spcBef>
            </a:pPr>
            <a:r>
              <a:rPr lang="en-US" sz="1800" dirty="0"/>
              <a:t>Location preference question added to the AY 2020-2021 Demographic Survey.</a:t>
            </a:r>
          </a:p>
          <a:p>
            <a:pPr>
              <a:spcBef>
                <a:spcPts val="600"/>
              </a:spcBef>
            </a:pPr>
            <a:r>
              <a:rPr lang="en-US" sz="1800" dirty="0"/>
              <a:t>Can view the Demographic Survey from your Online Orientation Admin page (link at the bottom of the page).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44</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62100" y="2286000"/>
            <a:ext cx="6019800" cy="976184"/>
          </a:xfrm>
          <a:prstGeom prst="rect">
            <a:avLst/>
          </a:prstGeom>
          <a:ln w="15875">
            <a:solidFill>
              <a:srgbClr val="0033CC"/>
            </a:solidFill>
          </a:ln>
        </p:spPr>
      </p:pic>
      <p:pic>
        <p:nvPicPr>
          <p:cNvPr id="2" name="Picture 1">
            <a:extLst>
              <a:ext uri="{FF2B5EF4-FFF2-40B4-BE49-F238E27FC236}">
                <a16:creationId xmlns:a16="http://schemas.microsoft.com/office/drawing/2014/main" xmlns="" id="{9751D774-8664-47A5-B936-EBC092C24D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2100" y="3733800"/>
            <a:ext cx="6019800" cy="2459358"/>
          </a:xfrm>
          <a:prstGeom prst="rect">
            <a:avLst/>
          </a:prstGeom>
          <a:ln w="15875">
            <a:solidFill>
              <a:srgbClr val="0033CC"/>
            </a:solidFill>
          </a:ln>
        </p:spPr>
      </p:pic>
    </p:spTree>
    <p:extLst>
      <p:ext uri="{BB962C8B-B14F-4D97-AF65-F5344CB8AC3E}">
        <p14:creationId xmlns:p14="http://schemas.microsoft.com/office/powerpoint/2010/main" val="24701980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Demographic Survey – Report</a:t>
            </a:r>
            <a:endParaRPr lang="en-US" dirty="0"/>
          </a:p>
        </p:txBody>
      </p:sp>
      <p:sp>
        <p:nvSpPr>
          <p:cNvPr id="7" name="Text Placeholder 6"/>
          <p:cNvSpPr>
            <a:spLocks noGrp="1"/>
          </p:cNvSpPr>
          <p:nvPr>
            <p:ph type="body" sz="half" idx="2"/>
          </p:nvPr>
        </p:nvSpPr>
        <p:spPr>
          <a:xfrm>
            <a:off x="457200" y="776960"/>
            <a:ext cx="8229600" cy="649557"/>
          </a:xfrm>
        </p:spPr>
        <p:txBody>
          <a:bodyPr/>
          <a:lstStyle/>
          <a:p>
            <a:pPr>
              <a:spcBef>
                <a:spcPts val="600"/>
              </a:spcBef>
            </a:pPr>
            <a:r>
              <a:rPr lang="en-US" sz="1800" dirty="0"/>
              <a:t>Reminder: Can created reports of Demographic Survey data in the </a:t>
            </a:r>
            <a:r>
              <a:rPr lang="en-US" sz="1800" b="1" i="1" dirty="0"/>
              <a:t>Reports</a:t>
            </a:r>
            <a:r>
              <a:rPr lang="en-US" sz="1800" dirty="0"/>
              <a:t> section:</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45</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43100" y="1426517"/>
            <a:ext cx="5257800" cy="4004966"/>
          </a:xfrm>
          <a:prstGeom prst="rect">
            <a:avLst/>
          </a:prstGeom>
          <a:ln w="15875">
            <a:solidFill>
              <a:srgbClr val="0033CC"/>
            </a:solidFill>
          </a:ln>
        </p:spPr>
      </p:pic>
      <p:sp>
        <p:nvSpPr>
          <p:cNvPr id="8" name="Text Placeholder 6">
            <a:extLst>
              <a:ext uri="{FF2B5EF4-FFF2-40B4-BE49-F238E27FC236}">
                <a16:creationId xmlns:a16="http://schemas.microsoft.com/office/drawing/2014/main" xmlns="" id="{31D64B2A-3858-4FC3-A32A-3B8CFA37B47F}"/>
              </a:ext>
            </a:extLst>
          </p:cNvPr>
          <p:cNvSpPr txBox="1">
            <a:spLocks/>
          </p:cNvSpPr>
          <p:nvPr/>
        </p:nvSpPr>
        <p:spPr bwMode="auto">
          <a:xfrm>
            <a:off x="457200" y="5660486"/>
            <a:ext cx="8229600" cy="822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pPr>
            <a:r>
              <a:rPr lang="en-US" sz="1800" kern="0" dirty="0">
                <a:solidFill>
                  <a:srgbClr val="000000"/>
                </a:solidFill>
                <a:latin typeface="Arial"/>
              </a:rPr>
              <a:t>Report tools allow you to specify a survey question and filter results on one or more other survey responses.</a:t>
            </a:r>
          </a:p>
        </p:txBody>
      </p:sp>
    </p:spTree>
    <p:extLst>
      <p:ext uri="{BB962C8B-B14F-4D97-AF65-F5344CB8AC3E}">
        <p14:creationId xmlns:p14="http://schemas.microsoft.com/office/powerpoint/2010/main" val="19224953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Demographic Survey – Report Example (1)</a:t>
            </a:r>
            <a:endParaRPr lang="en-US" dirty="0"/>
          </a:p>
        </p:txBody>
      </p:sp>
      <p:sp>
        <p:nvSpPr>
          <p:cNvPr id="7" name="Text Placeholder 6"/>
          <p:cNvSpPr>
            <a:spLocks noGrp="1"/>
          </p:cNvSpPr>
          <p:nvPr>
            <p:ph type="body" sz="half" idx="2"/>
          </p:nvPr>
        </p:nvSpPr>
        <p:spPr>
          <a:xfrm>
            <a:off x="457200" y="685800"/>
            <a:ext cx="8229600" cy="921880"/>
          </a:xfrm>
        </p:spPr>
        <p:txBody>
          <a:bodyPr/>
          <a:lstStyle/>
          <a:p>
            <a:pPr>
              <a:spcBef>
                <a:spcPts val="600"/>
              </a:spcBef>
            </a:pPr>
            <a:r>
              <a:rPr lang="en-US" sz="1800" dirty="0"/>
              <a:t>Example report of Preferred Location of students interested in working in a  “Long-term Care / Assisted Living facility” practice setting (2020-2021 responses only):</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46</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28800" y="1662023"/>
            <a:ext cx="5486400" cy="4822898"/>
          </a:xfrm>
          <a:prstGeom prst="rect">
            <a:avLst/>
          </a:prstGeom>
          <a:ln w="15875">
            <a:solidFill>
              <a:srgbClr val="0033CC"/>
            </a:solidFill>
          </a:ln>
        </p:spPr>
      </p:pic>
    </p:spTree>
    <p:extLst>
      <p:ext uri="{BB962C8B-B14F-4D97-AF65-F5344CB8AC3E}">
        <p14:creationId xmlns:p14="http://schemas.microsoft.com/office/powerpoint/2010/main" val="15062754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Demographic Survey – Report Example (2)</a:t>
            </a:r>
            <a:endParaRPr lang="en-US" dirty="0"/>
          </a:p>
        </p:txBody>
      </p:sp>
      <p:sp>
        <p:nvSpPr>
          <p:cNvPr id="7" name="Text Placeholder 6"/>
          <p:cNvSpPr>
            <a:spLocks noGrp="1"/>
          </p:cNvSpPr>
          <p:nvPr>
            <p:ph type="body" sz="half" idx="2"/>
          </p:nvPr>
        </p:nvSpPr>
        <p:spPr>
          <a:xfrm>
            <a:off x="457199" y="738572"/>
            <a:ext cx="8229600" cy="683755"/>
          </a:xfrm>
        </p:spPr>
        <p:txBody>
          <a:bodyPr/>
          <a:lstStyle/>
          <a:p>
            <a:pPr>
              <a:spcBef>
                <a:spcPts val="600"/>
              </a:spcBef>
            </a:pPr>
            <a:r>
              <a:rPr lang="en-US" sz="1800" dirty="0"/>
              <a:t>Example report of Preferred Practice Setting of students interested in working in Rhode Island (2020-2021 responses only):</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47</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96209" y="1441181"/>
            <a:ext cx="5151579" cy="4822898"/>
          </a:xfrm>
          <a:prstGeom prst="rect">
            <a:avLst/>
          </a:prstGeom>
          <a:ln w="15875">
            <a:solidFill>
              <a:srgbClr val="0033CC"/>
            </a:solidFill>
          </a:ln>
        </p:spPr>
      </p:pic>
    </p:spTree>
    <p:extLst>
      <p:ext uri="{BB962C8B-B14F-4D97-AF65-F5344CB8AC3E}">
        <p14:creationId xmlns:p14="http://schemas.microsoft.com/office/powerpoint/2010/main" val="42309029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Faculty Database – Preferred Work Location</a:t>
            </a:r>
            <a:endParaRPr lang="en-US"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48</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51458" y="2149043"/>
            <a:ext cx="5441082" cy="4096182"/>
          </a:xfrm>
          <a:prstGeom prst="rect">
            <a:avLst/>
          </a:prstGeom>
          <a:ln w="15875">
            <a:solidFill>
              <a:srgbClr val="0033CC"/>
            </a:solidFill>
          </a:ln>
        </p:spPr>
      </p:pic>
      <p:sp>
        <p:nvSpPr>
          <p:cNvPr id="6" name="Text Placeholder 6">
            <a:extLst>
              <a:ext uri="{FF2B5EF4-FFF2-40B4-BE49-F238E27FC236}">
                <a16:creationId xmlns:a16="http://schemas.microsoft.com/office/drawing/2014/main" xmlns="" id="{5B70D1D1-BD72-41E2-8157-83AE6E6E5981}"/>
              </a:ext>
            </a:extLst>
          </p:cNvPr>
          <p:cNvSpPr txBox="1">
            <a:spLocks/>
          </p:cNvSpPr>
          <p:nvPr/>
        </p:nvSpPr>
        <p:spPr bwMode="auto">
          <a:xfrm>
            <a:off x="644683" y="822864"/>
            <a:ext cx="7854633" cy="1463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pPr>
            <a:r>
              <a:rPr lang="en-US" sz="1600" kern="0" dirty="0">
                <a:solidFill>
                  <a:srgbClr val="000000"/>
                </a:solidFill>
                <a:latin typeface="Arial"/>
              </a:rPr>
              <a:t>Review: the Faculty Database is a job-matching site on the CCP that allows faculty candidates to post profiles and nursing programs to post open positions.</a:t>
            </a:r>
          </a:p>
          <a:p>
            <a:pPr>
              <a:spcBef>
                <a:spcPts val="600"/>
              </a:spcBef>
            </a:pPr>
            <a:r>
              <a:rPr lang="en-US" sz="1600" dirty="0">
                <a:solidFill>
                  <a:srgbClr val="000000"/>
                </a:solidFill>
                <a:latin typeface="Arial"/>
              </a:rPr>
              <a:t>Starting in this academic year, faculty candidates can enter one or more </a:t>
            </a:r>
            <a:r>
              <a:rPr lang="en-US" sz="1600" i="1" dirty="0">
                <a:solidFill>
                  <a:srgbClr val="000000"/>
                </a:solidFill>
                <a:latin typeface="Arial"/>
              </a:rPr>
              <a:t>“Preferred Work Location(s)” </a:t>
            </a:r>
            <a:r>
              <a:rPr lang="en-US" sz="1600" dirty="0">
                <a:solidFill>
                  <a:srgbClr val="000000"/>
                </a:solidFill>
                <a:latin typeface="Arial"/>
              </a:rPr>
              <a:t>as part of their profile.</a:t>
            </a:r>
          </a:p>
        </p:txBody>
      </p:sp>
    </p:spTree>
    <p:extLst>
      <p:ext uri="{BB962C8B-B14F-4D97-AF65-F5344CB8AC3E}">
        <p14:creationId xmlns:p14="http://schemas.microsoft.com/office/powerpoint/2010/main" val="73182543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Faculty Database – Search by Preferred Location</a:t>
            </a:r>
            <a:endParaRPr lang="en-US" dirty="0"/>
          </a:p>
        </p:txBody>
      </p:sp>
      <p:sp>
        <p:nvSpPr>
          <p:cNvPr id="7" name="Text Placeholder 6"/>
          <p:cNvSpPr>
            <a:spLocks noGrp="1"/>
          </p:cNvSpPr>
          <p:nvPr>
            <p:ph type="body" sz="half" idx="2"/>
          </p:nvPr>
        </p:nvSpPr>
        <p:spPr>
          <a:xfrm>
            <a:off x="644682" y="4444018"/>
            <a:ext cx="7854633" cy="2057400"/>
          </a:xfrm>
        </p:spPr>
        <p:txBody>
          <a:bodyPr/>
          <a:lstStyle/>
          <a:p>
            <a:pPr>
              <a:spcBef>
                <a:spcPts val="600"/>
              </a:spcBef>
            </a:pPr>
            <a:r>
              <a:rPr lang="en-US" sz="1800" dirty="0"/>
              <a:t>Nursing programs can search for faculty candidates based on their work location preferences.</a:t>
            </a:r>
          </a:p>
          <a:p>
            <a:pPr lvl="1">
              <a:spcBef>
                <a:spcPts val="600"/>
              </a:spcBef>
            </a:pPr>
            <a:r>
              <a:rPr lang="en-US" sz="1400" dirty="0"/>
              <a:t>Above example filters on candidate who prefer Southeast MA or Rhode Island.</a:t>
            </a:r>
          </a:p>
          <a:p>
            <a:pPr>
              <a:spcBef>
                <a:spcPts val="600"/>
              </a:spcBef>
            </a:pPr>
            <a:r>
              <a:rPr lang="en-US" sz="1800" dirty="0"/>
              <a:t>Check </a:t>
            </a:r>
            <a:r>
              <a:rPr lang="en-US" sz="1800" i="1" dirty="0"/>
              <a:t>“Include No Preference” </a:t>
            </a:r>
            <a:r>
              <a:rPr lang="en-US" sz="1800" dirty="0"/>
              <a:t>to include candidates that have not entered a location preference.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49</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4683" y="990600"/>
            <a:ext cx="7854633" cy="3176791"/>
          </a:xfrm>
          <a:prstGeom prst="rect">
            <a:avLst/>
          </a:prstGeom>
          <a:ln w="15875">
            <a:solidFill>
              <a:srgbClr val="0033CC"/>
            </a:solidFill>
          </a:ln>
        </p:spPr>
      </p:pic>
    </p:spTree>
    <p:extLst>
      <p:ext uri="{BB962C8B-B14F-4D97-AF65-F5344CB8AC3E}">
        <p14:creationId xmlns:p14="http://schemas.microsoft.com/office/powerpoint/2010/main" val="3643669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399"/>
          </a:xfrm>
        </p:spPr>
        <p:txBody>
          <a:bodyPr/>
          <a:lstStyle/>
          <a:p>
            <a:r>
              <a:rPr lang="en-US" dirty="0">
                <a:solidFill>
                  <a:srgbClr val="000000"/>
                </a:solidFill>
              </a:rPr>
              <a:t>CCP Database Check-in, Updates and Reminders </a:t>
            </a:r>
            <a:r>
              <a:rPr lang="en-US" dirty="0" smtClean="0">
                <a:solidFill>
                  <a:srgbClr val="000000"/>
                </a:solidFill>
              </a:rPr>
              <a:t/>
            </a:r>
            <a:br>
              <a:rPr lang="en-US" dirty="0" smtClean="0">
                <a:solidFill>
                  <a:srgbClr val="000000"/>
                </a:solidFill>
              </a:rPr>
            </a:br>
            <a:r>
              <a:rPr lang="en-US" sz="2400" dirty="0" smtClean="0">
                <a:solidFill>
                  <a:srgbClr val="000000"/>
                </a:solidFill>
              </a:rPr>
              <a:t>Consecutive Temp Releasing of Placements</a:t>
            </a:r>
            <a:endParaRPr lang="en-US" sz="2400" dirty="0"/>
          </a:p>
        </p:txBody>
      </p:sp>
      <p:sp>
        <p:nvSpPr>
          <p:cNvPr id="3" name="Content Placeholder 2"/>
          <p:cNvSpPr>
            <a:spLocks noGrp="1"/>
          </p:cNvSpPr>
          <p:nvPr>
            <p:ph idx="1"/>
          </p:nvPr>
        </p:nvSpPr>
        <p:spPr>
          <a:xfrm>
            <a:off x="457200" y="990600"/>
            <a:ext cx="8229600" cy="5715000"/>
          </a:xfrm>
        </p:spPr>
        <p:txBody>
          <a:bodyPr/>
          <a:lstStyle/>
          <a:p>
            <a:pPr marL="285750" indent="-285750">
              <a:spcBef>
                <a:spcPts val="600"/>
              </a:spcBef>
              <a:spcAft>
                <a:spcPts val="600"/>
              </a:spcAft>
              <a:buFont typeface="Arial" panose="020B0604020202020204" pitchFamily="34" charset="0"/>
              <a:buChar char="•"/>
            </a:pPr>
            <a:r>
              <a:rPr lang="en-US" sz="1800" dirty="0" smtClean="0">
                <a:solidFill>
                  <a:srgbClr val="000000"/>
                </a:solidFill>
              </a:rPr>
              <a:t>In February 2020, we noted that </a:t>
            </a:r>
            <a:r>
              <a:rPr lang="en-US" sz="1800" dirty="0">
                <a:solidFill>
                  <a:srgbClr val="000000"/>
                </a:solidFill>
              </a:rPr>
              <a:t>with </a:t>
            </a:r>
            <a:r>
              <a:rPr lang="en-US" sz="1800" dirty="0" smtClean="0">
                <a:solidFill>
                  <a:srgbClr val="000000"/>
                </a:solidFill>
              </a:rPr>
              <a:t>the Summer </a:t>
            </a:r>
            <a:r>
              <a:rPr lang="en-US" sz="1800" dirty="0">
                <a:solidFill>
                  <a:srgbClr val="000000"/>
                </a:solidFill>
              </a:rPr>
              <a:t>2020 renewals, the site </a:t>
            </a:r>
            <a:r>
              <a:rPr lang="en-US" sz="1800" dirty="0" smtClean="0">
                <a:solidFill>
                  <a:srgbClr val="000000"/>
                </a:solidFill>
              </a:rPr>
              <a:t>would </a:t>
            </a:r>
            <a:r>
              <a:rPr lang="en-US" sz="1800" dirty="0">
                <a:solidFill>
                  <a:srgbClr val="000000"/>
                </a:solidFill>
              </a:rPr>
              <a:t>implement an automatic default limit of 1 </a:t>
            </a:r>
            <a:r>
              <a:rPr lang="en-US" sz="1800" dirty="0" smtClean="0">
                <a:solidFill>
                  <a:srgbClr val="000000"/>
                </a:solidFill>
              </a:rPr>
              <a:t>time / 1 </a:t>
            </a:r>
            <a:r>
              <a:rPr lang="en-US" sz="1800" dirty="0">
                <a:solidFill>
                  <a:srgbClr val="000000"/>
                </a:solidFill>
              </a:rPr>
              <a:t>term </a:t>
            </a:r>
            <a:r>
              <a:rPr lang="en-US" sz="1800" dirty="0" smtClean="0">
                <a:solidFill>
                  <a:srgbClr val="000000"/>
                </a:solidFill>
              </a:rPr>
              <a:t>on the consecutive </a:t>
            </a:r>
            <a:r>
              <a:rPr lang="en-US" sz="1800" dirty="0">
                <a:solidFill>
                  <a:srgbClr val="000000"/>
                </a:solidFill>
              </a:rPr>
              <a:t>temp </a:t>
            </a:r>
            <a:r>
              <a:rPr lang="en-US" sz="1800" dirty="0" smtClean="0">
                <a:solidFill>
                  <a:srgbClr val="000000"/>
                </a:solidFill>
              </a:rPr>
              <a:t>releasing </a:t>
            </a:r>
            <a:r>
              <a:rPr lang="en-US" sz="1800" dirty="0">
                <a:solidFill>
                  <a:srgbClr val="000000"/>
                </a:solidFill>
              </a:rPr>
              <a:t>of a </a:t>
            </a:r>
            <a:r>
              <a:rPr lang="en-US" sz="1800" dirty="0" smtClean="0">
                <a:solidFill>
                  <a:srgbClr val="000000"/>
                </a:solidFill>
              </a:rPr>
              <a:t>placement. </a:t>
            </a:r>
            <a:endParaRPr lang="en-US" sz="1800" i="1" dirty="0">
              <a:solidFill>
                <a:srgbClr val="000000"/>
              </a:solidFill>
            </a:endParaRPr>
          </a:p>
          <a:p>
            <a:pPr>
              <a:spcBef>
                <a:spcPts val="600"/>
              </a:spcBef>
              <a:spcAft>
                <a:spcPts val="600"/>
              </a:spcAft>
            </a:pPr>
            <a:r>
              <a:rPr lang="en-US" sz="1800" dirty="0" smtClean="0">
                <a:solidFill>
                  <a:srgbClr val="000000"/>
                </a:solidFill>
              </a:rPr>
              <a:t>In March 2020, in response to COVID, many clinical partners marked placements as temporarily released. </a:t>
            </a:r>
          </a:p>
          <a:p>
            <a:pPr>
              <a:spcBef>
                <a:spcPts val="600"/>
              </a:spcBef>
              <a:spcAft>
                <a:spcPts val="600"/>
              </a:spcAft>
            </a:pPr>
            <a:r>
              <a:rPr lang="en-US" sz="1800" dirty="0" smtClean="0">
                <a:solidFill>
                  <a:srgbClr val="000000"/>
                </a:solidFill>
              </a:rPr>
              <a:t>To facilitate updating of the database for AY 2020-2021, the CCP will turn off that automatic default limit and allow temp releasing of winter, spring, summer</a:t>
            </a:r>
            <a:r>
              <a:rPr lang="en-US" sz="1800" dirty="0">
                <a:solidFill>
                  <a:srgbClr val="000000"/>
                </a:solidFill>
              </a:rPr>
              <a:t> </a:t>
            </a:r>
            <a:r>
              <a:rPr lang="en-US" sz="1800" dirty="0" smtClean="0">
                <a:solidFill>
                  <a:srgbClr val="000000"/>
                </a:solidFill>
              </a:rPr>
              <a:t>or fall 2021 placements even if they had been temp released the previous year.</a:t>
            </a:r>
          </a:p>
          <a:p>
            <a:pPr>
              <a:spcBef>
                <a:spcPts val="600"/>
              </a:spcBef>
              <a:spcAft>
                <a:spcPts val="600"/>
              </a:spcAft>
            </a:pPr>
            <a:r>
              <a:rPr lang="en-US" sz="1800" dirty="0" smtClean="0">
                <a:solidFill>
                  <a:srgbClr val="000000"/>
                </a:solidFill>
              </a:rPr>
              <a:t>HCOs retain </a:t>
            </a:r>
            <a:r>
              <a:rPr lang="en-US" sz="1800" dirty="0">
                <a:solidFill>
                  <a:srgbClr val="000000"/>
                </a:solidFill>
              </a:rPr>
              <a:t>complete control on </a:t>
            </a:r>
            <a:r>
              <a:rPr lang="en-US" sz="1800" dirty="0" smtClean="0">
                <a:solidFill>
                  <a:srgbClr val="000000"/>
                </a:solidFill>
              </a:rPr>
              <a:t>whether or not to temp release a placement, so</a:t>
            </a:r>
          </a:p>
          <a:p>
            <a:pPr lvl="1"/>
            <a:r>
              <a:rPr lang="en-US" sz="1600" dirty="0" smtClean="0">
                <a:solidFill>
                  <a:srgbClr val="000000"/>
                </a:solidFill>
              </a:rPr>
              <a:t>HCO may decide that they do no allow temp releasing at all, or</a:t>
            </a:r>
          </a:p>
          <a:p>
            <a:pPr lvl="1"/>
            <a:r>
              <a:rPr lang="en-US" sz="1600" dirty="0" smtClean="0">
                <a:solidFill>
                  <a:srgbClr val="000000"/>
                </a:solidFill>
              </a:rPr>
              <a:t>HCO may set a different limit</a:t>
            </a:r>
            <a:endParaRPr lang="en-US" sz="1600" dirty="0">
              <a:solidFill>
                <a:srgbClr val="000000"/>
              </a:solidFill>
            </a:endParaRPr>
          </a:p>
          <a:p>
            <a:pPr>
              <a:spcBef>
                <a:spcPts val="600"/>
              </a:spcBef>
              <a:spcAft>
                <a:spcPts val="600"/>
              </a:spcAft>
            </a:pPr>
            <a:r>
              <a:rPr lang="en-US" sz="1800" dirty="0" smtClean="0">
                <a:solidFill>
                  <a:srgbClr val="000000"/>
                </a:solidFill>
              </a:rPr>
              <a:t>HCOs, we recommend that if you know that a unit will not be available, you should preemptively mark the placement as </a:t>
            </a:r>
            <a:r>
              <a:rPr lang="en-US" sz="1800" i="1" dirty="0" smtClean="0">
                <a:solidFill>
                  <a:srgbClr val="000000"/>
                </a:solidFill>
              </a:rPr>
              <a:t>Temporarily Unavailable</a:t>
            </a:r>
            <a:r>
              <a:rPr lang="en-US" sz="1800" dirty="0" smtClean="0">
                <a:solidFill>
                  <a:srgbClr val="000000"/>
                </a:solidFill>
              </a:rPr>
              <a:t>, then the nursing program can match that renewal plan. </a:t>
            </a:r>
          </a:p>
          <a:p>
            <a:pPr>
              <a:spcBef>
                <a:spcPts val="600"/>
              </a:spcBef>
              <a:spcAft>
                <a:spcPts val="600"/>
              </a:spcAft>
            </a:pPr>
            <a:r>
              <a:rPr lang="en-US" sz="1800" dirty="0" smtClean="0">
                <a:solidFill>
                  <a:srgbClr val="000000"/>
                </a:solidFill>
              </a:rPr>
              <a:t>The placement will be renewed as Temporarily Unavailable.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80863897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Sustainability – Program Enrollment Reporting</a:t>
            </a:r>
            <a:endParaRPr lang="en-US" dirty="0"/>
          </a:p>
        </p:txBody>
      </p:sp>
      <p:sp>
        <p:nvSpPr>
          <p:cNvPr id="7" name="Text Placeholder 6"/>
          <p:cNvSpPr>
            <a:spLocks noGrp="1"/>
          </p:cNvSpPr>
          <p:nvPr>
            <p:ph type="body" sz="half" idx="2"/>
          </p:nvPr>
        </p:nvSpPr>
        <p:spPr>
          <a:xfrm>
            <a:off x="533400" y="4204322"/>
            <a:ext cx="8153400" cy="2057400"/>
          </a:xfrm>
        </p:spPr>
        <p:txBody>
          <a:bodyPr/>
          <a:lstStyle/>
          <a:p>
            <a:pPr>
              <a:spcBef>
                <a:spcPts val="600"/>
              </a:spcBef>
            </a:pPr>
            <a:r>
              <a:rPr lang="en-US" sz="1800" dirty="0"/>
              <a:t>Nursing programs: In advance of fiscal year 2021-2022 fee preparation, we will collect your program enrollment number via the website.</a:t>
            </a:r>
          </a:p>
          <a:p>
            <a:pPr>
              <a:spcBef>
                <a:spcPts val="600"/>
              </a:spcBef>
            </a:pPr>
            <a:r>
              <a:rPr lang="en-US" sz="1800" dirty="0"/>
              <a:t>Starting in mid-November, after logging in, you will be prompted for your reported 2019-2020 enrollment. The number will be shown on your profile.</a:t>
            </a:r>
          </a:p>
          <a:p>
            <a:pPr>
              <a:spcBef>
                <a:spcPts val="600"/>
              </a:spcBef>
            </a:pPr>
            <a:r>
              <a:rPr lang="en-US" sz="1800" dirty="0"/>
              <a:t>Used to calculate your “capacity fee” for FY 2021-2022. As with previous years, you will be invoiced the lower of your capacity fee or your usage fee.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50</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371" y="863759"/>
            <a:ext cx="7009257" cy="3169323"/>
          </a:xfrm>
          <a:prstGeom prst="rect">
            <a:avLst/>
          </a:prstGeom>
          <a:ln w="15875">
            <a:solidFill>
              <a:srgbClr val="0033CC"/>
            </a:solidFill>
          </a:ln>
        </p:spPr>
      </p:pic>
    </p:spTree>
    <p:extLst>
      <p:ext uri="{BB962C8B-B14F-4D97-AF65-F5344CB8AC3E}">
        <p14:creationId xmlns:p14="http://schemas.microsoft.com/office/powerpoint/2010/main" val="388171272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Proposal: Instructor/Faculty Naming Conventions</a:t>
            </a:r>
            <a:endParaRPr lang="en-US" dirty="0"/>
          </a:p>
        </p:txBody>
      </p:sp>
      <p:sp>
        <p:nvSpPr>
          <p:cNvPr id="7" name="Text Placeholder 6"/>
          <p:cNvSpPr>
            <a:spLocks noGrp="1"/>
          </p:cNvSpPr>
          <p:nvPr>
            <p:ph type="body" sz="half" idx="2"/>
          </p:nvPr>
        </p:nvSpPr>
        <p:spPr>
          <a:xfrm>
            <a:off x="467216" y="785157"/>
            <a:ext cx="8209568" cy="5768043"/>
          </a:xfrm>
        </p:spPr>
        <p:txBody>
          <a:bodyPr/>
          <a:lstStyle/>
          <a:p>
            <a:pPr>
              <a:spcBef>
                <a:spcPts val="600"/>
              </a:spcBef>
            </a:pPr>
            <a:r>
              <a:rPr lang="en-US" sz="1800" dirty="0"/>
              <a:t>Review: </a:t>
            </a:r>
          </a:p>
          <a:p>
            <a:pPr lvl="1">
              <a:spcBef>
                <a:spcPts val="600"/>
              </a:spcBef>
            </a:pPr>
            <a:r>
              <a:rPr lang="en-US" sz="1600" dirty="0"/>
              <a:t>Instructor/faculty names are entered in several places in the CCP:</a:t>
            </a:r>
          </a:p>
          <a:p>
            <a:pPr lvl="2">
              <a:spcBef>
                <a:spcPts val="600"/>
              </a:spcBef>
            </a:pPr>
            <a:r>
              <a:rPr lang="en-US" sz="1600" dirty="0"/>
              <a:t>Placements and preceptorships</a:t>
            </a:r>
          </a:p>
          <a:p>
            <a:pPr lvl="2">
              <a:spcBef>
                <a:spcPts val="600"/>
              </a:spcBef>
            </a:pPr>
            <a:r>
              <a:rPr lang="en-US" sz="1600" dirty="0"/>
              <a:t>Online orientation Instructor List (for placement assignments)</a:t>
            </a:r>
          </a:p>
          <a:p>
            <a:pPr lvl="1">
              <a:spcBef>
                <a:spcPts val="600"/>
              </a:spcBef>
            </a:pPr>
            <a:r>
              <a:rPr lang="en-US" sz="1600" dirty="0"/>
              <a:t>Names can be entered inconsistently making it difficult to filter, search, and generate reports by instructor.</a:t>
            </a:r>
          </a:p>
          <a:p>
            <a:pPr>
              <a:spcBef>
                <a:spcPts val="600"/>
              </a:spcBef>
            </a:pPr>
            <a:r>
              <a:rPr lang="en-US" sz="1800" dirty="0"/>
              <a:t>Proposal: </a:t>
            </a:r>
          </a:p>
          <a:p>
            <a:pPr lvl="1">
              <a:spcBef>
                <a:spcPts val="600"/>
              </a:spcBef>
            </a:pPr>
            <a:r>
              <a:rPr lang="en-US" sz="1600" dirty="0"/>
              <a:t>Entering all instructor/faculty names in a </a:t>
            </a:r>
            <a:r>
              <a:rPr lang="en-US" sz="1600" i="1" dirty="0"/>
              <a:t>[last name], [first name] </a:t>
            </a:r>
            <a:r>
              <a:rPr lang="en-US" sz="1600" dirty="0"/>
              <a:t>format.</a:t>
            </a:r>
          </a:p>
          <a:p>
            <a:pPr lvl="1">
              <a:spcBef>
                <a:spcPts val="600"/>
              </a:spcBef>
            </a:pPr>
            <a:r>
              <a:rPr lang="en-US" sz="1600" dirty="0"/>
              <a:t>Last name only is also acceptable.</a:t>
            </a:r>
          </a:p>
          <a:p>
            <a:pPr lvl="1">
              <a:spcBef>
                <a:spcPts val="600"/>
              </a:spcBef>
            </a:pPr>
            <a:r>
              <a:rPr lang="en-US" sz="1600" dirty="0"/>
              <a:t>Titles and credentials (Professor, RN, PhD, etc.) should not be entered.</a:t>
            </a:r>
          </a:p>
          <a:p>
            <a:pPr lvl="1">
              <a:spcBef>
                <a:spcPts val="600"/>
              </a:spcBef>
            </a:pPr>
            <a:r>
              <a:rPr lang="en-US" sz="1600" dirty="0"/>
              <a:t>Can use nickname instead of formal first name if it is generally used.</a:t>
            </a:r>
          </a:p>
          <a:p>
            <a:pPr lvl="1">
              <a:spcBef>
                <a:spcPts val="600"/>
              </a:spcBef>
            </a:pPr>
            <a:r>
              <a:rPr lang="en-US" sz="1600" dirty="0"/>
              <a:t>Placeholder names (e.g. “TBD for NUR123”) okay if necessary.</a:t>
            </a:r>
          </a:p>
          <a:p>
            <a:pPr lvl="1">
              <a:spcBef>
                <a:spcPts val="600"/>
              </a:spcBef>
            </a:pPr>
            <a:r>
              <a:rPr lang="en-US" sz="1600" dirty="0"/>
              <a:t>Additional information could be added but should be added only if necessary:</a:t>
            </a:r>
          </a:p>
          <a:p>
            <a:pPr lvl="2">
              <a:spcBef>
                <a:spcPts val="600"/>
              </a:spcBef>
            </a:pPr>
            <a:r>
              <a:rPr lang="en-US" sz="1600" dirty="0"/>
              <a:t>“Lopez, Maria </a:t>
            </a:r>
            <a:r>
              <a:rPr lang="en-US" sz="1600" dirty="0">
                <a:solidFill>
                  <a:srgbClr val="C00000"/>
                </a:solidFill>
              </a:rPr>
              <a:t>&amp; Smith, John</a:t>
            </a:r>
            <a:r>
              <a:rPr lang="en-US" sz="1600" dirty="0"/>
              <a:t>” (if two instructors for a placement)</a:t>
            </a:r>
          </a:p>
          <a:p>
            <a:pPr lvl="2">
              <a:spcBef>
                <a:spcPts val="600"/>
              </a:spcBef>
            </a:pPr>
            <a:r>
              <a:rPr lang="en-US" sz="1600" dirty="0"/>
              <a:t>“Doe (Jones), Pat (if recent last name change)</a:t>
            </a:r>
          </a:p>
          <a:p>
            <a:pPr lvl="1">
              <a:spcBef>
                <a:spcPts val="600"/>
              </a:spcBef>
            </a:pPr>
            <a:r>
              <a:rPr lang="en-US" sz="1600" i="1" dirty="0"/>
              <a:t>We would automatically convert names already in the database to this format where possible.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207189037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“Program-Specific” Orientation Information?</a:t>
            </a:r>
            <a:endParaRPr lang="en-US" dirty="0"/>
          </a:p>
        </p:txBody>
      </p:sp>
      <p:sp>
        <p:nvSpPr>
          <p:cNvPr id="7" name="Text Placeholder 6"/>
          <p:cNvSpPr>
            <a:spLocks noGrp="1"/>
          </p:cNvSpPr>
          <p:nvPr>
            <p:ph type="body" sz="half" idx="2"/>
          </p:nvPr>
        </p:nvSpPr>
        <p:spPr>
          <a:xfrm>
            <a:off x="477232" y="822864"/>
            <a:ext cx="8189536" cy="5516496"/>
          </a:xfrm>
        </p:spPr>
        <p:txBody>
          <a:bodyPr/>
          <a:lstStyle/>
          <a:p>
            <a:pPr>
              <a:spcBef>
                <a:spcPts val="600"/>
              </a:spcBef>
            </a:pPr>
            <a:r>
              <a:rPr lang="en-US" sz="2000" dirty="0"/>
              <a:t>Review: </a:t>
            </a:r>
          </a:p>
          <a:p>
            <a:pPr lvl="1">
              <a:spcBef>
                <a:spcPts val="600"/>
              </a:spcBef>
            </a:pPr>
            <a:r>
              <a:rPr lang="en-US" sz="1800" dirty="0"/>
              <a:t>Students must complete the centralized online orientation modules before they can enter their placement assignments.</a:t>
            </a:r>
          </a:p>
          <a:p>
            <a:pPr lvl="1">
              <a:spcBef>
                <a:spcPts val="600"/>
              </a:spcBef>
            </a:pPr>
            <a:r>
              <a:rPr lang="en-US" sz="1800" dirty="0"/>
              <a:t>Health care organizations can post “facility-specific” orientation information that students must sign off on prior to receiving a placement ticket for the assignment they have entered.</a:t>
            </a:r>
          </a:p>
          <a:p>
            <a:pPr>
              <a:spcBef>
                <a:spcPts val="600"/>
              </a:spcBef>
            </a:pPr>
            <a:r>
              <a:rPr lang="en-US" sz="2000" dirty="0"/>
              <a:t>Questions: </a:t>
            </a:r>
          </a:p>
          <a:p>
            <a:pPr lvl="1">
              <a:spcBef>
                <a:spcPts val="600"/>
              </a:spcBef>
            </a:pPr>
            <a:r>
              <a:rPr lang="en-US" sz="1800" dirty="0"/>
              <a:t>Would it be useful for nursing programs to </a:t>
            </a:r>
            <a:r>
              <a:rPr lang="en-US" sz="1800" i="1" dirty="0"/>
              <a:t>optionally</a:t>
            </a:r>
            <a:r>
              <a:rPr lang="en-US" sz="1800" dirty="0"/>
              <a:t> be able to post “program-specific” information that students would need to sign off on prior to entering any placement assignments?</a:t>
            </a:r>
          </a:p>
          <a:p>
            <a:pPr lvl="1">
              <a:spcBef>
                <a:spcPts val="600"/>
              </a:spcBef>
            </a:pPr>
            <a:r>
              <a:rPr lang="en-US" sz="1800" dirty="0"/>
              <a:t>Would it be helpful to allow students to do any sort of reporting on their placements?</a:t>
            </a:r>
          </a:p>
          <a:p>
            <a:pPr lvl="2">
              <a:spcBef>
                <a:spcPts val="600"/>
              </a:spcBef>
            </a:pPr>
            <a:r>
              <a:rPr lang="en-US" sz="1600" dirty="0"/>
              <a:t>Hours tracking? (Is there a general/sample template?)</a:t>
            </a:r>
          </a:p>
          <a:p>
            <a:pPr lvl="2">
              <a:spcBef>
                <a:spcPts val="600"/>
              </a:spcBef>
            </a:pPr>
            <a:r>
              <a:rPr lang="en-US" sz="1600" dirty="0"/>
              <a:t>Placement evaluations? (Is there a general/sample template?)</a:t>
            </a:r>
          </a:p>
          <a:p>
            <a:pPr lvl="2">
              <a:spcBef>
                <a:spcPts val="600"/>
              </a:spcBef>
            </a:pPr>
            <a:r>
              <a:rPr lang="en-US" sz="1600" dirty="0"/>
              <a:t>Issue: how would nursing programs enforce?</a:t>
            </a:r>
          </a:p>
          <a:p>
            <a:pPr lvl="1">
              <a:spcBef>
                <a:spcPts val="600"/>
              </a:spcBef>
            </a:pPr>
            <a:r>
              <a:rPr lang="en-US" sz="1800" dirty="0"/>
              <a:t>This is the opening of this discussion – aim is to collect feedback. Feel free to email thoughts to marietobin1@gmail.com.</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359902876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9144000" cy="914400"/>
          </a:xfrm>
        </p:spPr>
        <p:txBody>
          <a:bodyPr/>
          <a:lstStyle/>
          <a:p>
            <a:r>
              <a:rPr lang="en-US" dirty="0">
                <a:solidFill>
                  <a:schemeClr val="tx1"/>
                </a:solidFill>
              </a:rPr>
              <a:t>Open Forum </a:t>
            </a:r>
            <a:r>
              <a:rPr lang="mr-IN" dirty="0" smtClean="0">
                <a:solidFill>
                  <a:schemeClr val="tx1"/>
                </a:solidFill>
              </a:rPr>
              <a:t>–</a:t>
            </a:r>
            <a:r>
              <a:rPr lang="en-US" dirty="0" smtClean="0">
                <a:solidFill>
                  <a:schemeClr val="tx1"/>
                </a:solidFill>
              </a:rPr>
              <a:t> Western MA Clinical Requirements</a:t>
            </a:r>
            <a:endParaRPr lang="en-US" dirty="0"/>
          </a:p>
        </p:txBody>
      </p:sp>
      <p:sp>
        <p:nvSpPr>
          <p:cNvPr id="11" name="Text Placeholder 10"/>
          <p:cNvSpPr>
            <a:spLocks noGrp="1"/>
          </p:cNvSpPr>
          <p:nvPr>
            <p:ph type="body" sz="half" idx="2"/>
          </p:nvPr>
        </p:nvSpPr>
        <p:spPr>
          <a:xfrm>
            <a:off x="609600" y="3352800"/>
            <a:ext cx="8153400" cy="3200400"/>
          </a:xfrm>
        </p:spPr>
        <p:txBody>
          <a:bodyPr/>
          <a:lstStyle/>
          <a:p>
            <a:pPr marL="342900" lvl="1" indent="-342900">
              <a:spcBef>
                <a:spcPts val="300"/>
              </a:spcBef>
              <a:spcAft>
                <a:spcPts val="300"/>
              </a:spcAft>
              <a:buChar char="•"/>
            </a:pPr>
            <a:r>
              <a:rPr lang="en-US" b="1" i="1" dirty="0" smtClean="0">
                <a:solidFill>
                  <a:srgbClr val="000000"/>
                </a:solidFill>
              </a:rPr>
              <a:t>A </a:t>
            </a:r>
            <a:r>
              <a:rPr lang="en-US" b="1" i="1" dirty="0">
                <a:solidFill>
                  <a:srgbClr val="000000"/>
                </a:solidFill>
              </a:rPr>
              <a:t>reminder: </a:t>
            </a:r>
            <a:endParaRPr lang="en-US" b="1" i="1" dirty="0" smtClean="0">
              <a:solidFill>
                <a:srgbClr val="000000"/>
              </a:solidFill>
            </a:endParaRPr>
          </a:p>
          <a:p>
            <a:pPr lvl="1">
              <a:spcBef>
                <a:spcPts val="300"/>
              </a:spcBef>
              <a:spcAft>
                <a:spcPts val="300"/>
              </a:spcAft>
            </a:pPr>
            <a:r>
              <a:rPr lang="en-US" sz="1800" dirty="0">
                <a:solidFill>
                  <a:srgbClr val="000000"/>
                </a:solidFill>
              </a:rPr>
              <a:t>To access these documents, login to the site.</a:t>
            </a:r>
          </a:p>
          <a:p>
            <a:pPr lvl="1">
              <a:spcBef>
                <a:spcPts val="300"/>
              </a:spcBef>
              <a:spcAft>
                <a:spcPts val="300"/>
              </a:spcAft>
            </a:pPr>
            <a:r>
              <a:rPr lang="en-US" sz="1800" dirty="0" smtClean="0">
                <a:solidFill>
                  <a:srgbClr val="000000"/>
                </a:solidFill>
              </a:rPr>
              <a:t>Click </a:t>
            </a:r>
            <a:r>
              <a:rPr lang="en-US" sz="1800" dirty="0">
                <a:solidFill>
                  <a:srgbClr val="000000"/>
                </a:solidFill>
              </a:rPr>
              <a:t>on the “Documents” link in the </a:t>
            </a:r>
            <a:r>
              <a:rPr lang="en-US" sz="1800" dirty="0" smtClean="0">
                <a:solidFill>
                  <a:srgbClr val="000000"/>
                </a:solidFill>
              </a:rPr>
              <a:t>Home (green) </a:t>
            </a:r>
            <a:r>
              <a:rPr lang="en-US" sz="1800" dirty="0">
                <a:solidFill>
                  <a:srgbClr val="000000"/>
                </a:solidFill>
              </a:rPr>
              <a:t>toolbar. </a:t>
            </a:r>
            <a:endParaRPr lang="en-US" sz="1800" dirty="0" smtClean="0">
              <a:solidFill>
                <a:srgbClr val="000000"/>
              </a:solidFill>
            </a:endParaRPr>
          </a:p>
          <a:p>
            <a:pPr marL="457200" lvl="1" indent="0">
              <a:spcBef>
                <a:spcPts val="300"/>
              </a:spcBef>
              <a:spcAft>
                <a:spcPts val="300"/>
              </a:spcAft>
              <a:buNone/>
            </a:pPr>
            <a:endParaRPr lang="en-US" b="1" dirty="0">
              <a:solidFill>
                <a:srgbClr val="000000"/>
              </a:solidFill>
            </a:endParaRPr>
          </a:p>
          <a:p>
            <a:pPr>
              <a:spcBef>
                <a:spcPts val="300"/>
              </a:spcBef>
              <a:spcAft>
                <a:spcPts val="300"/>
              </a:spcAft>
            </a:pPr>
            <a:r>
              <a:rPr lang="en-US" sz="2000" b="1" dirty="0" smtClean="0">
                <a:solidFill>
                  <a:srgbClr val="000000"/>
                </a:solidFill>
              </a:rPr>
              <a:t>Western </a:t>
            </a:r>
            <a:r>
              <a:rPr lang="en-US" sz="2000" b="1" dirty="0">
                <a:solidFill>
                  <a:srgbClr val="000000"/>
                </a:solidFill>
              </a:rPr>
              <a:t>MA Clinical Requirements </a:t>
            </a:r>
          </a:p>
          <a:p>
            <a:pPr lvl="1">
              <a:spcBef>
                <a:spcPts val="300"/>
              </a:spcBef>
              <a:spcAft>
                <a:spcPts val="300"/>
              </a:spcAft>
            </a:pPr>
            <a:r>
              <a:rPr lang="en-US" sz="1800" dirty="0">
                <a:solidFill>
                  <a:srgbClr val="000000"/>
                </a:solidFill>
              </a:rPr>
              <a:t>The requirements can change from year to year. </a:t>
            </a:r>
          </a:p>
          <a:p>
            <a:pPr lvl="1">
              <a:spcBef>
                <a:spcPts val="300"/>
              </a:spcBef>
              <a:spcAft>
                <a:spcPts val="300"/>
              </a:spcAft>
            </a:pPr>
            <a:r>
              <a:rPr lang="en-US" sz="1800" dirty="0">
                <a:solidFill>
                  <a:srgbClr val="000000"/>
                </a:solidFill>
              </a:rPr>
              <a:t>For </a:t>
            </a:r>
            <a:r>
              <a:rPr lang="en-US" sz="1800" dirty="0" smtClean="0">
                <a:solidFill>
                  <a:srgbClr val="000000"/>
                </a:solidFill>
              </a:rPr>
              <a:t>2020-2021, </a:t>
            </a:r>
            <a:r>
              <a:rPr lang="en-US" sz="1800" dirty="0">
                <a:solidFill>
                  <a:srgbClr val="000000"/>
                </a:solidFill>
              </a:rPr>
              <a:t>have posted:</a:t>
            </a:r>
          </a:p>
          <a:p>
            <a:pPr lvl="2">
              <a:spcBef>
                <a:spcPts val="300"/>
              </a:spcBef>
              <a:spcAft>
                <a:spcPts val="300"/>
              </a:spcAft>
            </a:pPr>
            <a:r>
              <a:rPr lang="en-US" sz="1600" dirty="0">
                <a:solidFill>
                  <a:srgbClr val="000000"/>
                </a:solidFill>
              </a:rPr>
              <a:t>Western MA Clinical Requirements for Nursing Students and </a:t>
            </a:r>
            <a:r>
              <a:rPr lang="en-US" sz="1600" dirty="0" smtClean="0">
                <a:solidFill>
                  <a:srgbClr val="000000"/>
                </a:solidFill>
              </a:rPr>
              <a:t>Faculty. </a:t>
            </a:r>
            <a:endParaRPr lang="en-US" sz="1600" dirty="0">
              <a:solidFill>
                <a:srgbClr val="000000"/>
              </a:solidFill>
            </a:endParaRPr>
          </a:p>
          <a:p>
            <a:pPr lvl="2">
              <a:spcBef>
                <a:spcPts val="300"/>
              </a:spcBef>
              <a:spcAft>
                <a:spcPts val="300"/>
              </a:spcAft>
            </a:pPr>
            <a:r>
              <a:rPr lang="en-US" sz="1600" dirty="0">
                <a:solidFill>
                  <a:srgbClr val="000000"/>
                </a:solidFill>
              </a:rPr>
              <a:t>Western MA Standardized Influenza Declination Form</a:t>
            </a:r>
            <a:r>
              <a:rPr lang="en-US" sz="1600" dirty="0" smtClean="0">
                <a:solidFill>
                  <a:srgbClr val="000000"/>
                </a:solidFill>
              </a:rPr>
              <a:t>.</a:t>
            </a:r>
            <a:endParaRPr lang="en-US" sz="1600" dirty="0">
              <a:solidFill>
                <a:srgbClr val="000000"/>
              </a:solidFill>
            </a:endParaRPr>
          </a:p>
          <a:p>
            <a:endParaRPr lang="en-US" sz="2000" dirty="0"/>
          </a:p>
        </p:txBody>
      </p:sp>
      <p:sp>
        <p:nvSpPr>
          <p:cNvPr id="4" name="Slide Number Placeholder 3"/>
          <p:cNvSpPr>
            <a:spLocks noGrp="1"/>
          </p:cNvSpPr>
          <p:nvPr>
            <p:ph type="sldNum" sz="quarter" idx="12"/>
          </p:nvPr>
        </p:nvSpPr>
        <p:spPr>
          <a:xfrm>
            <a:off x="8001000" y="6245225"/>
            <a:ext cx="685800" cy="476250"/>
          </a:xfrm>
        </p:spPr>
        <p:txBody>
          <a:bodyPr/>
          <a:lstStyle/>
          <a:p>
            <a:pPr>
              <a:defRPr/>
            </a:pPr>
            <a:fld id="{20CC7695-44E3-43C3-AE7E-C27B7AE26DB2}" type="slidenum">
              <a:rPr lang="en-US" smtClean="0"/>
              <a:pPr>
                <a:defRPr/>
              </a:pPr>
              <a:t>53</a:t>
            </a:fld>
            <a:endParaRPr lang="en-US" dirty="0"/>
          </a:p>
        </p:txBody>
      </p:sp>
      <p:pic>
        <p:nvPicPr>
          <p:cNvPr id="5" name="Content Placeholder 4" descr="Screen Shot 2020-10-20 at 2.43.14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2" t="-1" r="275" b="-1"/>
          <a:stretch/>
        </p:blipFill>
        <p:spPr>
          <a:xfrm>
            <a:off x="1295400" y="914400"/>
            <a:ext cx="6585857" cy="2362200"/>
          </a:xfrm>
          <a:ln>
            <a:solidFill>
              <a:schemeClr val="tx1"/>
            </a:solidFill>
          </a:ln>
        </p:spPr>
      </p:pic>
    </p:spTree>
    <p:extLst>
      <p:ext uri="{BB962C8B-B14F-4D97-AF65-F5344CB8AC3E}">
        <p14:creationId xmlns:p14="http://schemas.microsoft.com/office/powerpoint/2010/main" val="99185044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ED55DA95-3ED4-4130-9293-8C19F066082D}" type="slidenum">
              <a:rPr lang="en-US" sz="1400">
                <a:solidFill>
                  <a:srgbClr val="000000"/>
                </a:solidFill>
              </a:rPr>
              <a:pPr algn="r"/>
              <a:t>54</a:t>
            </a:fld>
            <a:endParaRPr lang="en-US" sz="1400">
              <a:solidFill>
                <a:srgbClr val="000000"/>
              </a:solidFill>
            </a:endParaRPr>
          </a:p>
        </p:txBody>
      </p:sp>
      <p:sp>
        <p:nvSpPr>
          <p:cNvPr id="3379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62F9A525-C256-4C6D-A219-41178282FCAA}" type="slidenum">
              <a:rPr lang="en-US" sz="1400">
                <a:solidFill>
                  <a:srgbClr val="000000"/>
                </a:solidFill>
              </a:rPr>
              <a:pPr algn="r"/>
              <a:t>54</a:t>
            </a:fld>
            <a:endParaRPr lang="en-US" sz="1400">
              <a:solidFill>
                <a:srgbClr val="000000"/>
              </a:solidFill>
            </a:endParaRPr>
          </a:p>
        </p:txBody>
      </p:sp>
      <p:sp>
        <p:nvSpPr>
          <p:cNvPr id="3379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9844F9B-9C1A-4E63-B47E-FDEDC9551258}" type="slidenum">
              <a:rPr lang="en-US" sz="1400">
                <a:solidFill>
                  <a:srgbClr val="000000"/>
                </a:solidFill>
              </a:rPr>
              <a:pPr algn="r"/>
              <a:t>54</a:t>
            </a:fld>
            <a:endParaRPr lang="en-US" sz="1400">
              <a:solidFill>
                <a:srgbClr val="000000"/>
              </a:solidFill>
            </a:endParaRPr>
          </a:p>
        </p:txBody>
      </p:sp>
      <p:sp>
        <p:nvSpPr>
          <p:cNvPr id="3379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6BC6E1C-E3F2-44F5-A4A8-5FAB647105D9}" type="slidenum">
              <a:rPr lang="en-US" sz="1400">
                <a:solidFill>
                  <a:srgbClr val="000000"/>
                </a:solidFill>
              </a:rPr>
              <a:pPr algn="r"/>
              <a:t>54</a:t>
            </a:fld>
            <a:endParaRPr lang="en-US" sz="1400">
              <a:solidFill>
                <a:srgbClr val="000000"/>
              </a:solidFill>
            </a:endParaRPr>
          </a:p>
        </p:txBody>
      </p:sp>
      <p:sp>
        <p:nvSpPr>
          <p:cNvPr id="10" name="Slide Number Placeholder 9"/>
          <p:cNvSpPr>
            <a:spLocks noGrp="1"/>
          </p:cNvSpPr>
          <p:nvPr>
            <p:ph type="sldNum" sz="quarter" idx="12"/>
          </p:nvPr>
        </p:nvSpPr>
        <p:spPr/>
        <p:txBody>
          <a:bodyPr/>
          <a:lstStyle/>
          <a:p>
            <a:pPr>
              <a:defRPr/>
            </a:pPr>
            <a:fld id="{48F592EE-B3B5-4669-9AA2-0E35E7C89ADA}" type="slidenum">
              <a:rPr lang="en-US" smtClean="0">
                <a:solidFill>
                  <a:srgbClr val="000000"/>
                </a:solidFill>
              </a:rPr>
              <a:pPr>
                <a:defRPr/>
              </a:pPr>
              <a:t>54</a:t>
            </a:fld>
            <a:endParaRPr lang="en-US">
              <a:solidFill>
                <a:srgbClr val="000000"/>
              </a:solidFill>
            </a:endParaRPr>
          </a:p>
        </p:txBody>
      </p:sp>
      <p:sp>
        <p:nvSpPr>
          <p:cNvPr id="33799" name="Rectangle 2"/>
          <p:cNvSpPr>
            <a:spLocks noGrp="1" noChangeArrowheads="1"/>
          </p:cNvSpPr>
          <p:nvPr>
            <p:ph type="title" idx="4294967295"/>
          </p:nvPr>
        </p:nvSpPr>
        <p:spPr>
          <a:xfrm>
            <a:off x="0" y="0"/>
            <a:ext cx="9144000" cy="838200"/>
          </a:xfrm>
        </p:spPr>
        <p:txBody>
          <a:bodyPr/>
          <a:lstStyle/>
          <a:p>
            <a:pPr eaLnBrk="1" hangingPunct="1"/>
            <a:r>
              <a:rPr lang="en-US" sz="2800" b="1" dirty="0">
                <a:solidFill>
                  <a:schemeClr val="tx1"/>
                </a:solidFill>
              </a:rPr>
              <a:t>Meeting Check Out</a:t>
            </a:r>
          </a:p>
        </p:txBody>
      </p:sp>
      <p:sp>
        <p:nvSpPr>
          <p:cNvPr id="33800" name="Rectangle 3"/>
          <p:cNvSpPr>
            <a:spLocks noGrp="1" noChangeArrowheads="1"/>
          </p:cNvSpPr>
          <p:nvPr>
            <p:ph type="body" idx="4294967295"/>
          </p:nvPr>
        </p:nvSpPr>
        <p:spPr>
          <a:xfrm>
            <a:off x="457200" y="762000"/>
            <a:ext cx="8382000" cy="5715000"/>
          </a:xfrm>
        </p:spPr>
        <p:txBody>
          <a:bodyPr/>
          <a:lstStyle/>
          <a:p>
            <a:pPr eaLnBrk="1" hangingPunct="1">
              <a:spcBef>
                <a:spcPts val="600"/>
              </a:spcBef>
              <a:spcAft>
                <a:spcPts val="600"/>
              </a:spcAft>
            </a:pPr>
            <a:r>
              <a:rPr lang="en-US" dirty="0"/>
              <a:t>Planning for upcoming</a:t>
            </a:r>
            <a:r>
              <a:rPr lang="en-US" dirty="0">
                <a:solidFill>
                  <a:srgbClr val="0000FF"/>
                </a:solidFill>
              </a:rPr>
              <a:t> </a:t>
            </a:r>
            <a:r>
              <a:rPr lang="en-US" b="1" dirty="0" smtClean="0">
                <a:solidFill>
                  <a:srgbClr val="CE6B08"/>
                </a:solidFill>
              </a:rPr>
              <a:t>West</a:t>
            </a:r>
            <a:r>
              <a:rPr lang="en-US" b="1" dirty="0" smtClean="0">
                <a:solidFill>
                  <a:srgbClr val="0000FF"/>
                </a:solidFill>
              </a:rPr>
              <a:t> </a:t>
            </a:r>
            <a:r>
              <a:rPr lang="en-US" dirty="0" smtClean="0"/>
              <a:t>meetings</a:t>
            </a:r>
            <a:r>
              <a:rPr lang="en-US" dirty="0"/>
              <a:t>:</a:t>
            </a:r>
          </a:p>
          <a:p>
            <a:pPr eaLnBrk="1" hangingPunct="1">
              <a:spcBef>
                <a:spcPts val="600"/>
              </a:spcBef>
              <a:spcAft>
                <a:spcPts val="600"/>
              </a:spcAft>
            </a:pPr>
            <a:endParaRPr lang="en-US" dirty="0"/>
          </a:p>
          <a:p>
            <a:pPr lvl="1" eaLnBrk="1" hangingPunct="1">
              <a:spcBef>
                <a:spcPts val="600"/>
              </a:spcBef>
              <a:spcAft>
                <a:spcPts val="600"/>
              </a:spcAft>
              <a:buFont typeface="Arial"/>
              <a:buChar char="•"/>
              <a:defRPr/>
            </a:pPr>
            <a:r>
              <a:rPr lang="en-US" b="1" dirty="0">
                <a:solidFill>
                  <a:srgbClr val="000000"/>
                </a:solidFill>
              </a:rPr>
              <a:t>Winter </a:t>
            </a:r>
            <a:r>
              <a:rPr lang="en-US" b="1" dirty="0" smtClean="0">
                <a:solidFill>
                  <a:srgbClr val="000000"/>
                </a:solidFill>
              </a:rPr>
              <a:t>2021 (February)</a:t>
            </a:r>
            <a:endParaRPr lang="en-US" b="1" dirty="0">
              <a:solidFill>
                <a:srgbClr val="000000"/>
              </a:solidFill>
            </a:endParaRPr>
          </a:p>
          <a:p>
            <a:pPr lvl="2" eaLnBrk="1" hangingPunct="1">
              <a:spcBef>
                <a:spcPts val="600"/>
              </a:spcBef>
              <a:spcAft>
                <a:spcPts val="600"/>
              </a:spcAft>
              <a:defRPr/>
            </a:pPr>
            <a:r>
              <a:rPr lang="en-US" sz="1600" b="1" dirty="0" smtClean="0">
                <a:solidFill>
                  <a:srgbClr val="CE6B08"/>
                </a:solidFill>
              </a:rPr>
              <a:t>Will be a Zoom webinar/conference call.</a:t>
            </a:r>
          </a:p>
          <a:p>
            <a:pPr lvl="2" eaLnBrk="1" hangingPunct="1">
              <a:spcBef>
                <a:spcPts val="600"/>
              </a:spcBef>
              <a:spcAft>
                <a:spcPts val="600"/>
              </a:spcAft>
              <a:defRPr/>
            </a:pPr>
            <a:r>
              <a:rPr lang="en-US" sz="1600" b="1" dirty="0" smtClean="0">
                <a:solidFill>
                  <a:srgbClr val="CE6B08"/>
                </a:solidFill>
              </a:rPr>
              <a:t>Will get back to you with possible dates.</a:t>
            </a:r>
            <a:endParaRPr lang="en-US" sz="1600" b="1" dirty="0">
              <a:solidFill>
                <a:srgbClr val="CE6B08"/>
              </a:solidFill>
            </a:endParaRPr>
          </a:p>
          <a:p>
            <a:pPr marL="914400" lvl="2" indent="0" eaLnBrk="1" hangingPunct="1">
              <a:spcBef>
                <a:spcPts val="600"/>
              </a:spcBef>
              <a:spcAft>
                <a:spcPts val="600"/>
              </a:spcAft>
              <a:buNone/>
              <a:defRPr/>
            </a:pPr>
            <a:endParaRPr lang="en-US" sz="1600" b="1" dirty="0">
              <a:solidFill>
                <a:srgbClr val="009900"/>
              </a:solidFill>
            </a:endParaRPr>
          </a:p>
          <a:p>
            <a:pPr lvl="1" eaLnBrk="1" hangingPunct="1">
              <a:spcBef>
                <a:spcPts val="600"/>
              </a:spcBef>
              <a:spcAft>
                <a:spcPts val="600"/>
              </a:spcAft>
              <a:buFont typeface="Arial"/>
              <a:buChar char="•"/>
              <a:defRPr/>
            </a:pPr>
            <a:r>
              <a:rPr lang="en-US" b="1" dirty="0">
                <a:solidFill>
                  <a:srgbClr val="000000"/>
                </a:solidFill>
              </a:rPr>
              <a:t>Spring </a:t>
            </a:r>
            <a:r>
              <a:rPr lang="en-US" b="1" dirty="0" smtClean="0">
                <a:solidFill>
                  <a:srgbClr val="000000"/>
                </a:solidFill>
              </a:rPr>
              <a:t>2021</a:t>
            </a:r>
            <a:endParaRPr lang="en-US" b="1" dirty="0">
              <a:solidFill>
                <a:srgbClr val="000000"/>
              </a:solidFill>
            </a:endParaRPr>
          </a:p>
          <a:p>
            <a:pPr lvl="1" eaLnBrk="1" hangingPunct="1">
              <a:spcBef>
                <a:spcPts val="600"/>
              </a:spcBef>
              <a:spcAft>
                <a:spcPts val="600"/>
              </a:spcAft>
              <a:defRPr/>
            </a:pPr>
            <a:r>
              <a:rPr lang="en-US" sz="1800" dirty="0" smtClean="0">
                <a:solidFill>
                  <a:srgbClr val="000000"/>
                </a:solidFill>
                <a:ea typeface="+mn-ea"/>
                <a:cs typeface="+mn-cs"/>
              </a:rPr>
              <a:t>Will get back to you with possible dates</a:t>
            </a:r>
          </a:p>
          <a:p>
            <a:pPr lvl="1" eaLnBrk="1" hangingPunct="1">
              <a:spcBef>
                <a:spcPts val="600"/>
              </a:spcBef>
              <a:spcAft>
                <a:spcPts val="600"/>
              </a:spcAft>
              <a:defRPr/>
            </a:pPr>
            <a:endParaRPr lang="en-US" sz="1800" dirty="0">
              <a:ea typeface="+mn-ea"/>
              <a:cs typeface="+mn-cs"/>
            </a:endParaRPr>
          </a:p>
          <a:p>
            <a:pPr eaLnBrk="1" hangingPunct="1">
              <a:spcBef>
                <a:spcPts val="600"/>
              </a:spcBef>
              <a:spcAft>
                <a:spcPts val="600"/>
              </a:spcAft>
            </a:pPr>
            <a:r>
              <a:rPr lang="en-US" sz="2400" dirty="0"/>
              <a:t>Group Check-out</a:t>
            </a:r>
          </a:p>
          <a:p>
            <a:pPr eaLnBrk="1" hangingPunct="1">
              <a:spcBef>
                <a:spcPts val="600"/>
              </a:spcBef>
              <a:spcAft>
                <a:spcPts val="600"/>
              </a:spcAft>
            </a:pPr>
            <a:endParaRPr lang="en-US" sz="2400" dirty="0"/>
          </a:p>
          <a:p>
            <a:pPr marL="0" indent="0" eaLnBrk="1" hangingPunct="1">
              <a:spcBef>
                <a:spcPct val="25000"/>
              </a:spcBef>
              <a:spcAft>
                <a:spcPct val="25000"/>
              </a:spcAft>
              <a:buNone/>
            </a:pPr>
            <a:endParaRPr lang="en-US" sz="2400" dirty="0"/>
          </a:p>
        </p:txBody>
      </p:sp>
      <p:pic>
        <p:nvPicPr>
          <p:cNvPr id="33801" name="Picture 4" descr="MCj04039750000[1]"/>
          <p:cNvPicPr>
            <a:picLocks noChangeAspect="1" noChangeArrowheads="1"/>
          </p:cNvPicPr>
          <p:nvPr/>
        </p:nvPicPr>
        <p:blipFill>
          <a:blip r:embed="rId3" cstate="print"/>
          <a:srcRect/>
          <a:stretch>
            <a:fillRect/>
          </a:stretch>
        </p:blipFill>
        <p:spPr bwMode="auto">
          <a:xfrm>
            <a:off x="6858000" y="4800600"/>
            <a:ext cx="1447800" cy="1371600"/>
          </a:xfrm>
          <a:prstGeom prst="rect">
            <a:avLst/>
          </a:prstGeom>
          <a:noFill/>
          <a:ln w="9525">
            <a:noFill/>
            <a:miter lim="800000"/>
            <a:headEnd/>
            <a:tailEnd/>
          </a:ln>
        </p:spPr>
      </p:pic>
    </p:spTree>
    <p:extLst>
      <p:ext uri="{BB962C8B-B14F-4D97-AF65-F5344CB8AC3E}">
        <p14:creationId xmlns:p14="http://schemas.microsoft.com/office/powerpoint/2010/main" val="13771135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CCP Reminders</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55</a:t>
            </a:fld>
            <a:endParaRPr lang="en-US">
              <a:solidFill>
                <a:srgbClr val="000000"/>
              </a:solidFill>
            </a:endParaRPr>
          </a:p>
        </p:txBody>
      </p:sp>
      <p:pic>
        <p:nvPicPr>
          <p:cNvPr id="5" name="Content Placeholder 4" descr="MCj04039750000[1]"/>
          <p:cNvPicPr>
            <a:picLocks noGrp="1" noChangeAspect="1" noChangeArrowheads="1"/>
          </p:cNvPicPr>
          <p:nvPr>
            <p:ph idx="1"/>
          </p:nvPr>
        </p:nvPicPr>
        <p:blipFill rotWithShape="1">
          <a:blip r:embed="rId2" cstate="print"/>
          <a:srcRect l="477" t="-3852" r="-1083" b="1"/>
          <a:stretch/>
        </p:blipFill>
        <p:spPr bwMode="auto">
          <a:xfrm>
            <a:off x="3429000" y="2401085"/>
            <a:ext cx="2667000" cy="2490462"/>
          </a:xfrm>
          <a:prstGeom prst="rect">
            <a:avLst/>
          </a:prstGeom>
          <a:noFill/>
          <a:ln w="9525">
            <a:noFill/>
            <a:miter lim="800000"/>
            <a:headEnd/>
            <a:tailEnd/>
          </a:ln>
        </p:spPr>
      </p:pic>
    </p:spTree>
    <p:extLst>
      <p:ext uri="{BB962C8B-B14F-4D97-AF65-F5344CB8AC3E}">
        <p14:creationId xmlns:p14="http://schemas.microsoft.com/office/powerpoint/2010/main" val="392772021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p:spPr>
        <p:txBody>
          <a:bodyPr/>
          <a:lstStyle/>
          <a:p>
            <a:r>
              <a:rPr lang="en-US" dirty="0"/>
              <a:t>CCP Reminders</a:t>
            </a:r>
          </a:p>
        </p:txBody>
      </p:sp>
      <p:sp>
        <p:nvSpPr>
          <p:cNvPr id="4" name="Content Placeholder 3"/>
          <p:cNvSpPr>
            <a:spLocks noGrp="1"/>
          </p:cNvSpPr>
          <p:nvPr>
            <p:ph idx="1"/>
          </p:nvPr>
        </p:nvSpPr>
        <p:spPr>
          <a:xfrm>
            <a:off x="457200" y="838200"/>
            <a:ext cx="8229600" cy="5715000"/>
          </a:xfrm>
        </p:spPr>
        <p:txBody>
          <a:bodyPr/>
          <a:lstStyle/>
          <a:p>
            <a:pPr>
              <a:spcBef>
                <a:spcPts val="0"/>
              </a:spcBef>
              <a:spcAft>
                <a:spcPts val="0"/>
              </a:spcAft>
            </a:pPr>
            <a:r>
              <a:rPr lang="en-US" b="1" dirty="0"/>
              <a:t>Keep the Database Current</a:t>
            </a:r>
          </a:p>
          <a:p>
            <a:pPr lvl="1">
              <a:spcBef>
                <a:spcPts val="0"/>
              </a:spcBef>
              <a:spcAft>
                <a:spcPts val="0"/>
              </a:spcAft>
            </a:pPr>
            <a:r>
              <a:rPr lang="en-US" sz="1600" b="1" dirty="0">
                <a:solidFill>
                  <a:srgbClr val="FF0000"/>
                </a:solidFill>
              </a:rPr>
              <a:t>Prompt</a:t>
            </a:r>
            <a:r>
              <a:rPr lang="en-US" sz="1600" dirty="0"/>
              <a:t> action by ALL clinical partners is necessary for accurate placement lists, unit calendars and ease of use.</a:t>
            </a:r>
          </a:p>
          <a:p>
            <a:pPr lvl="1">
              <a:spcBef>
                <a:spcPts val="0"/>
              </a:spcBef>
              <a:spcAft>
                <a:spcPts val="0"/>
              </a:spcAft>
            </a:pPr>
            <a:r>
              <a:rPr lang="en-US" sz="1600" dirty="0"/>
              <a:t>Alert clinical partners to </a:t>
            </a:r>
            <a:r>
              <a:rPr lang="en-US" sz="1600" i="1" dirty="0">
                <a:solidFill>
                  <a:srgbClr val="FF0000"/>
                </a:solidFill>
              </a:rPr>
              <a:t>significant</a:t>
            </a:r>
            <a:r>
              <a:rPr lang="en-US" sz="1600" dirty="0"/>
              <a:t> </a:t>
            </a:r>
            <a:r>
              <a:rPr lang="en-US" sz="1600" i="1" dirty="0"/>
              <a:t>changes/denials</a:t>
            </a:r>
            <a:r>
              <a:rPr lang="en-US" sz="1600" dirty="0"/>
              <a:t> to placements as soon as you are aware of them. Let partners know of the changes/denials in CCP and by phone call or email. </a:t>
            </a:r>
          </a:p>
          <a:p>
            <a:pPr lvl="1">
              <a:spcBef>
                <a:spcPts val="0"/>
              </a:spcBef>
              <a:spcAft>
                <a:spcPts val="0"/>
              </a:spcAft>
            </a:pPr>
            <a:endParaRPr lang="en-US" sz="1800" dirty="0"/>
          </a:p>
          <a:p>
            <a:pPr marL="342900" lvl="1" indent="-342900">
              <a:spcBef>
                <a:spcPts val="0"/>
              </a:spcBef>
              <a:spcAft>
                <a:spcPts val="0"/>
              </a:spcAft>
              <a:buChar char="•"/>
            </a:pPr>
            <a:r>
              <a:rPr lang="en-US" sz="2400" b="1" dirty="0" smtClean="0">
                <a:ea typeface="+mn-ea"/>
                <a:cs typeface="+mn-cs"/>
              </a:rPr>
              <a:t>Winter</a:t>
            </a:r>
            <a:r>
              <a:rPr lang="en-US" sz="2400" b="1" dirty="0">
                <a:ea typeface="+mn-ea"/>
                <a:cs typeface="+mn-cs"/>
              </a:rPr>
              <a:t>/Spring </a:t>
            </a:r>
            <a:r>
              <a:rPr lang="en-US" sz="2400" b="1" dirty="0" smtClean="0">
                <a:ea typeface="+mn-ea"/>
                <a:cs typeface="+mn-cs"/>
              </a:rPr>
              <a:t>2021 </a:t>
            </a:r>
            <a:r>
              <a:rPr lang="en-US" sz="2400" b="1" dirty="0">
                <a:ea typeface="+mn-ea"/>
                <a:cs typeface="+mn-cs"/>
              </a:rPr>
              <a:t>Renewals</a:t>
            </a:r>
            <a:endParaRPr lang="en-US" sz="1200" b="1" dirty="0"/>
          </a:p>
          <a:p>
            <a:pPr lvl="1">
              <a:spcBef>
                <a:spcPts val="0"/>
              </a:spcBef>
              <a:spcAft>
                <a:spcPts val="0"/>
              </a:spcAft>
              <a:defRPr/>
            </a:pPr>
            <a:r>
              <a:rPr lang="en-US" b="1" dirty="0">
                <a:solidFill>
                  <a:srgbClr val="FF0000"/>
                </a:solidFill>
              </a:rPr>
              <a:t>EVERY </a:t>
            </a:r>
            <a:r>
              <a:rPr lang="en-US" dirty="0"/>
              <a:t>placement needs a plan.</a:t>
            </a:r>
          </a:p>
          <a:p>
            <a:pPr lvl="1">
              <a:spcBef>
                <a:spcPts val="0"/>
              </a:spcBef>
              <a:spcAft>
                <a:spcPts val="0"/>
              </a:spcAft>
              <a:defRPr/>
            </a:pPr>
            <a:endParaRPr lang="en-US" sz="2000" dirty="0"/>
          </a:p>
          <a:p>
            <a:pPr>
              <a:spcBef>
                <a:spcPts val="0"/>
              </a:spcBef>
              <a:spcAft>
                <a:spcPts val="0"/>
              </a:spcAft>
              <a:defRPr/>
            </a:pPr>
            <a:r>
              <a:rPr lang="en-US" b="1" dirty="0"/>
              <a:t>Nursing programs: </a:t>
            </a:r>
            <a:r>
              <a:rPr lang="en-US" i="1" dirty="0"/>
              <a:t>Initiate</a:t>
            </a:r>
            <a:r>
              <a:rPr lang="en-US" dirty="0"/>
              <a:t> renewal process</a:t>
            </a:r>
            <a:r>
              <a:rPr lang="en-US" sz="2000" dirty="0"/>
              <a:t>.</a:t>
            </a:r>
          </a:p>
          <a:p>
            <a:pPr lvl="1">
              <a:spcBef>
                <a:spcPts val="0"/>
              </a:spcBef>
              <a:spcAft>
                <a:spcPts val="0"/>
              </a:spcAft>
              <a:buFont typeface="Arial" pitchFamily="34" charset="0"/>
              <a:buChar char="•"/>
              <a:defRPr/>
            </a:pPr>
            <a:r>
              <a:rPr lang="en-US" sz="1600" b="1" dirty="0">
                <a:solidFill>
                  <a:srgbClr val="FF0000"/>
                </a:solidFill>
              </a:rPr>
              <a:t>Start </a:t>
            </a:r>
            <a:r>
              <a:rPr lang="en-US" sz="1600" dirty="0"/>
              <a:t>with Renewal Planning Worksheet. </a:t>
            </a:r>
          </a:p>
          <a:p>
            <a:pPr lvl="1">
              <a:spcBef>
                <a:spcPts val="0"/>
              </a:spcBef>
              <a:spcAft>
                <a:spcPts val="0"/>
              </a:spcAft>
              <a:buFont typeface="Arial" pitchFamily="34" charset="0"/>
              <a:buChar char="•"/>
              <a:defRPr/>
            </a:pPr>
            <a:r>
              <a:rPr lang="en-US" sz="1600" dirty="0"/>
              <a:t>Worksheet supports the renewal process; easier and more accurate, use has been requested by the HCO’s.    </a:t>
            </a:r>
          </a:p>
          <a:p>
            <a:pPr lvl="1">
              <a:spcBef>
                <a:spcPts val="0"/>
              </a:spcBef>
              <a:spcAft>
                <a:spcPts val="0"/>
              </a:spcAft>
              <a:buFont typeface="Arial" pitchFamily="34" charset="0"/>
              <a:buChar char="•"/>
              <a:defRPr/>
            </a:pPr>
            <a:r>
              <a:rPr lang="en-US" sz="1600" b="1" dirty="0"/>
              <a:t>If a placement is not “</a:t>
            </a:r>
            <a:r>
              <a:rPr lang="en-US" sz="1600" b="1" dirty="0">
                <a:solidFill>
                  <a:srgbClr val="009900"/>
                </a:solidFill>
              </a:rPr>
              <a:t>Listed</a:t>
            </a:r>
            <a:r>
              <a:rPr lang="en-US" sz="1600" b="1" dirty="0"/>
              <a:t>”, can’t assume that you have it.</a:t>
            </a:r>
          </a:p>
          <a:p>
            <a:pPr lvl="1">
              <a:spcBef>
                <a:spcPts val="0"/>
              </a:spcBef>
              <a:spcAft>
                <a:spcPts val="0"/>
              </a:spcAft>
              <a:buFont typeface="Arial" pitchFamily="34" charset="0"/>
              <a:buChar char="•"/>
              <a:defRPr/>
            </a:pPr>
            <a:endParaRPr lang="en-US" sz="1400" dirty="0"/>
          </a:p>
          <a:p>
            <a:pPr>
              <a:spcBef>
                <a:spcPts val="0"/>
              </a:spcBef>
              <a:spcAft>
                <a:spcPts val="0"/>
              </a:spcAft>
              <a:defRPr/>
            </a:pPr>
            <a:r>
              <a:rPr lang="en-US" b="1" dirty="0"/>
              <a:t>Health Care Orgs</a:t>
            </a:r>
          </a:p>
          <a:p>
            <a:pPr marL="742950" lvl="2" indent="-342900">
              <a:spcBef>
                <a:spcPts val="0"/>
              </a:spcBef>
              <a:spcAft>
                <a:spcPts val="0"/>
              </a:spcAft>
              <a:defRPr/>
            </a:pPr>
            <a:r>
              <a:rPr lang="en-US" sz="1600" dirty="0"/>
              <a:t>Start with renewals, then review new opportunity requests.</a:t>
            </a:r>
          </a:p>
          <a:p>
            <a:pPr marL="742950" lvl="2" indent="-342900">
              <a:spcBef>
                <a:spcPts val="0"/>
              </a:spcBef>
              <a:spcAft>
                <a:spcPts val="0"/>
              </a:spcAft>
              <a:defRPr/>
            </a:pPr>
            <a:r>
              <a:rPr lang="en-US" sz="1600" b="1" dirty="0"/>
              <a:t>If you renew/approve a placement then it’s</a:t>
            </a:r>
            <a:r>
              <a:rPr lang="en-US" sz="1600" b="1" dirty="0">
                <a:solidFill>
                  <a:srgbClr val="009900"/>
                </a:solidFill>
              </a:rPr>
              <a:t> Listed = Confirmed. </a:t>
            </a:r>
          </a:p>
          <a:p>
            <a:pPr marL="742950" lvl="2" indent="-342900">
              <a:spcBef>
                <a:spcPts val="0"/>
              </a:spcBef>
              <a:spcAft>
                <a:spcPts val="0"/>
              </a:spcAft>
              <a:defRPr/>
            </a:pPr>
            <a:r>
              <a:rPr lang="en-US" sz="1600" dirty="0"/>
              <a:t>You need to renew Open placements; those with no nursing program partner.  </a:t>
            </a:r>
          </a:p>
          <a:p>
            <a:pPr marL="342900" lvl="1" indent="-342900">
              <a:buChar char="•"/>
            </a:pPr>
            <a:endParaRPr lang="en-US" sz="2400" dirty="0">
              <a:ea typeface="+mn-ea"/>
              <a:cs typeface="+mn-cs"/>
            </a:endParaRPr>
          </a:p>
          <a:p>
            <a:endParaRPr lang="en-US" dirty="0"/>
          </a:p>
        </p:txBody>
      </p:sp>
      <p:sp>
        <p:nvSpPr>
          <p:cNvPr id="5" name="Slide Number Placeholder 4"/>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28558166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4"/>
          <p:cNvSpPr>
            <a:spLocks noGrp="1"/>
          </p:cNvSpPr>
          <p:nvPr>
            <p:ph type="sldNum" sz="quarter" idx="4294967295"/>
          </p:nvPr>
        </p:nvSpPr>
        <p:spPr>
          <a:xfrm>
            <a:off x="6553200" y="6245225"/>
            <a:ext cx="2133600" cy="476250"/>
          </a:xfrm>
          <a:prstGeom prst="rect">
            <a:avLst/>
          </a:prstGeom>
          <a:noFill/>
        </p:spPr>
        <p:txBody>
          <a:bodyPr/>
          <a:lstStyle/>
          <a:p>
            <a:fld id="{0A37DAF5-18F0-453D-A4B6-63FECA7EE05C}" type="slidenum">
              <a:rPr lang="en-US" smtClean="0">
                <a:solidFill>
                  <a:srgbClr val="000000"/>
                </a:solidFill>
              </a:rPr>
              <a:pPr/>
              <a:t>6</a:t>
            </a:fld>
            <a:endParaRPr lang="en-US" dirty="0">
              <a:solidFill>
                <a:srgbClr val="000000"/>
              </a:solidFill>
            </a:endParaRPr>
          </a:p>
        </p:txBody>
      </p:sp>
      <p:sp>
        <p:nvSpPr>
          <p:cNvPr id="14338" name="Rectangle 2"/>
          <p:cNvSpPr>
            <a:spLocks noGrp="1" noChangeArrowheads="1"/>
          </p:cNvSpPr>
          <p:nvPr>
            <p:ph type="title" idx="4294967295"/>
          </p:nvPr>
        </p:nvSpPr>
        <p:spPr>
          <a:xfrm>
            <a:off x="457200" y="152400"/>
            <a:ext cx="8229600" cy="523876"/>
          </a:xfrm>
        </p:spPr>
        <p:txBody>
          <a:bodyPr/>
          <a:lstStyle/>
          <a:p>
            <a:pPr eaLnBrk="1" hangingPunct="1"/>
            <a:r>
              <a:rPr lang="en-US" dirty="0">
                <a:solidFill>
                  <a:schemeClr val="tx1"/>
                </a:solidFill>
              </a:rPr>
              <a:t>Temporarily Unavailable Placements</a:t>
            </a:r>
          </a:p>
        </p:txBody>
      </p:sp>
      <p:sp>
        <p:nvSpPr>
          <p:cNvPr id="5" name="Content Placeholder 2">
            <a:extLst>
              <a:ext uri="{FF2B5EF4-FFF2-40B4-BE49-F238E27FC236}">
                <a16:creationId xmlns:a16="http://schemas.microsoft.com/office/drawing/2014/main" xmlns="" id="{18B6C8CD-5E79-4F18-B47E-3DBCFEA0169D}"/>
              </a:ext>
            </a:extLst>
          </p:cNvPr>
          <p:cNvSpPr txBox="1">
            <a:spLocks/>
          </p:cNvSpPr>
          <p:nvPr/>
        </p:nvSpPr>
        <p:spPr>
          <a:xfrm>
            <a:off x="685800" y="2895600"/>
            <a:ext cx="7772400" cy="3587751"/>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kern="0" dirty="0"/>
              <a:t>Recommending that HCOs mark placements as </a:t>
            </a:r>
            <a:r>
              <a:rPr lang="en-US" sz="1800" i="1" kern="0" dirty="0"/>
              <a:t>Temp Unavailable</a:t>
            </a:r>
            <a:r>
              <a:rPr lang="en-US" sz="1800" kern="0" dirty="0"/>
              <a:t> if the unit cannot accommodate students for </a:t>
            </a:r>
            <a:r>
              <a:rPr lang="en-US" sz="1800" kern="0" dirty="0" smtClean="0"/>
              <a:t>spring </a:t>
            </a:r>
            <a:r>
              <a:rPr lang="en-US" sz="1800" kern="0" dirty="0"/>
              <a:t>(or </a:t>
            </a:r>
            <a:r>
              <a:rPr lang="en-US" sz="1800" kern="0" dirty="0" smtClean="0"/>
              <a:t>summer </a:t>
            </a:r>
            <a:r>
              <a:rPr lang="en-US" sz="1800" kern="0" dirty="0"/>
              <a:t>if known).</a:t>
            </a:r>
          </a:p>
          <a:p>
            <a:pPr lvl="1"/>
            <a:r>
              <a:rPr lang="en-US" sz="1600" kern="0" dirty="0"/>
              <a:t>HCOs can edit existing placements to mark them as </a:t>
            </a:r>
            <a:r>
              <a:rPr lang="en-US" sz="1600" i="1" kern="0" dirty="0"/>
              <a:t>Temp Unavailable </a:t>
            </a:r>
            <a:r>
              <a:rPr lang="en-US" sz="1600" kern="0" dirty="0"/>
              <a:t>or, for renewals, submit a renewal plan of </a:t>
            </a:r>
            <a:r>
              <a:rPr lang="en-US" sz="1600" i="1" kern="0" dirty="0"/>
              <a:t>Temp Unavailable </a:t>
            </a:r>
            <a:r>
              <a:rPr lang="en-US" sz="1600" kern="0" dirty="0"/>
              <a:t>(do not need to wait for nursing program to submit a plan first)</a:t>
            </a:r>
          </a:p>
          <a:p>
            <a:r>
              <a:rPr lang="en-US" sz="1800" kern="0" dirty="0"/>
              <a:t>This will preserve the placement and the connection with the nursing program so it can be renewed normally in the future (if available).</a:t>
            </a:r>
          </a:p>
          <a:p>
            <a:r>
              <a:rPr lang="en-US" sz="1800" kern="0" dirty="0"/>
              <a:t>The </a:t>
            </a:r>
            <a:r>
              <a:rPr lang="en-US" sz="1800" i="1" kern="0" dirty="0"/>
              <a:t>Temp Unavailable </a:t>
            </a:r>
            <a:r>
              <a:rPr lang="en-US" sz="1800" kern="0" dirty="0"/>
              <a:t>designation of a placement will be made more prominent on the Placement List:</a:t>
            </a:r>
          </a:p>
          <a:p>
            <a:pPr lvl="1"/>
            <a:r>
              <a:rPr lang="en-US" sz="1600" kern="0" dirty="0"/>
              <a:t>The Placement ID will be in dark gray and preceded with a bold ‘</a:t>
            </a:r>
            <a:r>
              <a:rPr lang="en-US" sz="1600" b="1" kern="0" dirty="0"/>
              <a:t>X</a:t>
            </a:r>
            <a:r>
              <a:rPr lang="en-US" sz="1600" kern="0" dirty="0"/>
              <a:t>’;</a:t>
            </a:r>
          </a:p>
          <a:p>
            <a:pPr lvl="1"/>
            <a:r>
              <a:rPr lang="en-US" sz="1600" kern="0" dirty="0"/>
              <a:t>The Unit will be in dark gray and in italics.</a:t>
            </a:r>
          </a:p>
        </p:txBody>
      </p:sp>
      <p:pic>
        <p:nvPicPr>
          <p:cNvPr id="3" name="Picture 2">
            <a:extLst>
              <a:ext uri="{FF2B5EF4-FFF2-40B4-BE49-F238E27FC236}">
                <a16:creationId xmlns:a16="http://schemas.microsoft.com/office/drawing/2014/main" xmlns="" id="{ED5C010E-B5DD-4BD5-AD25-951D11EDB8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9200" y="914400"/>
            <a:ext cx="6781799" cy="1828800"/>
          </a:xfrm>
          <a:prstGeom prst="rect">
            <a:avLst/>
          </a:prstGeom>
          <a:ln>
            <a:solidFill>
              <a:srgbClr val="0070C0"/>
            </a:solidFill>
          </a:ln>
        </p:spPr>
      </p:pic>
    </p:spTree>
    <p:extLst>
      <p:ext uri="{BB962C8B-B14F-4D97-AF65-F5344CB8AC3E}">
        <p14:creationId xmlns:p14="http://schemas.microsoft.com/office/powerpoint/2010/main" val="34707885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14400"/>
          </a:xfrm>
        </p:spPr>
        <p:txBody>
          <a:bodyPr/>
          <a:lstStyle/>
          <a:p>
            <a:r>
              <a:rPr lang="en-US" dirty="0">
                <a:solidFill>
                  <a:srgbClr val="000000"/>
                </a:solidFill>
              </a:rPr>
              <a:t>CCP Database Check-in, Updates and Reminders</a:t>
            </a:r>
            <a:endParaRPr lang="en-US" dirty="0"/>
          </a:p>
        </p:txBody>
      </p:sp>
      <p:sp>
        <p:nvSpPr>
          <p:cNvPr id="6" name="Content Placeholder 5"/>
          <p:cNvSpPr>
            <a:spLocks noGrp="1"/>
          </p:cNvSpPr>
          <p:nvPr>
            <p:ph sz="half" idx="1"/>
          </p:nvPr>
        </p:nvSpPr>
        <p:spPr>
          <a:xfrm>
            <a:off x="228600" y="1524000"/>
            <a:ext cx="4419600" cy="4830763"/>
          </a:xfrm>
        </p:spPr>
        <p:txBody>
          <a:bodyPr/>
          <a:lstStyle/>
          <a:p>
            <a:pPr>
              <a:lnSpc>
                <a:spcPct val="90000"/>
              </a:lnSpc>
              <a:spcBef>
                <a:spcPts val="800"/>
              </a:spcBef>
              <a:spcAft>
                <a:spcPts val="800"/>
              </a:spcAft>
              <a:buFontTx/>
              <a:buNone/>
            </a:pPr>
            <a:r>
              <a:rPr lang="en-US" sz="2000" b="1" dirty="0">
                <a:solidFill>
                  <a:srgbClr val="000000"/>
                </a:solidFill>
              </a:rPr>
              <a:t>Fall 2020</a:t>
            </a:r>
          </a:p>
          <a:p>
            <a:pPr>
              <a:lnSpc>
                <a:spcPct val="90000"/>
              </a:lnSpc>
              <a:spcBef>
                <a:spcPts val="600"/>
              </a:spcBef>
              <a:spcAft>
                <a:spcPts val="600"/>
              </a:spcAft>
            </a:pPr>
            <a:r>
              <a:rPr lang="en-US" sz="1600" dirty="0" err="1">
                <a:solidFill>
                  <a:srgbClr val="000000"/>
                </a:solidFill>
              </a:rPr>
              <a:t>Nsg</a:t>
            </a:r>
            <a:r>
              <a:rPr lang="en-US" sz="1600" dirty="0">
                <a:solidFill>
                  <a:srgbClr val="000000"/>
                </a:solidFill>
              </a:rPr>
              <a:t> </a:t>
            </a:r>
            <a:r>
              <a:rPr lang="en-US" sz="1600" dirty="0" err="1">
                <a:solidFill>
                  <a:srgbClr val="000000"/>
                </a:solidFill>
              </a:rPr>
              <a:t>Prg</a:t>
            </a:r>
            <a:r>
              <a:rPr lang="en-US" sz="1600" dirty="0">
                <a:solidFill>
                  <a:srgbClr val="000000"/>
                </a:solidFill>
              </a:rPr>
              <a:t> send by </a:t>
            </a:r>
            <a:r>
              <a:rPr lang="en-US" sz="1600" dirty="0"/>
              <a:t>Friday, </a:t>
            </a:r>
            <a:r>
              <a:rPr lang="en-US" sz="1600" dirty="0" smtClean="0"/>
              <a:t>May 8, 2020.</a:t>
            </a:r>
            <a:endParaRPr lang="en-US" sz="1600" dirty="0"/>
          </a:p>
          <a:p>
            <a:pPr>
              <a:lnSpc>
                <a:spcPct val="90000"/>
              </a:lnSpc>
              <a:spcBef>
                <a:spcPts val="600"/>
              </a:spcBef>
              <a:spcAft>
                <a:spcPts val="600"/>
              </a:spcAft>
            </a:pPr>
            <a:r>
              <a:rPr lang="en-US" sz="1600" dirty="0">
                <a:solidFill>
                  <a:srgbClr val="000000"/>
                </a:solidFill>
              </a:rPr>
              <a:t>HCOs respond by </a:t>
            </a:r>
            <a:r>
              <a:rPr lang="en-US" sz="1600" dirty="0"/>
              <a:t>Friday, </a:t>
            </a:r>
            <a:r>
              <a:rPr lang="en-US" sz="1600" dirty="0" smtClean="0"/>
              <a:t>June 5, </a:t>
            </a:r>
            <a:r>
              <a:rPr lang="en-US" sz="1600" dirty="0"/>
              <a:t>2020. </a:t>
            </a:r>
          </a:p>
          <a:p>
            <a:pPr>
              <a:lnSpc>
                <a:spcPct val="90000"/>
              </a:lnSpc>
              <a:spcBef>
                <a:spcPts val="600"/>
              </a:spcBef>
              <a:spcAft>
                <a:spcPts val="600"/>
              </a:spcAft>
            </a:pPr>
            <a:endParaRPr lang="en-US" sz="1800" b="1" dirty="0">
              <a:solidFill>
                <a:srgbClr val="000000"/>
              </a:solidFill>
            </a:endParaRPr>
          </a:p>
          <a:p>
            <a:pPr>
              <a:lnSpc>
                <a:spcPct val="90000"/>
              </a:lnSpc>
              <a:spcBef>
                <a:spcPts val="800"/>
              </a:spcBef>
              <a:spcAft>
                <a:spcPts val="800"/>
              </a:spcAft>
              <a:buFontTx/>
              <a:buNone/>
            </a:pPr>
            <a:r>
              <a:rPr lang="en-US" sz="2000" b="1" dirty="0">
                <a:solidFill>
                  <a:srgbClr val="CE6B08"/>
                </a:solidFill>
              </a:rPr>
              <a:t>Winter/Spring 2021</a:t>
            </a:r>
          </a:p>
          <a:p>
            <a:pPr>
              <a:lnSpc>
                <a:spcPct val="90000"/>
              </a:lnSpc>
              <a:spcBef>
                <a:spcPts val="800"/>
              </a:spcBef>
              <a:spcAft>
                <a:spcPts val="800"/>
              </a:spcAft>
            </a:pPr>
            <a:r>
              <a:rPr lang="en-US" sz="1600" b="1" dirty="0" err="1">
                <a:solidFill>
                  <a:srgbClr val="CE6B08"/>
                </a:solidFill>
              </a:rPr>
              <a:t>Nsg</a:t>
            </a:r>
            <a:r>
              <a:rPr lang="en-US" sz="1600" b="1" dirty="0">
                <a:solidFill>
                  <a:srgbClr val="CE6B08"/>
                </a:solidFill>
              </a:rPr>
              <a:t> </a:t>
            </a:r>
            <a:r>
              <a:rPr lang="en-US" sz="1600" b="1" dirty="0" err="1">
                <a:solidFill>
                  <a:srgbClr val="CE6B08"/>
                </a:solidFill>
              </a:rPr>
              <a:t>Prg</a:t>
            </a:r>
            <a:r>
              <a:rPr lang="en-US" sz="1600" b="1" dirty="0">
                <a:solidFill>
                  <a:srgbClr val="CE6B08"/>
                </a:solidFill>
              </a:rPr>
              <a:t> send by Friday, Oct 16, 2020.</a:t>
            </a:r>
          </a:p>
          <a:p>
            <a:pPr>
              <a:lnSpc>
                <a:spcPct val="90000"/>
              </a:lnSpc>
              <a:spcBef>
                <a:spcPts val="300"/>
              </a:spcBef>
              <a:spcAft>
                <a:spcPts val="1200"/>
              </a:spcAft>
            </a:pPr>
            <a:r>
              <a:rPr lang="en-US" sz="1600" b="1" dirty="0">
                <a:solidFill>
                  <a:srgbClr val="CE6B08"/>
                </a:solidFill>
              </a:rPr>
              <a:t>HCOs respond by Friday, Nov 20, 2020.</a:t>
            </a:r>
          </a:p>
          <a:p>
            <a:pPr lvl="1">
              <a:lnSpc>
                <a:spcPct val="90000"/>
              </a:lnSpc>
              <a:spcBef>
                <a:spcPts val="300"/>
              </a:spcBef>
              <a:spcAft>
                <a:spcPts val="1200"/>
              </a:spcAft>
            </a:pPr>
            <a:r>
              <a:rPr lang="en-US" sz="1200" b="1" dirty="0">
                <a:solidFill>
                  <a:srgbClr val="CE6B08"/>
                </a:solidFill>
              </a:rPr>
              <a:t>Thanksgiving is November 26, 2020.</a:t>
            </a:r>
          </a:p>
          <a:p>
            <a:pPr>
              <a:lnSpc>
                <a:spcPct val="90000"/>
              </a:lnSpc>
              <a:spcBef>
                <a:spcPts val="300"/>
              </a:spcBef>
              <a:spcAft>
                <a:spcPts val="1200"/>
              </a:spcAft>
              <a:buFontTx/>
              <a:buNone/>
            </a:pPr>
            <a:r>
              <a:rPr lang="en-US" sz="2000" b="1" dirty="0">
                <a:solidFill>
                  <a:srgbClr val="000000"/>
                </a:solidFill>
              </a:rPr>
              <a:t>Summer 2021</a:t>
            </a:r>
          </a:p>
          <a:p>
            <a:pPr>
              <a:lnSpc>
                <a:spcPct val="90000"/>
              </a:lnSpc>
              <a:spcBef>
                <a:spcPts val="400"/>
              </a:spcBef>
              <a:spcAft>
                <a:spcPts val="400"/>
              </a:spcAft>
            </a:pPr>
            <a:r>
              <a:rPr lang="en-US" sz="1600" dirty="0" err="1">
                <a:solidFill>
                  <a:srgbClr val="000000"/>
                </a:solidFill>
              </a:rPr>
              <a:t>Nsg</a:t>
            </a:r>
            <a:r>
              <a:rPr lang="en-US" sz="1600" dirty="0">
                <a:solidFill>
                  <a:srgbClr val="000000"/>
                </a:solidFill>
              </a:rPr>
              <a:t> </a:t>
            </a:r>
            <a:r>
              <a:rPr lang="en-US" sz="1600" dirty="0" err="1">
                <a:solidFill>
                  <a:srgbClr val="000000"/>
                </a:solidFill>
              </a:rPr>
              <a:t>Prg</a:t>
            </a:r>
            <a:r>
              <a:rPr lang="en-US" sz="1600" dirty="0">
                <a:solidFill>
                  <a:srgbClr val="000000"/>
                </a:solidFill>
              </a:rPr>
              <a:t> send by Friday, March 5, 2021.</a:t>
            </a:r>
          </a:p>
          <a:p>
            <a:pPr>
              <a:lnSpc>
                <a:spcPct val="90000"/>
              </a:lnSpc>
              <a:spcBef>
                <a:spcPts val="400"/>
              </a:spcBef>
              <a:spcAft>
                <a:spcPts val="400"/>
              </a:spcAft>
            </a:pPr>
            <a:r>
              <a:rPr lang="en-US" sz="1600" dirty="0">
                <a:solidFill>
                  <a:srgbClr val="000000"/>
                </a:solidFill>
              </a:rPr>
              <a:t>HCOs respond by Friday, April 2, 2021</a:t>
            </a:r>
            <a:r>
              <a:rPr lang="en-US" sz="1600" dirty="0" smtClean="0">
                <a:solidFill>
                  <a:srgbClr val="000000"/>
                </a:solidFill>
              </a:rPr>
              <a:t>.</a:t>
            </a:r>
            <a:endParaRPr lang="en-US" sz="1600" dirty="0">
              <a:solidFill>
                <a:srgbClr val="000000"/>
              </a:solidFill>
            </a:endParaRPr>
          </a:p>
        </p:txBody>
      </p:sp>
      <p:sp>
        <p:nvSpPr>
          <p:cNvPr id="7" name="Content Placeholder 6"/>
          <p:cNvSpPr>
            <a:spLocks noGrp="1"/>
          </p:cNvSpPr>
          <p:nvPr>
            <p:ph sz="half" idx="2"/>
          </p:nvPr>
        </p:nvSpPr>
        <p:spPr>
          <a:xfrm>
            <a:off x="4724400" y="838200"/>
            <a:ext cx="4114800" cy="5867400"/>
          </a:xfrm>
        </p:spPr>
        <p:txBody>
          <a:bodyPr/>
          <a:lstStyle/>
          <a:p>
            <a:r>
              <a:rPr lang="en-US" sz="1600" b="1" dirty="0">
                <a:solidFill>
                  <a:srgbClr val="D5120B"/>
                </a:solidFill>
              </a:rPr>
              <a:t>Most important </a:t>
            </a:r>
            <a:r>
              <a:rPr lang="en-US" sz="1600" dirty="0"/>
              <a:t>date</a:t>
            </a:r>
            <a:r>
              <a:rPr lang="en-US" sz="1600" b="1" dirty="0">
                <a:solidFill>
                  <a:srgbClr val="D5120B"/>
                </a:solidFill>
              </a:rPr>
              <a:t> </a:t>
            </a:r>
            <a:r>
              <a:rPr lang="en-US" sz="1600" dirty="0"/>
              <a:t>for each set of timeframes is the nursing programs “send by” date.  </a:t>
            </a:r>
          </a:p>
          <a:p>
            <a:endParaRPr lang="en-US" sz="1200" dirty="0"/>
          </a:p>
          <a:p>
            <a:r>
              <a:rPr lang="en-US" sz="1600" dirty="0"/>
              <a:t>We ask HCOs </a:t>
            </a:r>
            <a:r>
              <a:rPr lang="en-US" sz="1600" b="1" dirty="0">
                <a:solidFill>
                  <a:srgbClr val="D5120B"/>
                </a:solidFill>
              </a:rPr>
              <a:t>not to respond </a:t>
            </a:r>
            <a:r>
              <a:rPr lang="en-US" sz="1600" dirty="0"/>
              <a:t>until their regional nursing program "send by” date passes. Allows:</a:t>
            </a:r>
          </a:p>
          <a:p>
            <a:pPr lvl="1"/>
            <a:r>
              <a:rPr lang="en-US" sz="1200" dirty="0"/>
              <a:t>nursing programs time to plan and submit renewals and new opportunity requests in a coordinated and fair way. </a:t>
            </a:r>
          </a:p>
          <a:p>
            <a:pPr lvl="1"/>
            <a:r>
              <a:rPr lang="en-US" sz="1200" dirty="0"/>
              <a:t>HCOs to see all of the nursing program requests before making any determinations.</a:t>
            </a:r>
          </a:p>
          <a:p>
            <a:pPr marL="457200" lvl="1" indent="0">
              <a:buNone/>
            </a:pPr>
            <a:r>
              <a:rPr lang="en-US" sz="1200" dirty="0"/>
              <a:t> </a:t>
            </a:r>
          </a:p>
          <a:p>
            <a:r>
              <a:rPr lang="en-US" sz="1600" dirty="0"/>
              <a:t>Once the "send by” date passes, HCOs </a:t>
            </a:r>
            <a:r>
              <a:rPr lang="en-US" sz="1600" b="1" dirty="0">
                <a:solidFill>
                  <a:srgbClr val="D5120B"/>
                </a:solidFill>
              </a:rPr>
              <a:t>are encouraged </a:t>
            </a:r>
            <a:r>
              <a:rPr lang="en-US" sz="1600" dirty="0"/>
              <a:t>to respond as promptly as possible. </a:t>
            </a:r>
          </a:p>
          <a:p>
            <a:endParaRPr lang="en-US" sz="1200" b="1" dirty="0"/>
          </a:p>
          <a:p>
            <a:r>
              <a:rPr lang="en-US" sz="1600" dirty="0"/>
              <a:t>HCOs </a:t>
            </a:r>
            <a:r>
              <a:rPr lang="en-US" sz="1600" b="1" dirty="0">
                <a:solidFill>
                  <a:srgbClr val="D5120B"/>
                </a:solidFill>
              </a:rPr>
              <a:t>do not </a:t>
            </a:r>
            <a:r>
              <a:rPr lang="en-US" sz="1600" dirty="0"/>
              <a:t>need to wait until their “respond by” date if they can respond sooner.</a:t>
            </a:r>
          </a:p>
          <a:p>
            <a:endParaRPr lang="en-US" sz="1200" dirty="0"/>
          </a:p>
          <a:p>
            <a:r>
              <a:rPr lang="en-US" sz="1600" dirty="0"/>
              <a:t>We ask nursing programs</a:t>
            </a:r>
            <a:r>
              <a:rPr lang="en-US" sz="1600" b="1" dirty="0"/>
              <a:t> </a:t>
            </a:r>
            <a:r>
              <a:rPr lang="en-US" sz="1600" b="1" dirty="0">
                <a:solidFill>
                  <a:srgbClr val="D5120B"/>
                </a:solidFill>
              </a:rPr>
              <a:t>not to </a:t>
            </a:r>
            <a:r>
              <a:rPr lang="en-US" sz="1600" dirty="0"/>
              <a:t>call/email HCO for approvals. Overwhelming for the HCOs.</a:t>
            </a:r>
          </a:p>
          <a:p>
            <a:endParaRPr lang="en-US" sz="1200" dirty="0"/>
          </a:p>
          <a:p>
            <a:endParaRPr lang="en-US" sz="2000" dirty="0"/>
          </a:p>
        </p:txBody>
      </p:sp>
      <p:sp>
        <p:nvSpPr>
          <p:cNvPr id="4" name="Slide Number Placeholder 3"/>
          <p:cNvSpPr>
            <a:spLocks noGrp="1"/>
          </p:cNvSpPr>
          <p:nvPr>
            <p:ph type="sldNum" sz="quarter" idx="12"/>
          </p:nvPr>
        </p:nvSpPr>
        <p:spPr>
          <a:xfrm>
            <a:off x="8153400" y="6245225"/>
            <a:ext cx="533400" cy="476250"/>
          </a:xfrm>
        </p:spPr>
        <p:txBody>
          <a:bodyPr/>
          <a:lstStyle/>
          <a:p>
            <a:pPr>
              <a:defRPr/>
            </a:pPr>
            <a:fld id="{1DCA9EEE-5934-47AE-BF7E-D1F9CBB333D8}" type="slidenum">
              <a:rPr lang="en-US" smtClean="0"/>
              <a:pPr>
                <a:defRPr/>
              </a:pPr>
              <a:t>7</a:t>
            </a:fld>
            <a:endParaRPr lang="en-US" dirty="0"/>
          </a:p>
        </p:txBody>
      </p:sp>
      <p:sp>
        <p:nvSpPr>
          <p:cNvPr id="2" name="TextBox 1"/>
          <p:cNvSpPr txBox="1"/>
          <p:nvPr/>
        </p:nvSpPr>
        <p:spPr>
          <a:xfrm>
            <a:off x="838200" y="990600"/>
            <a:ext cx="3352800" cy="461665"/>
          </a:xfrm>
          <a:prstGeom prst="rect">
            <a:avLst/>
          </a:prstGeom>
          <a:noFill/>
        </p:spPr>
        <p:txBody>
          <a:bodyPr wrap="square" rtlCol="0">
            <a:spAutoFit/>
          </a:bodyPr>
          <a:lstStyle/>
          <a:p>
            <a:pPr algn="ctr"/>
            <a:r>
              <a:rPr lang="en-US" sz="2400" b="1" dirty="0">
                <a:solidFill>
                  <a:srgbClr val="CE6B08"/>
                </a:solidFill>
              </a:rPr>
              <a:t>West Timeframes</a:t>
            </a:r>
          </a:p>
        </p:txBody>
      </p:sp>
    </p:spTree>
    <p:extLst>
      <p:ext uri="{BB962C8B-B14F-4D97-AF65-F5344CB8AC3E}">
        <p14:creationId xmlns:p14="http://schemas.microsoft.com/office/powerpoint/2010/main" val="31617073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1562"/>
            <a:ext cx="3962400" cy="654238"/>
          </a:xfrm>
        </p:spPr>
        <p:txBody>
          <a:bodyPr/>
          <a:lstStyle/>
          <a:p>
            <a:pPr algn="ctr"/>
            <a:r>
              <a:rPr lang="en-US" sz="2400" dirty="0" smtClean="0"/>
              <a:t> </a:t>
            </a:r>
            <a:r>
              <a:rPr lang="en-US" sz="2400" dirty="0"/>
              <a:t>Timeframe </a:t>
            </a:r>
            <a:r>
              <a:rPr lang="en-US" sz="2400" dirty="0" smtClean="0"/>
              <a:t>Guidelines</a:t>
            </a:r>
            <a:endParaRPr lang="en-US" sz="2400" dirty="0"/>
          </a:p>
        </p:txBody>
      </p:sp>
      <p:sp>
        <p:nvSpPr>
          <p:cNvPr id="9" name="Text Placeholder 8"/>
          <p:cNvSpPr>
            <a:spLocks noGrp="1"/>
          </p:cNvSpPr>
          <p:nvPr>
            <p:ph type="body" sz="half" idx="2"/>
          </p:nvPr>
        </p:nvSpPr>
        <p:spPr>
          <a:xfrm>
            <a:off x="304800" y="838200"/>
            <a:ext cx="3962400" cy="5257800"/>
          </a:xfrm>
        </p:spPr>
        <p:txBody>
          <a:bodyPr/>
          <a:lstStyle/>
          <a:p>
            <a:pPr>
              <a:lnSpc>
                <a:spcPct val="90000"/>
              </a:lnSpc>
              <a:spcBef>
                <a:spcPts val="800"/>
              </a:spcBef>
              <a:spcAft>
                <a:spcPts val="800"/>
              </a:spcAft>
            </a:pPr>
            <a:r>
              <a:rPr lang="en-US" sz="1800" dirty="0" smtClean="0"/>
              <a:t>Each region sets its own Timeframe Guidelines.</a:t>
            </a:r>
          </a:p>
          <a:p>
            <a:pPr>
              <a:lnSpc>
                <a:spcPct val="90000"/>
              </a:lnSpc>
              <a:spcBef>
                <a:spcPts val="800"/>
              </a:spcBef>
              <a:spcAft>
                <a:spcPts val="800"/>
              </a:spcAft>
            </a:pPr>
            <a:r>
              <a:rPr lang="en-US" sz="1800" dirty="0" smtClean="0"/>
              <a:t>2020-2021 </a:t>
            </a:r>
            <a:r>
              <a:rPr lang="en-US" sz="1800" dirty="0"/>
              <a:t>Timeframe Guidelines </a:t>
            </a:r>
            <a:r>
              <a:rPr lang="en-US" sz="1800" dirty="0" smtClean="0"/>
              <a:t>are posted </a:t>
            </a:r>
            <a:r>
              <a:rPr lang="en-US" sz="1800" dirty="0"/>
              <a:t>on the site</a:t>
            </a:r>
            <a:r>
              <a:rPr lang="en-US" sz="1800" dirty="0" smtClean="0"/>
              <a:t>.</a:t>
            </a:r>
          </a:p>
          <a:p>
            <a:pPr>
              <a:lnSpc>
                <a:spcPct val="90000"/>
              </a:lnSpc>
              <a:spcBef>
                <a:spcPts val="800"/>
              </a:spcBef>
              <a:spcAft>
                <a:spcPts val="800"/>
              </a:spcAft>
            </a:pPr>
            <a:endParaRPr lang="en-US" sz="1800" b="1" dirty="0" smtClean="0">
              <a:solidFill>
                <a:srgbClr val="000000"/>
              </a:solidFill>
            </a:endParaRPr>
          </a:p>
          <a:p>
            <a:pPr>
              <a:lnSpc>
                <a:spcPct val="90000"/>
              </a:lnSpc>
              <a:spcBef>
                <a:spcPts val="800"/>
              </a:spcBef>
              <a:spcAft>
                <a:spcPts val="800"/>
              </a:spcAft>
            </a:pPr>
            <a:r>
              <a:rPr lang="en-US" sz="1800" b="1" dirty="0" smtClean="0">
                <a:solidFill>
                  <a:srgbClr val="000000"/>
                </a:solidFill>
              </a:rPr>
              <a:t>Nursing Programs: if you send renewals or new opportunity requests to regions other than your home region, you need to </a:t>
            </a:r>
            <a:r>
              <a:rPr lang="en-US" sz="1800" b="1" dirty="0" smtClean="0">
                <a:solidFill>
                  <a:srgbClr val="D5120B"/>
                </a:solidFill>
              </a:rPr>
              <a:t>follow their timeframe guidelines.</a:t>
            </a:r>
          </a:p>
          <a:p>
            <a:pPr>
              <a:lnSpc>
                <a:spcPct val="90000"/>
              </a:lnSpc>
              <a:spcBef>
                <a:spcPts val="600"/>
              </a:spcBef>
              <a:spcAft>
                <a:spcPts val="600"/>
              </a:spcAft>
            </a:pPr>
            <a:endParaRPr lang="en-US" sz="1800" dirty="0" smtClean="0"/>
          </a:p>
          <a:p>
            <a:pPr>
              <a:lnSpc>
                <a:spcPct val="90000"/>
              </a:lnSpc>
              <a:spcBef>
                <a:spcPts val="600"/>
              </a:spcBef>
              <a:spcAft>
                <a:spcPts val="600"/>
              </a:spcAft>
            </a:pPr>
            <a:endParaRPr lang="en-US" sz="1800" dirty="0"/>
          </a:p>
          <a:p>
            <a:pPr>
              <a:lnSpc>
                <a:spcPct val="90000"/>
              </a:lnSpc>
              <a:spcBef>
                <a:spcPts val="600"/>
              </a:spcBef>
              <a:spcAft>
                <a:spcPts val="600"/>
              </a:spcAft>
            </a:pPr>
            <a:r>
              <a:rPr lang="en-US" sz="1800" dirty="0"/>
              <a:t>S</a:t>
            </a:r>
            <a:r>
              <a:rPr lang="en-US" sz="1800" dirty="0" smtClean="0"/>
              <a:t>everal </a:t>
            </a:r>
            <a:r>
              <a:rPr lang="en-US" sz="1800" dirty="0"/>
              <a:t>“views” </a:t>
            </a:r>
            <a:r>
              <a:rPr lang="en-US" sz="1800" dirty="0" smtClean="0"/>
              <a:t>of Timeframe Guidelines are available to print.</a:t>
            </a:r>
            <a:endParaRPr lang="en-US" dirty="0"/>
          </a:p>
        </p:txBody>
      </p:sp>
      <p:sp>
        <p:nvSpPr>
          <p:cNvPr id="6" name="Slide Number Placeholder 5"/>
          <p:cNvSpPr>
            <a:spLocks noGrp="1"/>
          </p:cNvSpPr>
          <p:nvPr>
            <p:ph type="sldNum" sz="quarter" idx="12"/>
          </p:nvPr>
        </p:nvSpPr>
        <p:spPr>
          <a:xfrm>
            <a:off x="7467600" y="6245225"/>
            <a:ext cx="1219200" cy="476250"/>
          </a:xfrm>
        </p:spPr>
        <p:txBody>
          <a:bodyPr/>
          <a:lstStyle/>
          <a:p>
            <a:pPr>
              <a:defRPr/>
            </a:pPr>
            <a:fld id="{CA379561-FBC1-4CDF-AD72-DC0E184B4E61}" type="slidenum">
              <a:rPr lang="en-US" smtClean="0">
                <a:solidFill>
                  <a:srgbClr val="000000"/>
                </a:solidFill>
              </a:rPr>
              <a:pPr>
                <a:defRPr/>
              </a:pPr>
              <a:t>8</a:t>
            </a:fld>
            <a:endParaRPr lang="en-US">
              <a:solidFill>
                <a:srgbClr val="000000"/>
              </a:solidFill>
            </a:endParaRPr>
          </a:p>
        </p:txBody>
      </p:sp>
      <p:pic>
        <p:nvPicPr>
          <p:cNvPr id="10" name="Content Placeholder 7" descr="Screen Shot 2018-10-24 at 10.43.5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28" t="122" r="-428" b="1691"/>
          <a:stretch/>
        </p:blipFill>
        <p:spPr>
          <a:xfrm>
            <a:off x="4325815" y="457200"/>
            <a:ext cx="4589585" cy="2743200"/>
          </a:xfrm>
          <a:ln>
            <a:solidFill>
              <a:srgbClr val="000000"/>
            </a:solidFill>
          </a:ln>
        </p:spPr>
      </p:pic>
      <p:sp>
        <p:nvSpPr>
          <p:cNvPr id="12" name="Rounded Rectangular Callout 11"/>
          <p:cNvSpPr/>
          <p:nvPr/>
        </p:nvSpPr>
        <p:spPr>
          <a:xfrm>
            <a:off x="6400800" y="1600200"/>
            <a:ext cx="2362200" cy="1447800"/>
          </a:xfrm>
          <a:prstGeom prst="wedgeRoundRectCallou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Arial"/>
              </a:rPr>
              <a:t>Don’t need to login to open </a:t>
            </a:r>
          </a:p>
          <a:p>
            <a:pPr algn="ctr"/>
            <a:r>
              <a:rPr lang="en-US" b="1" dirty="0" smtClean="0">
                <a:solidFill>
                  <a:srgbClr val="000000"/>
                </a:solidFill>
                <a:latin typeface="Arial"/>
              </a:rPr>
              <a:t>Timeframe Guideline page.</a:t>
            </a:r>
            <a:endParaRPr lang="en-US" b="1" dirty="0">
              <a:solidFill>
                <a:srgbClr val="000000"/>
              </a:solidFill>
              <a:latin typeface="Arial"/>
            </a:endParaRPr>
          </a:p>
        </p:txBody>
      </p:sp>
      <p:cxnSp>
        <p:nvCxnSpPr>
          <p:cNvPr id="16" name="Straight Arrow Connector 15"/>
          <p:cNvCxnSpPr/>
          <p:nvPr/>
        </p:nvCxnSpPr>
        <p:spPr>
          <a:xfrm flipH="1">
            <a:off x="5334000" y="2590800"/>
            <a:ext cx="990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descr="Screen Shot 2020-10-15 at 4.21.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114801"/>
            <a:ext cx="4724400" cy="1524000"/>
          </a:xfrm>
          <a:prstGeom prst="rect">
            <a:avLst/>
          </a:prstGeom>
          <a:ln>
            <a:solidFill>
              <a:srgbClr val="000000"/>
            </a:solidFill>
          </a:ln>
        </p:spPr>
      </p:pic>
    </p:spTree>
    <p:extLst>
      <p:ext uri="{BB962C8B-B14F-4D97-AF65-F5344CB8AC3E}">
        <p14:creationId xmlns:p14="http://schemas.microsoft.com/office/powerpoint/2010/main" val="4990178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Cj04042630000[1]"/>
          <p:cNvPicPr>
            <a:picLocks noChangeAspect="1" noChangeArrowheads="1"/>
          </p:cNvPicPr>
          <p:nvPr/>
        </p:nvPicPr>
        <p:blipFill>
          <a:blip r:embed="rId3" cstate="print"/>
          <a:srcRect/>
          <a:stretch>
            <a:fillRect/>
          </a:stretch>
        </p:blipFill>
        <p:spPr bwMode="auto">
          <a:xfrm>
            <a:off x="1524000" y="1371600"/>
            <a:ext cx="6172200" cy="4419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8F592EE-B3B5-4669-9AA2-0E35E7C89ADA}"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9987431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31323</TotalTime>
  <Words>4176</Words>
  <Application>Microsoft Macintosh PowerPoint</Application>
  <PresentationFormat>On-screen Show (4:3)</PresentationFormat>
  <Paragraphs>461</Paragraphs>
  <Slides>56</Slides>
  <Notes>8</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Default Design</vt:lpstr>
      <vt:lpstr>1_Default Design</vt:lpstr>
      <vt:lpstr>Massachusetts Centralized Clinical Placement System© Processes and Practices</vt:lpstr>
      <vt:lpstr>Guidelines for the Zoom Webinar/Call</vt:lpstr>
      <vt:lpstr>Plans for Today’s Meeting</vt:lpstr>
      <vt:lpstr>CCP Database Check-in, Updates and Reminders </vt:lpstr>
      <vt:lpstr>CCP Database Check-in, Updates and Reminders  Consecutive Temp Releasing of Placements</vt:lpstr>
      <vt:lpstr>Temporarily Unavailable Placements</vt:lpstr>
      <vt:lpstr>CCP Database Check-in, Updates and Reminders</vt:lpstr>
      <vt:lpstr> Timeframe Guidelines</vt:lpstr>
      <vt:lpstr>PowerPoint Presentation</vt:lpstr>
      <vt:lpstr>CCP Nursing Faculty Database Check-in &amp; Reminders</vt:lpstr>
      <vt:lpstr>PowerPoint Presentation</vt:lpstr>
      <vt:lpstr>Academic Year 2020-2021 Demographic Survey Check-ins </vt:lpstr>
      <vt:lpstr>Placement Rosters in CCP</vt:lpstr>
      <vt:lpstr>Placement Rosters</vt:lpstr>
      <vt:lpstr>AY 2020-2021 Online Orientation Check-in (1)</vt:lpstr>
      <vt:lpstr>AY 2020-2021 Online Orientation Check-in (2) Content Archive</vt:lpstr>
      <vt:lpstr>AY 2020-2021 Online Orientation Check-in (3) Content Links</vt:lpstr>
      <vt:lpstr>Nursing Program Online Orientation Admin Page Update</vt:lpstr>
      <vt:lpstr>Nursing Program Online Orientation Admin Page</vt:lpstr>
      <vt:lpstr>PowerPoint Presentation</vt:lpstr>
      <vt:lpstr>FY 2021 Sustainability Update</vt:lpstr>
      <vt:lpstr>PowerPoint Presentation</vt:lpstr>
      <vt:lpstr>CCP Website Updates</vt:lpstr>
      <vt:lpstr>Temp Release Review</vt:lpstr>
      <vt:lpstr>Temp Release Limit – COVID Change</vt:lpstr>
      <vt:lpstr>Viewing Temp Release Limit</vt:lpstr>
      <vt:lpstr>Changing Temp Release Limit</vt:lpstr>
      <vt:lpstr>Unit Max Number of Students – Review</vt:lpstr>
      <vt:lpstr>Unit Max Number of Students – Editing</vt:lpstr>
      <vt:lpstr>Unit Max Number of Students – Renewal Display</vt:lpstr>
      <vt:lpstr>Viewing Partner Notices (1)</vt:lpstr>
      <vt:lpstr>Viewing Partner Notices (2)</vt:lpstr>
      <vt:lpstr>Viewing Partner Notices (3)</vt:lpstr>
      <vt:lpstr>Sequence of Placement Segments (1)</vt:lpstr>
      <vt:lpstr>Sequence of Placement Segments (2)</vt:lpstr>
      <vt:lpstr>Sequence of Placement Segments (3)</vt:lpstr>
      <vt:lpstr>HCO Online Orientation Admin Updates (1)</vt:lpstr>
      <vt:lpstr>HCO Online Orientation Admin Updates (2)</vt:lpstr>
      <vt:lpstr>Nursing Program HCO List Updates (1)</vt:lpstr>
      <vt:lpstr>Nursing Program HCO List Updates (2)</vt:lpstr>
      <vt:lpstr>Nursing Program HCO List Updates (3)</vt:lpstr>
      <vt:lpstr>2020-2021 Online Orientation Content (1)</vt:lpstr>
      <vt:lpstr>2020-2021 Online Orientation Content (2)</vt:lpstr>
      <vt:lpstr>Demographic Survey – Location Preference (1)</vt:lpstr>
      <vt:lpstr>Demographic Survey – Report</vt:lpstr>
      <vt:lpstr>Demographic Survey – Report Example (1)</vt:lpstr>
      <vt:lpstr>Demographic Survey – Report Example (2)</vt:lpstr>
      <vt:lpstr>Faculty Database – Preferred Work Location</vt:lpstr>
      <vt:lpstr>Faculty Database – Search by Preferred Location</vt:lpstr>
      <vt:lpstr>Sustainability – Program Enrollment Reporting</vt:lpstr>
      <vt:lpstr>Proposal: Instructor/Faculty Naming Conventions</vt:lpstr>
      <vt:lpstr>“Program-Specific” Orientation Information?</vt:lpstr>
      <vt:lpstr>Open Forum – Western MA Clinical Requirements</vt:lpstr>
      <vt:lpstr>Meeting Check Out</vt:lpstr>
      <vt:lpstr>CCP Reminders</vt:lpstr>
      <vt:lpstr>CCP Reminders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Centralized Clinical Placements Processes and Practices </dc:title>
  <dc:creator>Marie</dc:creator>
  <cp:lastModifiedBy>Tobin, Marie</cp:lastModifiedBy>
  <cp:revision>1826</cp:revision>
  <cp:lastPrinted>2019-05-10T21:00:17Z</cp:lastPrinted>
  <dcterms:created xsi:type="dcterms:W3CDTF">2006-01-31T21:26:18Z</dcterms:created>
  <dcterms:modified xsi:type="dcterms:W3CDTF">2020-11-10T16:00:13Z</dcterms:modified>
</cp:coreProperties>
</file>