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152"/>
  </p:notesMasterIdLst>
  <p:handoutMasterIdLst>
    <p:handoutMasterId r:id="rId153"/>
  </p:handoutMasterIdLst>
  <p:sldIdLst>
    <p:sldId id="256" r:id="rId2"/>
    <p:sldId id="941" r:id="rId3"/>
    <p:sldId id="263" r:id="rId4"/>
    <p:sldId id="257" r:id="rId5"/>
    <p:sldId id="942" r:id="rId6"/>
    <p:sldId id="943" r:id="rId7"/>
    <p:sldId id="944" r:id="rId8"/>
    <p:sldId id="950" r:id="rId9"/>
    <p:sldId id="785" r:id="rId10"/>
    <p:sldId id="844" r:id="rId11"/>
    <p:sldId id="828" r:id="rId12"/>
    <p:sldId id="938" r:id="rId13"/>
    <p:sldId id="949" r:id="rId14"/>
    <p:sldId id="946" r:id="rId15"/>
    <p:sldId id="947" r:id="rId16"/>
    <p:sldId id="948" r:id="rId17"/>
    <p:sldId id="952" r:id="rId18"/>
    <p:sldId id="953" r:id="rId19"/>
    <p:sldId id="786" r:id="rId20"/>
    <p:sldId id="787" r:id="rId21"/>
    <p:sldId id="262" r:id="rId22"/>
    <p:sldId id="835" r:id="rId23"/>
    <p:sldId id="845" r:id="rId24"/>
    <p:sldId id="846" r:id="rId25"/>
    <p:sldId id="293" r:id="rId26"/>
    <p:sldId id="699" r:id="rId27"/>
    <p:sldId id="276" r:id="rId28"/>
    <p:sldId id="465" r:id="rId29"/>
    <p:sldId id="279" r:id="rId30"/>
    <p:sldId id="510" r:id="rId31"/>
    <p:sldId id="284" r:id="rId32"/>
    <p:sldId id="512" r:id="rId33"/>
    <p:sldId id="581" r:id="rId34"/>
    <p:sldId id="285" r:id="rId35"/>
    <p:sldId id="286" r:id="rId36"/>
    <p:sldId id="513" r:id="rId37"/>
    <p:sldId id="583" r:id="rId38"/>
    <p:sldId id="287" r:id="rId39"/>
    <p:sldId id="288" r:id="rId40"/>
    <p:sldId id="289" r:id="rId41"/>
    <p:sldId id="578" r:id="rId42"/>
    <p:sldId id="290" r:id="rId43"/>
    <p:sldId id="579" r:id="rId44"/>
    <p:sldId id="802" r:id="rId45"/>
    <p:sldId id="700" r:id="rId46"/>
    <p:sldId id="847" r:id="rId47"/>
    <p:sldId id="849" r:id="rId48"/>
    <p:sldId id="850" r:id="rId49"/>
    <p:sldId id="824" r:id="rId50"/>
    <p:sldId id="718" r:id="rId51"/>
    <p:sldId id="719" r:id="rId52"/>
    <p:sldId id="720" r:id="rId53"/>
    <p:sldId id="721" r:id="rId54"/>
    <p:sldId id="724" r:id="rId55"/>
    <p:sldId id="678" r:id="rId56"/>
    <p:sldId id="722" r:id="rId57"/>
    <p:sldId id="841" r:id="rId58"/>
    <p:sldId id="842" r:id="rId59"/>
    <p:sldId id="725" r:id="rId60"/>
    <p:sldId id="723" r:id="rId61"/>
    <p:sldId id="677" r:id="rId62"/>
    <p:sldId id="843" r:id="rId63"/>
    <p:sldId id="680" r:id="rId64"/>
    <p:sldId id="820" r:id="rId65"/>
    <p:sldId id="737" r:id="rId66"/>
    <p:sldId id="914" r:id="rId67"/>
    <p:sldId id="808" r:id="rId68"/>
    <p:sldId id="738" r:id="rId69"/>
    <p:sldId id="915" r:id="rId70"/>
    <p:sldId id="739" r:id="rId71"/>
    <p:sldId id="741" r:id="rId72"/>
    <p:sldId id="742" r:id="rId73"/>
    <p:sldId id="743" r:id="rId74"/>
    <p:sldId id="744" r:id="rId75"/>
    <p:sldId id="745" r:id="rId76"/>
    <p:sldId id="746" r:id="rId77"/>
    <p:sldId id="747" r:id="rId78"/>
    <p:sldId id="748" r:id="rId79"/>
    <p:sldId id="749" r:id="rId80"/>
    <p:sldId id="750" r:id="rId81"/>
    <p:sldId id="752" r:id="rId82"/>
    <p:sldId id="753" r:id="rId83"/>
    <p:sldId id="754" r:id="rId84"/>
    <p:sldId id="755" r:id="rId85"/>
    <p:sldId id="756" r:id="rId86"/>
    <p:sldId id="757" r:id="rId87"/>
    <p:sldId id="758" r:id="rId88"/>
    <p:sldId id="759" r:id="rId89"/>
    <p:sldId id="760" r:id="rId90"/>
    <p:sldId id="761" r:id="rId91"/>
    <p:sldId id="765" r:id="rId92"/>
    <p:sldId id="826" r:id="rId93"/>
    <p:sldId id="768" r:id="rId94"/>
    <p:sldId id="770" r:id="rId95"/>
    <p:sldId id="771" r:id="rId96"/>
    <p:sldId id="766" r:id="rId97"/>
    <p:sldId id="809" r:id="rId98"/>
    <p:sldId id="772" r:id="rId99"/>
    <p:sldId id="774" r:id="rId100"/>
    <p:sldId id="775" r:id="rId101"/>
    <p:sldId id="776" r:id="rId102"/>
    <p:sldId id="457" r:id="rId103"/>
    <p:sldId id="428" r:id="rId104"/>
    <p:sldId id="916" r:id="rId105"/>
    <p:sldId id="917" r:id="rId106"/>
    <p:sldId id="920" r:id="rId107"/>
    <p:sldId id="918" r:id="rId108"/>
    <p:sldId id="919" r:id="rId109"/>
    <p:sldId id="921" r:id="rId110"/>
    <p:sldId id="922" r:id="rId111"/>
    <p:sldId id="923" r:id="rId112"/>
    <p:sldId id="880" r:id="rId113"/>
    <p:sldId id="881" r:id="rId114"/>
    <p:sldId id="882" r:id="rId115"/>
    <p:sldId id="924" r:id="rId116"/>
    <p:sldId id="925" r:id="rId117"/>
    <p:sldId id="926" r:id="rId118"/>
    <p:sldId id="884" r:id="rId119"/>
    <p:sldId id="885" r:id="rId120"/>
    <p:sldId id="927" r:id="rId121"/>
    <p:sldId id="886" r:id="rId122"/>
    <p:sldId id="888" r:id="rId123"/>
    <p:sldId id="890" r:id="rId124"/>
    <p:sldId id="891" r:id="rId125"/>
    <p:sldId id="892" r:id="rId126"/>
    <p:sldId id="928" r:id="rId127"/>
    <p:sldId id="929" r:id="rId128"/>
    <p:sldId id="932" r:id="rId129"/>
    <p:sldId id="894" r:id="rId130"/>
    <p:sldId id="726" r:id="rId131"/>
    <p:sldId id="895" r:id="rId132"/>
    <p:sldId id="930" r:id="rId133"/>
    <p:sldId id="897" r:id="rId134"/>
    <p:sldId id="898" r:id="rId135"/>
    <p:sldId id="899" r:id="rId136"/>
    <p:sldId id="900" r:id="rId137"/>
    <p:sldId id="901" r:id="rId138"/>
    <p:sldId id="902" r:id="rId139"/>
    <p:sldId id="903" r:id="rId140"/>
    <p:sldId id="904" r:id="rId141"/>
    <p:sldId id="905" r:id="rId142"/>
    <p:sldId id="906" r:id="rId143"/>
    <p:sldId id="907" r:id="rId144"/>
    <p:sldId id="908" r:id="rId145"/>
    <p:sldId id="909" r:id="rId146"/>
    <p:sldId id="931" r:id="rId147"/>
    <p:sldId id="910" r:id="rId148"/>
    <p:sldId id="911" r:id="rId149"/>
    <p:sldId id="913" r:id="rId150"/>
    <p:sldId id="339" r:id="rId15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4A1"/>
    <a:srgbClr val="003B68"/>
    <a:srgbClr val="004F8A"/>
    <a:srgbClr val="679E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9" autoAdjust="0"/>
    <p:restoredTop sz="83549" autoAdjust="0"/>
  </p:normalViewPr>
  <p:slideViewPr>
    <p:cSldViewPr>
      <p:cViewPr varScale="1">
        <p:scale>
          <a:sx n="58" d="100"/>
          <a:sy n="58" d="100"/>
        </p:scale>
        <p:origin x="878" y="58"/>
      </p:cViewPr>
      <p:guideLst>
        <p:guide orient="horz" pos="2160"/>
        <p:guide pos="2880"/>
      </p:guideLst>
    </p:cSldViewPr>
  </p:slideViewPr>
  <p:outlineViewPr>
    <p:cViewPr>
      <p:scale>
        <a:sx n="33" d="100"/>
        <a:sy n="33" d="100"/>
      </p:scale>
      <p:origin x="0" y="85170"/>
    </p:cViewPr>
  </p:outlineViewPr>
  <p:notesTextViewPr>
    <p:cViewPr>
      <p:scale>
        <a:sx n="100" d="100"/>
        <a:sy n="100" d="100"/>
      </p:scale>
      <p:origin x="0" y="0"/>
    </p:cViewPr>
  </p:notesTextViewPr>
  <p:sorterViewPr>
    <p:cViewPr>
      <p:scale>
        <a:sx n="100" d="100"/>
        <a:sy n="100" d="100"/>
      </p:scale>
      <p:origin x="0" y="-404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09EBFE-65E8-4EC4-9B56-B37090FC99A2}"/>
              </a:ext>
            </a:extLst>
          </p:cNvPr>
          <p:cNvSpPr>
            <a:spLocks noGrp="1"/>
          </p:cNvSpPr>
          <p:nvPr>
            <p:ph type="hdr" sz="quarter"/>
          </p:nvPr>
        </p:nvSpPr>
        <p:spPr>
          <a:xfrm>
            <a:off x="0" y="0"/>
            <a:ext cx="3038475" cy="465138"/>
          </a:xfrm>
          <a:prstGeom prst="rect">
            <a:avLst/>
          </a:prstGeom>
        </p:spPr>
        <p:txBody>
          <a:bodyPr vert="horz" lIns="91415" tIns="45707" rIns="91415" bIns="45707"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D160C822-ECD3-4AF2-8A29-43A25B0AE6A9}"/>
              </a:ext>
            </a:extLst>
          </p:cNvPr>
          <p:cNvSpPr>
            <a:spLocks noGrp="1"/>
          </p:cNvSpPr>
          <p:nvPr>
            <p:ph type="dt" sz="quarter" idx="1"/>
          </p:nvPr>
        </p:nvSpPr>
        <p:spPr>
          <a:xfrm>
            <a:off x="3970338" y="0"/>
            <a:ext cx="3038475" cy="465138"/>
          </a:xfrm>
          <a:prstGeom prst="rect">
            <a:avLst/>
          </a:prstGeom>
        </p:spPr>
        <p:txBody>
          <a:bodyPr vert="horz" lIns="91415" tIns="45707" rIns="91415" bIns="45707" rtlCol="0"/>
          <a:lstStyle>
            <a:lvl1pPr algn="r" eaLnBrk="1" hangingPunct="1">
              <a:defRPr sz="1200">
                <a:latin typeface="Arial" charset="0"/>
              </a:defRPr>
            </a:lvl1pPr>
          </a:lstStyle>
          <a:p>
            <a:pPr>
              <a:defRPr/>
            </a:pPr>
            <a:endParaRPr lang="en-US"/>
          </a:p>
        </p:txBody>
      </p:sp>
      <p:sp>
        <p:nvSpPr>
          <p:cNvPr id="4" name="Footer Placeholder 3">
            <a:extLst>
              <a:ext uri="{FF2B5EF4-FFF2-40B4-BE49-F238E27FC236}">
                <a16:creationId xmlns:a16="http://schemas.microsoft.com/office/drawing/2014/main" id="{84B4F2CC-AAE0-41D9-88C0-6A1910594B0A}"/>
              </a:ext>
            </a:extLst>
          </p:cNvPr>
          <p:cNvSpPr>
            <a:spLocks noGrp="1"/>
          </p:cNvSpPr>
          <p:nvPr>
            <p:ph type="ftr" sz="quarter" idx="2"/>
          </p:nvPr>
        </p:nvSpPr>
        <p:spPr>
          <a:xfrm>
            <a:off x="0" y="8829675"/>
            <a:ext cx="3038475" cy="465138"/>
          </a:xfrm>
          <a:prstGeom prst="rect">
            <a:avLst/>
          </a:prstGeom>
        </p:spPr>
        <p:txBody>
          <a:bodyPr vert="horz" lIns="91415" tIns="45707" rIns="91415" bIns="45707" rtlCol="0" anchor="b"/>
          <a:lstStyle>
            <a:lvl1pPr algn="l" eaLnBrk="1" hangingPunct="1">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80C210BE-1B14-49F0-8ACE-F840464829A3}"/>
              </a:ext>
            </a:extLst>
          </p:cNvPr>
          <p:cNvSpPr>
            <a:spLocks noGrp="1"/>
          </p:cNvSpPr>
          <p:nvPr>
            <p:ph type="sldNum" sz="quarter" idx="3"/>
          </p:nvPr>
        </p:nvSpPr>
        <p:spPr>
          <a:xfrm>
            <a:off x="3970338" y="8829675"/>
            <a:ext cx="3038475" cy="465138"/>
          </a:xfrm>
          <a:prstGeom prst="rect">
            <a:avLst/>
          </a:prstGeom>
        </p:spPr>
        <p:txBody>
          <a:bodyPr vert="horz" wrap="square" lIns="91415" tIns="45707" rIns="91415" bIns="45707" numCol="1" anchor="b" anchorCtr="0" compatLnSpc="1">
            <a:prstTxWarp prst="textNoShape">
              <a:avLst/>
            </a:prstTxWarp>
          </a:bodyPr>
          <a:lstStyle>
            <a:lvl1pPr algn="r" eaLnBrk="1" hangingPunct="1">
              <a:defRPr sz="1200"/>
            </a:lvl1pPr>
          </a:lstStyle>
          <a:p>
            <a:pPr>
              <a:defRPr/>
            </a:pPr>
            <a:fld id="{712C7583-AA95-4A09-B315-7B2700E18D2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399308-1554-4D19-AB37-C5494E36FF20}"/>
              </a:ext>
            </a:extLst>
          </p:cNvPr>
          <p:cNvSpPr>
            <a:spLocks noGrp="1"/>
          </p:cNvSpPr>
          <p:nvPr>
            <p:ph type="hdr" sz="quarter"/>
          </p:nvPr>
        </p:nvSpPr>
        <p:spPr>
          <a:xfrm>
            <a:off x="0" y="0"/>
            <a:ext cx="3038475" cy="465138"/>
          </a:xfrm>
          <a:prstGeom prst="rect">
            <a:avLst/>
          </a:prstGeom>
        </p:spPr>
        <p:txBody>
          <a:bodyPr vert="horz" lIns="91415" tIns="45707" rIns="91415" bIns="45707" rtlCol="0"/>
          <a:lstStyle>
            <a:lvl1pPr algn="l" eaLnBrk="1" hangingPunct="1">
              <a:defRPr sz="12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14399491-541C-41CC-8DF3-C7819510DDDB}"/>
              </a:ext>
            </a:extLst>
          </p:cNvPr>
          <p:cNvSpPr>
            <a:spLocks noGrp="1"/>
          </p:cNvSpPr>
          <p:nvPr>
            <p:ph type="dt" idx="1"/>
          </p:nvPr>
        </p:nvSpPr>
        <p:spPr>
          <a:xfrm>
            <a:off x="3970338" y="0"/>
            <a:ext cx="3038475" cy="465138"/>
          </a:xfrm>
          <a:prstGeom prst="rect">
            <a:avLst/>
          </a:prstGeom>
        </p:spPr>
        <p:txBody>
          <a:bodyPr vert="horz" lIns="91415" tIns="45707" rIns="91415" bIns="45707" rtlCol="0"/>
          <a:lstStyle>
            <a:lvl1pPr algn="r" eaLnBrk="1" hangingPunct="1">
              <a:defRPr sz="1200">
                <a:latin typeface="Arial" pitchFamily="34" charset="0"/>
              </a:defRPr>
            </a:lvl1pPr>
          </a:lstStyle>
          <a:p>
            <a:pPr>
              <a:defRPr/>
            </a:pPr>
            <a:endParaRPr lang="en-US"/>
          </a:p>
        </p:txBody>
      </p:sp>
      <p:sp>
        <p:nvSpPr>
          <p:cNvPr id="4" name="Slide Image Placeholder 3">
            <a:extLst>
              <a:ext uri="{FF2B5EF4-FFF2-40B4-BE49-F238E27FC236}">
                <a16:creationId xmlns:a16="http://schemas.microsoft.com/office/drawing/2014/main" id="{05770C14-8C77-4823-B037-BD3644592C6A}"/>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15" tIns="45707" rIns="91415" bIns="45707" rtlCol="0" anchor="ctr"/>
          <a:lstStyle/>
          <a:p>
            <a:pPr lvl="0"/>
            <a:endParaRPr lang="en-US" noProof="0" dirty="0"/>
          </a:p>
        </p:txBody>
      </p:sp>
      <p:sp>
        <p:nvSpPr>
          <p:cNvPr id="5" name="Notes Placeholder 4">
            <a:extLst>
              <a:ext uri="{FF2B5EF4-FFF2-40B4-BE49-F238E27FC236}">
                <a16:creationId xmlns:a16="http://schemas.microsoft.com/office/drawing/2014/main" id="{06290D85-8373-4F3E-A08E-50A7138D37E5}"/>
              </a:ext>
            </a:extLst>
          </p:cNvPr>
          <p:cNvSpPr>
            <a:spLocks noGrp="1"/>
          </p:cNvSpPr>
          <p:nvPr>
            <p:ph type="body" sz="quarter" idx="3"/>
          </p:nvPr>
        </p:nvSpPr>
        <p:spPr>
          <a:xfrm>
            <a:off x="701675" y="4414838"/>
            <a:ext cx="5607050" cy="4183062"/>
          </a:xfrm>
          <a:prstGeom prst="rect">
            <a:avLst/>
          </a:prstGeom>
        </p:spPr>
        <p:txBody>
          <a:bodyPr vert="horz" lIns="91415" tIns="45707" rIns="91415" bIns="4570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A0823B8-1808-41FA-A421-0124841E3176}"/>
              </a:ext>
            </a:extLst>
          </p:cNvPr>
          <p:cNvSpPr>
            <a:spLocks noGrp="1"/>
          </p:cNvSpPr>
          <p:nvPr>
            <p:ph type="ftr" sz="quarter" idx="4"/>
          </p:nvPr>
        </p:nvSpPr>
        <p:spPr>
          <a:xfrm>
            <a:off x="0" y="8829675"/>
            <a:ext cx="3038475" cy="465138"/>
          </a:xfrm>
          <a:prstGeom prst="rect">
            <a:avLst/>
          </a:prstGeom>
        </p:spPr>
        <p:txBody>
          <a:bodyPr vert="horz" lIns="91415" tIns="45707" rIns="91415" bIns="45707" rtlCol="0" anchor="b"/>
          <a:lstStyle>
            <a:lvl1pPr algn="l" eaLnBrk="1" hangingPunct="1">
              <a:defRPr sz="1200">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78BB7D3-0CD9-44A4-8740-1BFFE0C3A8A1}"/>
              </a:ext>
            </a:extLst>
          </p:cNvPr>
          <p:cNvSpPr>
            <a:spLocks noGrp="1"/>
          </p:cNvSpPr>
          <p:nvPr>
            <p:ph type="sldNum" sz="quarter" idx="5"/>
          </p:nvPr>
        </p:nvSpPr>
        <p:spPr>
          <a:xfrm>
            <a:off x="3970338" y="8829675"/>
            <a:ext cx="3038475" cy="465138"/>
          </a:xfrm>
          <a:prstGeom prst="rect">
            <a:avLst/>
          </a:prstGeom>
        </p:spPr>
        <p:txBody>
          <a:bodyPr vert="horz" wrap="square" lIns="91415" tIns="45707" rIns="91415" bIns="45707" numCol="1" anchor="b" anchorCtr="0" compatLnSpc="1">
            <a:prstTxWarp prst="textNoShape">
              <a:avLst/>
            </a:prstTxWarp>
          </a:bodyPr>
          <a:lstStyle>
            <a:lvl1pPr algn="r" eaLnBrk="1" hangingPunct="1">
              <a:defRPr sz="1200"/>
            </a:lvl1pPr>
          </a:lstStyle>
          <a:p>
            <a:pPr>
              <a:defRPr/>
            </a:pPr>
            <a:fld id="{F88156C6-99F9-4BAA-9267-5327CDD3009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3974145-FED2-4B4A-9FA5-4D5D21BD5E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6B27A06-CABB-4194-B062-5114C91FAD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0493DF76-CA35-4D78-8222-CF84830DF0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87F801-541E-452B-A29E-6143A875AD78}"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9B21EF7-7C6A-4B2E-ABA3-73573B8F33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1552EB25-B713-4EC3-8C55-817CD390AE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a student is in a “PAID” status and the school needs to request additional funds, the school administrator will need to access the student’s DCF record in MASSAid (via SSN quick view or search) and use the “update financial information” option which will bring you to this screen. Requests for additional disbursements will be reviewed based on budgetary appropriation. </a:t>
            </a:r>
          </a:p>
        </p:txBody>
      </p:sp>
      <p:sp>
        <p:nvSpPr>
          <p:cNvPr id="86020" name="Slide Number Placeholder 3">
            <a:extLst>
              <a:ext uri="{FF2B5EF4-FFF2-40B4-BE49-F238E27FC236}">
                <a16:creationId xmlns:a16="http://schemas.microsoft.com/office/drawing/2014/main" id="{7AE0FE3B-08FF-4EA9-9DA8-A7CA4F35B7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45BEFD-F2E2-4F9D-9D2A-56663D67F140}" type="slidenum">
              <a:rPr lang="en-US" altLang="en-US" smtClean="0"/>
              <a:pPr/>
              <a:t>60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7C593D35-5F0C-43CA-9006-3567BE3E0D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A692F945-0F29-4292-A969-E4D969E27F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3668" name="Slide Number Placeholder 3">
            <a:extLst>
              <a:ext uri="{FF2B5EF4-FFF2-40B4-BE49-F238E27FC236}">
                <a16:creationId xmlns:a16="http://schemas.microsoft.com/office/drawing/2014/main" id="{C0325107-F211-41C4-8A06-9C918FBCC5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9CA159-456E-48AA-8AF8-D3E063FCE48C}" type="slidenum">
              <a:rPr lang="en-US" altLang="en-US" smtClean="0"/>
              <a:pPr/>
              <a:t>86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FAD1EBE1-0C48-4420-9579-BD8B04EA5B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0C232F39-05F5-411F-9FA4-6DCAD6FFD8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6740" name="Slide Number Placeholder 3">
            <a:extLst>
              <a:ext uri="{FF2B5EF4-FFF2-40B4-BE49-F238E27FC236}">
                <a16:creationId xmlns:a16="http://schemas.microsoft.com/office/drawing/2014/main" id="{78C3A7C2-03E1-40B2-A18E-EAA6702AE6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28571C-FA67-4BF2-A332-061B45F4B114}" type="slidenum">
              <a:rPr lang="en-US" altLang="en-US" smtClean="0"/>
              <a:pPr/>
              <a:t>88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5B7E0477-B94A-4C79-9166-B12DB26034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E3CC9671-251A-404E-BDCC-546E585AF8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solidFill>
                <a:srgbClr val="FF0000"/>
              </a:solidFill>
            </a:endParaRPr>
          </a:p>
        </p:txBody>
      </p:sp>
      <p:sp>
        <p:nvSpPr>
          <p:cNvPr id="120836" name="Slide Number Placeholder 3">
            <a:extLst>
              <a:ext uri="{FF2B5EF4-FFF2-40B4-BE49-F238E27FC236}">
                <a16:creationId xmlns:a16="http://schemas.microsoft.com/office/drawing/2014/main" id="{E3D89D4B-6132-4A1D-898F-239E2EFCCE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DC5668-EC44-42CD-A44C-1FBF0C13D2DF}" type="slidenum">
              <a:rPr lang="en-US" altLang="en-US" smtClean="0"/>
              <a:pPr/>
              <a:t>91</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9F20809D-C22F-492F-AF1C-CB1CD53357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BEF3C503-6104-4370-A32F-B2F6665985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Can change password/phone/address at anytime and select if they want it to appear on certain accounts.</a:t>
            </a:r>
          </a:p>
          <a:p>
            <a:r>
              <a:rPr lang="en-US" altLang="en-US"/>
              <a:t>But IT WOULD BE DESIRABLE FOR ALL ACCOUNTS TO HAVE SAME INFO SO OSFA’S INFO IS UPDATED ON SAL</a:t>
            </a:r>
          </a:p>
        </p:txBody>
      </p:sp>
      <p:sp>
        <p:nvSpPr>
          <p:cNvPr id="122884" name="Slide Number Placeholder 3">
            <a:extLst>
              <a:ext uri="{FF2B5EF4-FFF2-40B4-BE49-F238E27FC236}">
                <a16:creationId xmlns:a16="http://schemas.microsoft.com/office/drawing/2014/main" id="{F5A5AC8C-F168-4069-9310-35EDA74818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8135F4-5E78-42FC-8A30-305BCECFB533}" type="slidenum">
              <a:rPr lang="en-US" altLang="en-US" smtClean="0"/>
              <a:pPr/>
              <a:t>92</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B9D00E8C-F487-478D-ABE6-3BCA5638FD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B1AB6B78-C371-4244-B820-56DBA24A9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5172" name="Slide Number Placeholder 3">
            <a:extLst>
              <a:ext uri="{FF2B5EF4-FFF2-40B4-BE49-F238E27FC236}">
                <a16:creationId xmlns:a16="http://schemas.microsoft.com/office/drawing/2014/main" id="{0508B483-C275-4323-B498-60B987ED73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7DD5FE-EAF8-4624-B063-C9F7FCC3A3DD}" type="slidenum">
              <a:rPr lang="en-US" altLang="en-US" smtClean="0"/>
              <a:pPr/>
              <a:t>103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69C07C1-4199-4A67-BBB8-39A55E210C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D6ED33AA-BB70-4F45-9B6E-5B6EDCB99B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7220" name="Slide Number Placeholder 3">
            <a:extLst>
              <a:ext uri="{FF2B5EF4-FFF2-40B4-BE49-F238E27FC236}">
                <a16:creationId xmlns:a16="http://schemas.microsoft.com/office/drawing/2014/main" id="{E6BA5B89-63AC-4F8C-86E1-0A4FBE5B5E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1E97CD-A364-41C4-B247-8EA306112F21}" type="slidenum">
              <a:rPr lang="en-US" altLang="en-US" smtClean="0"/>
              <a:pPr/>
              <a:t>104</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AEA4139B-6CCF-478C-A92C-DB178E23CF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BFB0E234-D9D8-4C74-86EF-B9E690B6C5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7460" name="Slide Number Placeholder 3">
            <a:extLst>
              <a:ext uri="{FF2B5EF4-FFF2-40B4-BE49-F238E27FC236}">
                <a16:creationId xmlns:a16="http://schemas.microsoft.com/office/drawing/2014/main" id="{513BFEE7-547C-4E4D-A83A-22F4F659AB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FE56F4-2D92-460D-B899-1B8FD7DBB5F2}" type="slidenum">
              <a:rPr lang="en-US" altLang="en-US" smtClean="0">
                <a:latin typeface="Arial" panose="020B0604020202020204" pitchFamily="34" charset="0"/>
              </a:rPr>
              <a:pPr>
                <a:spcBef>
                  <a:spcPct val="0"/>
                </a:spcBef>
              </a:pPr>
              <a:t>113</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F039D8A2-E77D-4CD9-87C3-5A8241393C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AE6DBFE2-AA5C-4F3C-AE89-8E9DAF8ED2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9508" name="Slide Number Placeholder 3">
            <a:extLst>
              <a:ext uri="{FF2B5EF4-FFF2-40B4-BE49-F238E27FC236}">
                <a16:creationId xmlns:a16="http://schemas.microsoft.com/office/drawing/2014/main" id="{788D9BE4-FC1A-45A5-9223-6CAC4ADB89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CC952B-1ACC-4E25-A9D4-0DB47CCD1E94}" type="slidenum">
              <a:rPr lang="en-US" altLang="en-US" smtClean="0"/>
              <a:pPr/>
              <a:t>114</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B7932762-135E-411A-8C42-FF2C3C657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761F9A8A-CA82-40D2-81CE-C3DB98944B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1556" name="Slide Number Placeholder 3">
            <a:extLst>
              <a:ext uri="{FF2B5EF4-FFF2-40B4-BE49-F238E27FC236}">
                <a16:creationId xmlns:a16="http://schemas.microsoft.com/office/drawing/2014/main" id="{C27BC227-6F48-4069-82CE-BDEA3733A2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7055CA-9011-46ED-B2C1-9F69BAC23FAE}" type="slidenum">
              <a:rPr lang="en-US" altLang="en-US" smtClean="0"/>
              <a:pPr/>
              <a:t>115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747ACF0-0E39-4D1E-BC74-C72151E5BC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96A89DF-2BD7-468F-AE0B-0A335ED15B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79E0CDD6-6739-4987-8C4B-039E0DEA89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34A244-7610-4EC2-B264-AD14434C76E4}" type="slidenum">
              <a:rPr lang="en-US" altLang="en-US" smtClean="0"/>
              <a:pPr/>
              <a:t>7</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D40A88DF-5A6D-452A-A60D-6C29298609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AE804300-8618-45F1-9FF8-571A295645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04" name="Slide Number Placeholder 3">
            <a:extLst>
              <a:ext uri="{FF2B5EF4-FFF2-40B4-BE49-F238E27FC236}">
                <a16:creationId xmlns:a16="http://schemas.microsoft.com/office/drawing/2014/main" id="{44750DB0-0C14-4706-8A08-0FCB2D4F77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0398BD-D006-4F63-A31E-4FFECBF14360}" type="slidenum">
              <a:rPr lang="en-US" altLang="en-US" smtClean="0"/>
              <a:pPr/>
              <a:t>116</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C64389D4-8230-4A9F-8270-B5A844A44C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001A6B38-B6CD-42FB-81B2-011100396E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8724" name="Slide Number Placeholder 3">
            <a:extLst>
              <a:ext uri="{FF2B5EF4-FFF2-40B4-BE49-F238E27FC236}">
                <a16:creationId xmlns:a16="http://schemas.microsoft.com/office/drawing/2014/main" id="{6F4793B4-EC98-487A-88BE-8FEAFD6EB8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DA8B2A-1DCE-43D5-A631-F48869E2ADF4}" type="slidenum">
              <a:rPr lang="en-US" altLang="en-US" smtClean="0"/>
              <a:pPr/>
              <a:t>120</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14A9E4FE-7222-444F-82BE-AB1DA4690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F6B3B910-2F56-455A-BA56-C3F3FCC6FC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0772" name="Slide Number Placeholder 3">
            <a:extLst>
              <a:ext uri="{FF2B5EF4-FFF2-40B4-BE49-F238E27FC236}">
                <a16:creationId xmlns:a16="http://schemas.microsoft.com/office/drawing/2014/main" id="{20272226-98FC-4E68-AC1E-25461B315A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2F0CCD-2EED-4A39-BA76-713FC04FF25C}" type="slidenum">
              <a:rPr lang="en-US" altLang="en-US" smtClean="0"/>
              <a:pPr/>
              <a:t>121</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F72C0DF3-D771-4662-9C6D-B059EC3D21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9EDD4137-8D88-4D33-8839-ADFEDCF0E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4868" name="Slide Number Placeholder 3">
            <a:extLst>
              <a:ext uri="{FF2B5EF4-FFF2-40B4-BE49-F238E27FC236}">
                <a16:creationId xmlns:a16="http://schemas.microsoft.com/office/drawing/2014/main" id="{91A4B61E-EED2-4E13-B59B-F633472C17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566012-F2C2-4C77-BB68-47B0B35E9C97}" type="slidenum">
              <a:rPr lang="en-US" altLang="en-US" smtClean="0">
                <a:latin typeface="Arial" panose="020B0604020202020204" pitchFamily="34" charset="0"/>
              </a:rPr>
              <a:pPr>
                <a:spcBef>
                  <a:spcPct val="0"/>
                </a:spcBef>
              </a:pPr>
              <a:t>124</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E471E12C-D00B-473D-A604-8599270DF0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117E0831-6BE2-4A05-BE13-E182B002B3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6916" name="Slide Number Placeholder 3">
            <a:extLst>
              <a:ext uri="{FF2B5EF4-FFF2-40B4-BE49-F238E27FC236}">
                <a16:creationId xmlns:a16="http://schemas.microsoft.com/office/drawing/2014/main" id="{4CBC9C56-3BED-482C-AA31-AD3A792AD0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62A016-8911-41EA-ACCD-AE5BAD808301}" type="slidenum">
              <a:rPr lang="en-US" altLang="en-US" smtClean="0">
                <a:latin typeface="Arial" panose="020B0604020202020204" pitchFamily="34" charset="0"/>
              </a:rPr>
              <a:pPr>
                <a:spcBef>
                  <a:spcPct val="0"/>
                </a:spcBef>
              </a:pPr>
              <a:t>125</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FB1A0526-F929-476C-9197-8BCDBBA12D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967758A4-8CE6-49C3-A5D3-70256A4241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9988" name="Slide Number Placeholder 3">
            <a:extLst>
              <a:ext uri="{FF2B5EF4-FFF2-40B4-BE49-F238E27FC236}">
                <a16:creationId xmlns:a16="http://schemas.microsoft.com/office/drawing/2014/main" id="{94967988-D85B-4458-B782-B4E64CB53F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3D0C4B-905C-44C6-A64C-E186ED98E2AE}" type="slidenum">
              <a:rPr lang="en-US" altLang="en-US" smtClean="0"/>
              <a:pPr/>
              <a:t>127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301FFE9B-395C-45D1-BE09-4C1A7DAD31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A63BD40A-DE70-4EAE-9FA7-23E40BC554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3060" name="Slide Number Placeholder 3">
            <a:extLst>
              <a:ext uri="{FF2B5EF4-FFF2-40B4-BE49-F238E27FC236}">
                <a16:creationId xmlns:a16="http://schemas.microsoft.com/office/drawing/2014/main" id="{3B48C4E0-2C94-46EB-AFDD-4567891EC5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0C83EF-334D-4FE9-A624-BF1AF00F5CEE}" type="slidenum">
              <a:rPr lang="en-US" altLang="en-US" smtClean="0">
                <a:latin typeface="Arial" panose="020B0604020202020204" pitchFamily="34" charset="0"/>
              </a:rPr>
              <a:pPr>
                <a:spcBef>
                  <a:spcPct val="0"/>
                </a:spcBef>
              </a:pPr>
              <a:t>129</a:t>
            </a:fld>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64F000B4-26A5-401F-A9F7-03C2CDD46B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a:extLst>
              <a:ext uri="{FF2B5EF4-FFF2-40B4-BE49-F238E27FC236}">
                <a16:creationId xmlns:a16="http://schemas.microsoft.com/office/drawing/2014/main" id="{3DE92EFC-B5D0-4D66-B293-8A4A5CEFE5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6132" name="Slide Number Placeholder 3">
            <a:extLst>
              <a:ext uri="{FF2B5EF4-FFF2-40B4-BE49-F238E27FC236}">
                <a16:creationId xmlns:a16="http://schemas.microsoft.com/office/drawing/2014/main" id="{49363699-DF76-43BF-A1AF-6C8316A564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A33F25-3C3F-41AD-85F4-C0D929149350}" type="slidenum">
              <a:rPr lang="en-US" altLang="en-US" smtClean="0">
                <a:latin typeface="Arial" panose="020B0604020202020204" pitchFamily="34" charset="0"/>
              </a:rPr>
              <a:pPr>
                <a:spcBef>
                  <a:spcPct val="0"/>
                </a:spcBef>
              </a:pPr>
              <a:t>131</a:t>
            </a:fld>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4AC0D228-6638-455A-954F-946D02574B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1A20162C-F102-4811-9B5E-D3E6E74A84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2276" name="Slide Number Placeholder 3">
            <a:extLst>
              <a:ext uri="{FF2B5EF4-FFF2-40B4-BE49-F238E27FC236}">
                <a16:creationId xmlns:a16="http://schemas.microsoft.com/office/drawing/2014/main" id="{E5C90E6A-1156-4E23-89C9-40CA3657A1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2F9E4D-2355-4AA7-89A2-2B2063AACD6E}" type="slidenum">
              <a:rPr lang="en-US" altLang="en-US" smtClean="0">
                <a:latin typeface="Arial" panose="020B0604020202020204" pitchFamily="34" charset="0"/>
              </a:rPr>
              <a:pPr>
                <a:spcBef>
                  <a:spcPct val="0"/>
                </a:spcBef>
              </a:pPr>
              <a:t>136</a:t>
            </a:fld>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95D07351-0448-45C9-838C-9A9395C42F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F8621C40-139F-4386-AC87-114C8C4437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6372" name="Slide Number Placeholder 3">
            <a:extLst>
              <a:ext uri="{FF2B5EF4-FFF2-40B4-BE49-F238E27FC236}">
                <a16:creationId xmlns:a16="http://schemas.microsoft.com/office/drawing/2014/main" id="{7DA4803D-EE6A-408D-9FEC-0640A7545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960EFB-862B-4AA2-876B-85BCCD6E0F19}" type="slidenum">
              <a:rPr lang="en-US" altLang="en-US" smtClean="0"/>
              <a:pPr/>
              <a:t>139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AA1FCDD-2DAE-4231-ADA6-4D26C427E0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8ECE2183-C16B-440B-A3ED-C9EE88D6BA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93968107-CDDF-4F7C-97F5-6B26CC0F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2BEF4C-20E5-4913-8643-2FD11AD44550}" type="slidenum">
              <a:rPr lang="en-US" altLang="en-US" smtClean="0"/>
              <a:pPr/>
              <a:t>18</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06412A71-2BF1-4876-83A3-5E6D477141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A7D5A02B-DE68-460F-A294-A4FA67B8BB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8420" name="Slide Number Placeholder 3">
            <a:extLst>
              <a:ext uri="{FF2B5EF4-FFF2-40B4-BE49-F238E27FC236}">
                <a16:creationId xmlns:a16="http://schemas.microsoft.com/office/drawing/2014/main" id="{159DE40A-6F25-49C7-A15A-5ED4AF9CF2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F2C4B4-3FF7-4A78-8EA6-8394198E45AD}" type="slidenum">
              <a:rPr lang="en-US" altLang="en-US" smtClean="0">
                <a:latin typeface="Arial" panose="020B0604020202020204" pitchFamily="34" charset="0"/>
              </a:rPr>
              <a:pPr>
                <a:spcBef>
                  <a:spcPct val="0"/>
                </a:spcBef>
              </a:pPr>
              <a:t>140</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EC79867-5FBE-4C45-A3BE-FDB6E50A6D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7DBBEC34-6765-477E-89B3-61860A45F0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55F65A91-52ED-4D75-B539-BA833EC1FE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3BF3E0-935C-47E1-AAF5-AE322775141B}" type="slidenum">
              <a:rPr lang="en-US" altLang="en-US" smtClean="0"/>
              <a:pPr/>
              <a:t>24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E2DCC35-8957-4EBA-A4D9-B78BD4E60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A6002D45-1EEF-408A-A06A-E9D7552B17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9E26D6F0-3C66-4170-A97E-4FA507ECFC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3ECBB8-9D0D-4AE1-B814-EB8D87235DFC}" type="slidenum">
              <a:rPr lang="en-US" altLang="en-US" smtClean="0"/>
              <a:pPr/>
              <a:t>46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C42BE44-EC0A-42F5-B528-AB1E4C74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5DEBD704-E1F6-45E5-A193-99AFE31B3E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C5B6782-9D9B-40BE-9DE5-6DF1666099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49FEEE-3D22-4031-B389-4867CC20A073}" type="slidenum">
              <a:rPr lang="en-US" altLang="en-US" smtClean="0"/>
              <a:pPr/>
              <a:t>53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CB185E7-1BAD-4300-A6BE-9E977D693C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AAB40734-4EA7-47B4-A806-FD8AFAE241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201A8FF7-1495-4479-9E50-09D429732A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69B6C0-5536-4CD1-86D2-AF1D28A67E8A}" type="slidenum">
              <a:rPr lang="en-US" altLang="en-US" smtClean="0"/>
              <a:pPr/>
              <a:t>54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C7D40C2-A887-4C03-9C2F-5C4D5DF37B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C7D0F2EC-C22E-4FE7-BAC0-D312E7F3B3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All eligible students need to have a record created in MASSAid. Record creation needs to be completed for both fall and spring semesters. School administrators may add students manually by entering in last &amp; first name along with the SSN or by using the upload file option. Please use the add non-resident option for all out-of-state students and “add renewal non-resident” for returning out-of-state students. When adding records for students, please do not include those that are ineligible due to no state supported credits, the system will not allow you to enter 0 as an award value. </a:t>
            </a:r>
          </a:p>
        </p:txBody>
      </p:sp>
      <p:sp>
        <p:nvSpPr>
          <p:cNvPr id="79876" name="Slide Number Placeholder 3">
            <a:extLst>
              <a:ext uri="{FF2B5EF4-FFF2-40B4-BE49-F238E27FC236}">
                <a16:creationId xmlns:a16="http://schemas.microsoft.com/office/drawing/2014/main" id="{FBC57E2F-BFB7-47D9-A355-3717164EFB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2E465E-604F-419A-B7AE-FD491F4981D0}" type="slidenum">
              <a:rPr lang="en-US" altLang="en-US" smtClean="0"/>
              <a:pPr/>
              <a:t>56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883938C-1901-44A0-B29B-7CE71C6970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330F6002-6740-4F8D-A848-F1D2E23F81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After creating records for students, please remember to run an “ineligible students report” to see which students, if any, may need to submit eligibility documentation, a copy of their FAFSA, etc. You should also run an eligible students report to compare the schools internal list of students and fees to those that were entered in MASSAid. </a:t>
            </a:r>
          </a:p>
        </p:txBody>
      </p:sp>
      <p:sp>
        <p:nvSpPr>
          <p:cNvPr id="83972" name="Slide Number Placeholder 3">
            <a:extLst>
              <a:ext uri="{FF2B5EF4-FFF2-40B4-BE49-F238E27FC236}">
                <a16:creationId xmlns:a16="http://schemas.microsoft.com/office/drawing/2014/main" id="{8ACCEB86-0E2C-4A91-8200-D3660A98CD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80D440-F599-42A7-ADE4-11E7DC538C08}" type="slidenum">
              <a:rPr lang="en-US" altLang="en-US" smtClean="0"/>
              <a:pPr/>
              <a:t>59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ED46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87C77E-A68C-4042-BDF2-FA4D85768F61}"/>
              </a:ext>
            </a:extLst>
          </p:cNvPr>
          <p:cNvSpPr/>
          <p:nvPr/>
        </p:nvSpPr>
        <p:spPr bwMode="ltGray">
          <a:xfrm>
            <a:off x="0" y="0"/>
            <a:ext cx="9144000" cy="5135563"/>
          </a:xfrm>
          <a:prstGeom prst="rect">
            <a:avLst/>
          </a:prstGeom>
          <a:solidFill>
            <a:schemeClr val="accent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BB6F9867-D325-4E90-978F-A111D378339F}"/>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11" descr="Logotype Stacked w Seal Top Transparent.gif">
            <a:extLst>
              <a:ext uri="{FF2B5EF4-FFF2-40B4-BE49-F238E27FC236}">
                <a16:creationId xmlns:a16="http://schemas.microsoft.com/office/drawing/2014/main" id="{D493BB55-CAA6-4CB5-A821-560DADDCCC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5867400"/>
            <a:ext cx="2590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355848"/>
            <a:ext cx="8077200" cy="1673352"/>
          </a:xfrm>
        </p:spPr>
        <p:txBody>
          <a:bodyPr tIns="0" bIns="0" rtlCol="0" anchor="t">
            <a:normAutofit/>
            <a:scene3d>
              <a:camera prst="orthographicFront"/>
              <a:lightRig rig="threePt" dir="t">
                <a:rot lat="0" lon="0" rev="4800000"/>
              </a:lightRig>
            </a:scene3d>
            <a:sp3d prstMaterial="matte"/>
          </a:bodyPr>
          <a:lstStyle>
            <a:lvl1pPr algn="l">
              <a:defRPr sz="4700" b="1">
                <a:solidFill>
                  <a:schemeClr val="tx1"/>
                </a:solidFill>
              </a:defRPr>
            </a:lvl1pPr>
            <a:extLst/>
          </a:lstStyle>
          <a:p>
            <a:r>
              <a:rPr lang="en-US"/>
              <a:t>Click to edit Master title style</a:t>
            </a:r>
            <a:endParaRPr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chemeClr val="accent6">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6199DF94-CA3D-4F14-B934-180ADABCEE80}"/>
              </a:ext>
            </a:extLst>
          </p:cNvPr>
          <p:cNvSpPr>
            <a:spLocks noGrp="1"/>
          </p:cNvSpPr>
          <p:nvPr>
            <p:ph type="ftr" sz="quarter" idx="10"/>
          </p:nvPr>
        </p:nvSpPr>
        <p:spPr>
          <a:xfrm>
            <a:off x="762000" y="6477000"/>
            <a:ext cx="5029200" cy="274638"/>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D55EB608-5552-4DFC-938F-447DACF5ADCC}"/>
              </a:ext>
            </a:extLst>
          </p:cNvPr>
          <p:cNvSpPr>
            <a:spLocks noGrp="1"/>
          </p:cNvSpPr>
          <p:nvPr>
            <p:ph type="sldNum" sz="quarter" idx="11"/>
          </p:nvPr>
        </p:nvSpPr>
        <p:spPr>
          <a:xfrm>
            <a:off x="152400" y="6477000"/>
            <a:ext cx="457200" cy="274638"/>
          </a:xfrm>
        </p:spPr>
        <p:txBody>
          <a:bodyPr/>
          <a:lstStyle>
            <a:lvl1pPr>
              <a:defRPr>
                <a:solidFill>
                  <a:srgbClr val="FFFFFF"/>
                </a:solidFill>
              </a:defRPr>
            </a:lvl1pPr>
          </a:lstStyle>
          <a:p>
            <a:pPr>
              <a:defRPr/>
            </a:pPr>
            <a:fld id="{F6B1A4CC-AF56-4ABF-AD90-D42B7BF175D0}" type="slidenum">
              <a:rPr lang="en-US" altLang="en-US"/>
              <a:pPr>
                <a:defRPr/>
              </a:pPr>
              <a:t>‹#›</a:t>
            </a:fld>
            <a:endParaRPr lang="en-US" altLang="en-US" dirty="0"/>
          </a:p>
        </p:txBody>
      </p:sp>
    </p:spTree>
    <p:extLst>
      <p:ext uri="{BB962C8B-B14F-4D97-AF65-F5344CB8AC3E}">
        <p14:creationId xmlns:p14="http://schemas.microsoft.com/office/powerpoint/2010/main" val="164077975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CED7EF-FDBA-4C9E-A753-36564F978271}"/>
              </a:ext>
            </a:extLst>
          </p:cNvPr>
          <p:cNvSpPr/>
          <p:nvPr/>
        </p:nvSpPr>
        <p:spPr bwMode="invGray">
          <a:xfrm>
            <a:off x="2855913" y="1447800"/>
            <a:ext cx="46037" cy="54102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164592" y="155448"/>
            <a:ext cx="8674608" cy="1063752"/>
          </a:xfrm>
        </p:spPr>
        <p:txBody>
          <a:bodyPr lIns="73152" bIns="0" anchor="b">
            <a:normAutofit/>
            <a:sp3d prstMaterial="matte"/>
          </a:bodyPr>
          <a:lstStyle>
            <a:lvl1pPr algn="l">
              <a:defRPr sz="4500" b="0"/>
            </a:lvl1pPr>
            <a:extLst/>
          </a:lstStyle>
          <a:p>
            <a:r>
              <a:rPr lang="en-US"/>
              <a:t>Click to edit Master title style</a:t>
            </a:r>
            <a:endParaRPr lang="en-US" dirty="0"/>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a:t>Click icon to add picture</a:t>
            </a:r>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Tree>
    <p:extLst>
      <p:ext uri="{BB962C8B-B14F-4D97-AF65-F5344CB8AC3E}">
        <p14:creationId xmlns:p14="http://schemas.microsoft.com/office/powerpoint/2010/main" val="384336745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B0F8F-524F-420F-89C9-3E7B253E48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43A5025-3D64-4074-981E-74BDF4EA70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BA2681-6F0D-4F3C-841D-CF4874335231}"/>
              </a:ext>
            </a:extLst>
          </p:cNvPr>
          <p:cNvSpPr>
            <a:spLocks noGrp="1"/>
          </p:cNvSpPr>
          <p:nvPr>
            <p:ph type="sldNum" sz="quarter" idx="12"/>
          </p:nvPr>
        </p:nvSpPr>
        <p:spPr/>
        <p:txBody>
          <a:bodyPr/>
          <a:lstStyle>
            <a:lvl1pPr>
              <a:defRPr/>
            </a:lvl1pPr>
          </a:lstStyle>
          <a:p>
            <a:pPr>
              <a:defRPr/>
            </a:pPr>
            <a:fld id="{9E1B36EE-BB8A-451A-9000-F90E8449CE88}" type="slidenum">
              <a:rPr lang="en-US" altLang="en-US"/>
              <a:pPr>
                <a:defRPr/>
              </a:pPr>
              <a:t>‹#›</a:t>
            </a:fld>
            <a:endParaRPr lang="en-US" altLang="en-US" dirty="0"/>
          </a:p>
        </p:txBody>
      </p:sp>
    </p:spTree>
    <p:extLst>
      <p:ext uri="{BB962C8B-B14F-4D97-AF65-F5344CB8AC3E}">
        <p14:creationId xmlns:p14="http://schemas.microsoft.com/office/powerpoint/2010/main" val="414454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B1E8-7302-467F-B698-57A7485A77EC}"/>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B7CF6C4D-7F2F-45DA-9185-00586D23BF65}"/>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D00A05A-C2B8-4408-A148-BF9D51AE548D}"/>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F062ACF6-B210-4BA1-93B5-976BC15EF016}"/>
              </a:ext>
            </a:extLst>
          </p:cNvPr>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DDBBFFF-5933-43E3-B4F1-F4CCED05A248}"/>
              </a:ext>
            </a:extLst>
          </p:cNvPr>
          <p:cNvSpPr>
            <a:spLocks noGrp="1"/>
          </p:cNvSpPr>
          <p:nvPr>
            <p:ph type="sldNum" sz="quarter" idx="12"/>
          </p:nvPr>
        </p:nvSpPr>
        <p:spPr/>
        <p:txBody>
          <a:bodyPr/>
          <a:lstStyle>
            <a:lvl1pPr>
              <a:defRPr/>
            </a:lvl1pPr>
          </a:lstStyle>
          <a:p>
            <a:pPr>
              <a:defRPr/>
            </a:pPr>
            <a:fld id="{1818C694-8904-4B87-A723-354109811E86}" type="slidenum">
              <a:rPr lang="en-US" altLang="en-US"/>
              <a:pPr>
                <a:defRPr/>
              </a:pPr>
              <a:t>‹#›</a:t>
            </a:fld>
            <a:endParaRPr lang="en-US" altLang="en-US" dirty="0"/>
          </a:p>
        </p:txBody>
      </p:sp>
    </p:spTree>
    <p:extLst>
      <p:ext uri="{BB962C8B-B14F-4D97-AF65-F5344CB8AC3E}">
        <p14:creationId xmlns:p14="http://schemas.microsoft.com/office/powerpoint/2010/main" val="1645829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BB1A9C-848C-4DA2-82B4-A8A7CC4E8E4B}"/>
              </a:ext>
            </a:extLst>
          </p:cNvPr>
          <p:cNvSpPr>
            <a:spLocks noGrp="1" noChangeArrowheads="1"/>
          </p:cNvSpPr>
          <p:nvPr>
            <p:ph type="dt" sz="half" idx="10"/>
          </p:nvPr>
        </p:nvSpPr>
        <p:spPr/>
        <p:txBody>
          <a:bodyPr/>
          <a:lstStyle>
            <a:lvl1pPr>
              <a:defRPr/>
            </a:lvl1pPr>
          </a:lstStyle>
          <a:p>
            <a:pPr>
              <a:defRPr/>
            </a:pPr>
            <a:fld id="{D6C157E5-6695-47F5-BF9C-DF89659E153C}" type="datetimeFigureOut">
              <a:rPr lang="en-US"/>
              <a:pPr>
                <a:defRPr/>
              </a:pPr>
              <a:t>9/18/2020</a:t>
            </a:fld>
            <a:endParaRPr lang="en-US" altLang="en-US" dirty="0"/>
          </a:p>
        </p:txBody>
      </p:sp>
      <p:sp>
        <p:nvSpPr>
          <p:cNvPr id="5" name="Rectangle 5">
            <a:extLst>
              <a:ext uri="{FF2B5EF4-FFF2-40B4-BE49-F238E27FC236}">
                <a16:creationId xmlns:a16="http://schemas.microsoft.com/office/drawing/2014/main" id="{50F99EA8-1547-40E8-B7B0-ADC9B6F2D8F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0D75312-A78B-4C2A-9494-EDAD1F2B5B93}"/>
              </a:ext>
            </a:extLst>
          </p:cNvPr>
          <p:cNvSpPr>
            <a:spLocks noGrp="1" noChangeArrowheads="1"/>
          </p:cNvSpPr>
          <p:nvPr>
            <p:ph type="sldNum" sz="quarter" idx="12"/>
          </p:nvPr>
        </p:nvSpPr>
        <p:spPr/>
        <p:txBody>
          <a:bodyPr/>
          <a:lstStyle>
            <a:lvl1pPr>
              <a:defRPr/>
            </a:lvl1pPr>
          </a:lstStyle>
          <a:p>
            <a:pPr>
              <a:defRPr/>
            </a:pPr>
            <a:fld id="{08BEA42D-D994-466B-B260-4EF9474B1CBB}" type="slidenum">
              <a:rPr lang="en-US" altLang="en-US"/>
              <a:pPr>
                <a:defRPr/>
              </a:pPr>
              <a:t>‹#›</a:t>
            </a:fld>
            <a:endParaRPr lang="en-US" altLang="en-US" dirty="0"/>
          </a:p>
        </p:txBody>
      </p:sp>
    </p:spTree>
    <p:extLst>
      <p:ext uri="{BB962C8B-B14F-4D97-AF65-F5344CB8AC3E}">
        <p14:creationId xmlns:p14="http://schemas.microsoft.com/office/powerpoint/2010/main" val="2290939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3B5A8A-9C0E-4C3E-B05B-5795EEFA9ACF}"/>
              </a:ext>
            </a:extLst>
          </p:cNvPr>
          <p:cNvSpPr>
            <a:spLocks noGrp="1" noChangeArrowheads="1"/>
          </p:cNvSpPr>
          <p:nvPr>
            <p:ph type="dt" sz="half" idx="10"/>
          </p:nvPr>
        </p:nvSpPr>
        <p:spPr/>
        <p:txBody>
          <a:bodyPr/>
          <a:lstStyle>
            <a:lvl1pPr>
              <a:defRPr/>
            </a:lvl1pPr>
          </a:lstStyle>
          <a:p>
            <a:pPr>
              <a:defRPr/>
            </a:pPr>
            <a:fld id="{E7C5C932-161C-4378-9082-47F787F8A0EF}" type="datetimeFigureOut">
              <a:rPr lang="en-US"/>
              <a:pPr>
                <a:defRPr/>
              </a:pPr>
              <a:t>9/18/2020</a:t>
            </a:fld>
            <a:endParaRPr lang="en-US" altLang="en-US" dirty="0"/>
          </a:p>
        </p:txBody>
      </p:sp>
      <p:sp>
        <p:nvSpPr>
          <p:cNvPr id="6" name="Footer Placeholder 5">
            <a:extLst>
              <a:ext uri="{FF2B5EF4-FFF2-40B4-BE49-F238E27FC236}">
                <a16:creationId xmlns:a16="http://schemas.microsoft.com/office/drawing/2014/main" id="{CEA675D7-C057-4C31-A1E2-85F3A94CDD0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75AB618-E334-40CD-9428-5814DBAF827A}"/>
              </a:ext>
            </a:extLst>
          </p:cNvPr>
          <p:cNvSpPr>
            <a:spLocks noGrp="1" noChangeArrowheads="1"/>
          </p:cNvSpPr>
          <p:nvPr>
            <p:ph type="sldNum" sz="quarter" idx="12"/>
          </p:nvPr>
        </p:nvSpPr>
        <p:spPr/>
        <p:txBody>
          <a:bodyPr/>
          <a:lstStyle>
            <a:lvl1pPr>
              <a:defRPr/>
            </a:lvl1pPr>
          </a:lstStyle>
          <a:p>
            <a:pPr>
              <a:defRPr/>
            </a:pPr>
            <a:fld id="{F04DD207-8F6A-491D-8B33-D40EA334C52D}" type="slidenum">
              <a:rPr lang="en-US" altLang="en-US"/>
              <a:pPr>
                <a:defRPr/>
              </a:pPr>
              <a:t>‹#›</a:t>
            </a:fld>
            <a:endParaRPr lang="en-US" altLang="en-US" dirty="0"/>
          </a:p>
        </p:txBody>
      </p:sp>
    </p:spTree>
    <p:extLst>
      <p:ext uri="{BB962C8B-B14F-4D97-AF65-F5344CB8AC3E}">
        <p14:creationId xmlns:p14="http://schemas.microsoft.com/office/powerpoint/2010/main" val="112661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C79781-0D03-4822-9E50-A76C3FAFFBFF}"/>
              </a:ext>
            </a:extLst>
          </p:cNvPr>
          <p:cNvSpPr>
            <a:spLocks noGrp="1" noChangeArrowheads="1"/>
          </p:cNvSpPr>
          <p:nvPr>
            <p:ph type="dt" sz="half" idx="10"/>
          </p:nvPr>
        </p:nvSpPr>
        <p:spPr/>
        <p:txBody>
          <a:bodyPr/>
          <a:lstStyle>
            <a:lvl1pPr>
              <a:defRPr/>
            </a:lvl1pPr>
          </a:lstStyle>
          <a:p>
            <a:pPr>
              <a:defRPr/>
            </a:pPr>
            <a:fld id="{1A801DC7-1DF2-4C4F-AF37-DD43EB00A4E5}" type="datetimeFigureOut">
              <a:rPr lang="en-US"/>
              <a:pPr>
                <a:defRPr/>
              </a:pPr>
              <a:t>9/18/2020</a:t>
            </a:fld>
            <a:endParaRPr lang="en-US" altLang="en-US" dirty="0"/>
          </a:p>
        </p:txBody>
      </p:sp>
      <p:sp>
        <p:nvSpPr>
          <p:cNvPr id="6" name="Footer Placeholder 5">
            <a:extLst>
              <a:ext uri="{FF2B5EF4-FFF2-40B4-BE49-F238E27FC236}">
                <a16:creationId xmlns:a16="http://schemas.microsoft.com/office/drawing/2014/main" id="{35A3D2C2-0B39-469D-8D5C-5EEBB64A091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51DF669-CE17-40F1-AA5E-04AAC36F2FA0}"/>
              </a:ext>
            </a:extLst>
          </p:cNvPr>
          <p:cNvSpPr>
            <a:spLocks noGrp="1" noChangeArrowheads="1"/>
          </p:cNvSpPr>
          <p:nvPr>
            <p:ph type="sldNum" sz="quarter" idx="12"/>
          </p:nvPr>
        </p:nvSpPr>
        <p:spPr/>
        <p:txBody>
          <a:bodyPr/>
          <a:lstStyle>
            <a:lvl1pPr>
              <a:defRPr/>
            </a:lvl1pPr>
          </a:lstStyle>
          <a:p>
            <a:pPr>
              <a:defRPr/>
            </a:pPr>
            <a:fld id="{A99BBC3F-A027-4735-945D-C27DC1DE7BFF}" type="slidenum">
              <a:rPr lang="en-US" altLang="en-US"/>
              <a:pPr>
                <a:defRPr/>
              </a:pPr>
              <a:t>‹#›</a:t>
            </a:fld>
            <a:endParaRPr lang="en-US" altLang="en-US" dirty="0"/>
          </a:p>
        </p:txBody>
      </p:sp>
    </p:spTree>
    <p:extLst>
      <p:ext uri="{BB962C8B-B14F-4D97-AF65-F5344CB8AC3E}">
        <p14:creationId xmlns:p14="http://schemas.microsoft.com/office/powerpoint/2010/main" val="172857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A76B8D-F4F3-4753-A2BF-3C4C0A403F05}"/>
              </a:ext>
            </a:extLst>
          </p:cNvPr>
          <p:cNvSpPr txBox="1">
            <a:spLocks/>
          </p:cNvSpPr>
          <p:nvPr/>
        </p:nvSpPr>
        <p:spPr>
          <a:xfrm>
            <a:off x="430213" y="690563"/>
            <a:ext cx="7086600" cy="609600"/>
          </a:xfrm>
          <a:prstGeom prst="rect">
            <a:avLst/>
          </a:prstGeom>
        </p:spPr>
        <p:txBody>
          <a:bodyPr rIns="45720" anchor="ctr"/>
          <a:lstStyle>
            <a:lvl1pPr>
              <a:defRPr sz="2400"/>
            </a:lvl1pPr>
            <a:extLst/>
          </a:lstStyle>
          <a:p>
            <a:pPr eaLnBrk="1" fontAlgn="auto" hangingPunct="1">
              <a:spcAft>
                <a:spcPts val="0"/>
              </a:spcAft>
              <a:defRPr/>
            </a:pPr>
            <a:endParaRPr lang="en-US" sz="4000" dirty="0">
              <a:solidFill>
                <a:schemeClr val="bg1"/>
              </a:solidFill>
              <a:latin typeface="+mj-lt"/>
              <a:ea typeface="+mj-ea"/>
              <a:cs typeface="+mj-cs"/>
            </a:endParaRPr>
          </a:p>
        </p:txBody>
      </p:sp>
      <p:sp>
        <p:nvSpPr>
          <p:cNvPr id="2" name="Title 1"/>
          <p:cNvSpPr>
            <a:spLocks noGrp="1"/>
          </p:cNvSpPr>
          <p:nvPr>
            <p:ph type="title"/>
          </p:nvPr>
        </p:nvSpPr>
        <p:spPr>
          <a:xfrm>
            <a:off x="457200" y="231648"/>
            <a:ext cx="6858000" cy="377952"/>
          </a:xfrm>
        </p:spPr>
        <p:txBody>
          <a:bodyPr>
            <a:normAutofit/>
          </a:bodyPr>
          <a:lstStyle>
            <a:lvl1pPr>
              <a:defRPr sz="2400" b="1">
                <a:solidFill>
                  <a:schemeClr val="accent6">
                    <a:lumMod val="40000"/>
                    <a:lumOff val="60000"/>
                  </a:schemeClr>
                </a:solidFill>
              </a:defRPr>
            </a:lvl1pPr>
            <a:extLst/>
          </a:lstStyle>
          <a:p>
            <a:r>
              <a:rPr lang="en-US"/>
              <a:t>Click to edit Master title style</a:t>
            </a:r>
            <a:endParaRPr lang="en-US" dirty="0"/>
          </a:p>
        </p:txBody>
      </p:sp>
      <p:sp>
        <p:nvSpPr>
          <p:cNvPr id="3" name="Content Placeholder 2"/>
          <p:cNvSpPr>
            <a:spLocks noGrp="1"/>
          </p:cNvSpPr>
          <p:nvPr>
            <p:ph idx="1"/>
          </p:nvPr>
        </p:nvSpPr>
        <p:spPr>
          <a:xfrm>
            <a:off x="457200" y="1600200"/>
            <a:ext cx="8229600" cy="4625975"/>
          </a:xfrm>
        </p:spPr>
        <p:txBody>
          <a:bodyPr/>
          <a:lstStyle>
            <a:lvl1pPr>
              <a:spcBef>
                <a:spcPts val="1200"/>
              </a:spcBef>
              <a:defRPr sz="2400"/>
            </a:lvl1pPr>
            <a:lvl2pPr>
              <a:spcBef>
                <a:spcPts val="480"/>
              </a:spcBef>
              <a:defRPr sz="2000"/>
            </a:lvl2pPr>
            <a:lvl3pPr>
              <a:defRPr sz="1800"/>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381000" y="533400"/>
            <a:ext cx="8153400" cy="762000"/>
          </a:xfrm>
        </p:spPr>
        <p:txBody>
          <a:bodyPr/>
          <a:lstStyle>
            <a:lvl1pPr>
              <a:buNone/>
              <a:defRPr lang="en-US" sz="4000" dirty="0">
                <a:solidFill>
                  <a:schemeClr val="bg1"/>
                </a:solidFill>
              </a:defRPr>
            </a:lvl1pPr>
          </a:lstStyle>
          <a:p>
            <a:pPr lvl="0"/>
            <a:r>
              <a:rPr lang="en-US"/>
              <a:t>Click to edit Master text styles</a:t>
            </a:r>
          </a:p>
        </p:txBody>
      </p:sp>
      <p:sp>
        <p:nvSpPr>
          <p:cNvPr id="6" name="Date Placeholder 3">
            <a:extLst>
              <a:ext uri="{FF2B5EF4-FFF2-40B4-BE49-F238E27FC236}">
                <a16:creationId xmlns:a16="http://schemas.microsoft.com/office/drawing/2014/main" id="{43BA9B60-BBD1-4B40-99BB-791975C1CF13}"/>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72B6F21B-4BE6-4DC8-8FC3-0350932BD252}"/>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FE2AD80-502A-457E-8C21-FB92D4CA697B}"/>
              </a:ext>
            </a:extLst>
          </p:cNvPr>
          <p:cNvSpPr>
            <a:spLocks noGrp="1"/>
          </p:cNvSpPr>
          <p:nvPr>
            <p:ph type="sldNum" sz="quarter" idx="16"/>
          </p:nvPr>
        </p:nvSpPr>
        <p:spPr/>
        <p:txBody>
          <a:bodyPr/>
          <a:lstStyle>
            <a:lvl1pPr>
              <a:defRPr/>
            </a:lvl1pPr>
          </a:lstStyle>
          <a:p>
            <a:pPr>
              <a:defRPr/>
            </a:pPr>
            <a:fld id="{1126E016-235B-4187-A5A0-97ED13485BB7}" type="slidenum">
              <a:rPr lang="en-US" altLang="en-US"/>
              <a:pPr>
                <a:defRPr/>
              </a:pPr>
              <a:t>‹#›</a:t>
            </a:fld>
            <a:endParaRPr lang="en-US" altLang="en-US" dirty="0"/>
          </a:p>
        </p:txBody>
      </p:sp>
    </p:spTree>
    <p:extLst>
      <p:ext uri="{BB962C8B-B14F-4D97-AF65-F5344CB8AC3E}">
        <p14:creationId xmlns:p14="http://schemas.microsoft.com/office/powerpoint/2010/main" val="84769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A6EB4-DE5F-4F3D-BC67-CBFD8A7470A0}"/>
              </a:ext>
            </a:extLst>
          </p:cNvPr>
          <p:cNvSpPr/>
          <p:nvPr/>
        </p:nvSpPr>
        <p:spPr bwMode="ltGray">
          <a:xfrm>
            <a:off x="0" y="0"/>
            <a:ext cx="9144000" cy="1905000"/>
          </a:xfrm>
          <a:prstGeom prst="rect">
            <a:avLst/>
          </a:prstGeom>
          <a:solidFill>
            <a:schemeClr val="accent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A91C7832-BF0F-4A32-AEA7-B4CF0A8A0E49}"/>
              </a:ext>
            </a:extLst>
          </p:cNvPr>
          <p:cNvSpPr/>
          <p:nvPr/>
        </p:nvSpPr>
        <p:spPr bwMode="invGray">
          <a:xfrm>
            <a:off x="0" y="1860550"/>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a:extLst>
              <a:ext uri="{FF2B5EF4-FFF2-40B4-BE49-F238E27FC236}">
                <a16:creationId xmlns:a16="http://schemas.microsoft.com/office/drawing/2014/main" id="{31804FBD-220B-4299-8831-1189A3D2B1E7}"/>
              </a:ext>
            </a:extLst>
          </p:cNvPr>
          <p:cNvSpPr txBox="1">
            <a:spLocks/>
          </p:cNvSpPr>
          <p:nvPr/>
        </p:nvSpPr>
        <p:spPr>
          <a:xfrm>
            <a:off x="8356600" y="6629400"/>
            <a:ext cx="733425" cy="274638"/>
          </a:xfrm>
          <a:prstGeom prst="rect">
            <a:avLst/>
          </a:prstGeom>
        </p:spPr>
        <p:txBody>
          <a:bodyPr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fld id="{3D9D647F-DEA6-4A4D-81CF-E4BA4CF1B84C}" type="slidenum">
              <a:rPr lang="en-US" altLang="en-US" sz="1200" smtClean="0">
                <a:solidFill>
                  <a:srgbClr val="3F3F3F"/>
                </a:solidFill>
                <a:latin typeface="Corbel" panose="020B0503020204020204" pitchFamily="34" charset="0"/>
              </a:rPr>
              <a:pPr algn="r" eaLnBrk="1" hangingPunct="1">
                <a:defRPr/>
              </a:pPr>
              <a:t>‹#›</a:t>
            </a:fld>
            <a:endParaRPr lang="en-US" altLang="en-US" sz="1200" dirty="0">
              <a:solidFill>
                <a:srgbClr val="3F3F3F"/>
              </a:solidFill>
              <a:latin typeface="Corbel" panose="020B0503020204020204" pitchFamily="34" charset="0"/>
            </a:endParaRPr>
          </a:p>
        </p:txBody>
      </p:sp>
      <p:sp>
        <p:nvSpPr>
          <p:cNvPr id="8" name="Title 1"/>
          <p:cNvSpPr>
            <a:spLocks noGrp="1"/>
          </p:cNvSpPr>
          <p:nvPr>
            <p:ph type="title"/>
          </p:nvPr>
        </p:nvSpPr>
        <p:spPr>
          <a:xfrm>
            <a:off x="457200" y="231648"/>
            <a:ext cx="6858000" cy="377952"/>
          </a:xfrm>
        </p:spPr>
        <p:txBody>
          <a:bodyPr>
            <a:normAutofit/>
          </a:bodyPr>
          <a:lstStyle>
            <a:lvl1pPr>
              <a:defRPr sz="2400" b="1">
                <a:solidFill>
                  <a:schemeClr val="accent6">
                    <a:lumMod val="40000"/>
                    <a:lumOff val="60000"/>
                  </a:schemeClr>
                </a:solidFill>
              </a:defRPr>
            </a:lvl1pPr>
            <a:extLst/>
          </a:lstStyle>
          <a:p>
            <a:r>
              <a:rPr lang="en-US"/>
              <a:t>Click to edit Master title style</a:t>
            </a:r>
            <a:endParaRPr lang="en-US" dirty="0"/>
          </a:p>
        </p:txBody>
      </p:sp>
      <p:sp>
        <p:nvSpPr>
          <p:cNvPr id="9" name="Text Placeholder 8"/>
          <p:cNvSpPr>
            <a:spLocks noGrp="1"/>
          </p:cNvSpPr>
          <p:nvPr>
            <p:ph type="body" sz="quarter" idx="13"/>
          </p:nvPr>
        </p:nvSpPr>
        <p:spPr>
          <a:xfrm>
            <a:off x="381000" y="533400"/>
            <a:ext cx="8153400" cy="762000"/>
          </a:xfrm>
        </p:spPr>
        <p:txBody>
          <a:bodyPr/>
          <a:lstStyle>
            <a:lvl1pPr>
              <a:buNone/>
              <a:defRPr lang="en-US" sz="4000" dirty="0">
                <a:solidFill>
                  <a:schemeClr val="bg1"/>
                </a:solidFill>
              </a:defRPr>
            </a:lvl1pPr>
          </a:lstStyle>
          <a:p>
            <a:pPr lvl="0"/>
            <a:r>
              <a:rPr lang="en-US"/>
              <a:t>Click to edit Master text styles</a:t>
            </a:r>
          </a:p>
        </p:txBody>
      </p:sp>
      <p:sp>
        <p:nvSpPr>
          <p:cNvPr id="10" name="Content Placeholder 2"/>
          <p:cNvSpPr>
            <a:spLocks noGrp="1"/>
          </p:cNvSpPr>
          <p:nvPr>
            <p:ph idx="1"/>
          </p:nvPr>
        </p:nvSpPr>
        <p:spPr>
          <a:xfrm>
            <a:off x="609600" y="2057400"/>
            <a:ext cx="8229600" cy="4321175"/>
          </a:xfrm>
        </p:spPr>
        <p:txBody>
          <a:bodyPr/>
          <a:lstStyle>
            <a:lvl1pPr>
              <a:spcBef>
                <a:spcPts val="1200"/>
              </a:spcBef>
              <a:defRPr sz="2400"/>
            </a:lvl1pPr>
            <a:lvl2pPr>
              <a:spcBef>
                <a:spcPts val="480"/>
              </a:spcBef>
              <a:defRPr sz="2000"/>
            </a:lvl2pPr>
            <a:lvl3pPr>
              <a:defRPr sz="1800"/>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2">
            <a:extLst>
              <a:ext uri="{FF2B5EF4-FFF2-40B4-BE49-F238E27FC236}">
                <a16:creationId xmlns:a16="http://schemas.microsoft.com/office/drawing/2014/main" id="{57102FCF-0B2B-492B-89FF-5894EEB7F4B6}"/>
              </a:ext>
            </a:extLst>
          </p:cNvPr>
          <p:cNvSpPr>
            <a:spLocks noGrp="1"/>
          </p:cNvSpPr>
          <p:nvPr>
            <p:ph type="dt" sz="half" idx="14"/>
          </p:nvPr>
        </p:nvSpPr>
        <p:spPr/>
        <p:txBody>
          <a:bodyPr/>
          <a:lstStyle>
            <a:lvl1pPr>
              <a:defRPr/>
            </a:lvl1pPr>
          </a:lstStyle>
          <a:p>
            <a:pPr>
              <a:defRPr/>
            </a:pPr>
            <a:endParaRPr lang="en-US"/>
          </a:p>
        </p:txBody>
      </p:sp>
      <p:sp>
        <p:nvSpPr>
          <p:cNvPr id="12" name="Footer Placeholder 3">
            <a:extLst>
              <a:ext uri="{FF2B5EF4-FFF2-40B4-BE49-F238E27FC236}">
                <a16:creationId xmlns:a16="http://schemas.microsoft.com/office/drawing/2014/main" id="{D7283705-05BA-495F-AD8E-5DCA3C69ED2E}"/>
              </a:ext>
            </a:extLst>
          </p:cNvPr>
          <p:cNvSpPr>
            <a:spLocks noGrp="1"/>
          </p:cNvSpPr>
          <p:nvPr>
            <p:ph type="ftr" sz="quarter" idx="15"/>
          </p:nvPr>
        </p:nvSpPr>
        <p:spPr/>
        <p:txBody>
          <a:bodyPr/>
          <a:lstStyle>
            <a:lvl1pPr>
              <a:defRPr/>
            </a:lvl1pPr>
          </a:lstStyle>
          <a:p>
            <a:pPr>
              <a:defRPr/>
            </a:pPr>
            <a:endParaRPr lang="en-US"/>
          </a:p>
        </p:txBody>
      </p:sp>
      <p:sp>
        <p:nvSpPr>
          <p:cNvPr id="13" name="Slide Number Placeholder 4">
            <a:extLst>
              <a:ext uri="{FF2B5EF4-FFF2-40B4-BE49-F238E27FC236}">
                <a16:creationId xmlns:a16="http://schemas.microsoft.com/office/drawing/2014/main" id="{EC6BAC8B-4B42-4848-955D-CD21904CE83C}"/>
              </a:ext>
            </a:extLst>
          </p:cNvPr>
          <p:cNvSpPr>
            <a:spLocks noGrp="1"/>
          </p:cNvSpPr>
          <p:nvPr>
            <p:ph type="sldNum" sz="quarter" idx="16"/>
          </p:nvPr>
        </p:nvSpPr>
        <p:spPr/>
        <p:txBody>
          <a:bodyPr/>
          <a:lstStyle>
            <a:lvl1pPr>
              <a:defRPr/>
            </a:lvl1pPr>
          </a:lstStyle>
          <a:p>
            <a:pPr>
              <a:defRPr/>
            </a:pPr>
            <a:fld id="{D97FC826-BC91-43AA-9483-B3D931EDC628}" type="slidenum">
              <a:rPr lang="en-US" altLang="en-US"/>
              <a:pPr>
                <a:defRPr/>
              </a:pPr>
              <a:t>‹#›</a:t>
            </a:fld>
            <a:endParaRPr lang="en-US" altLang="en-US" dirty="0"/>
          </a:p>
        </p:txBody>
      </p:sp>
    </p:spTree>
    <p:extLst>
      <p:ext uri="{BB962C8B-B14F-4D97-AF65-F5344CB8AC3E}">
        <p14:creationId xmlns:p14="http://schemas.microsoft.com/office/powerpoint/2010/main" val="2732099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ED46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2521EF-9CD4-4CBC-8A7E-BB0349110DF6}"/>
              </a:ext>
            </a:extLst>
          </p:cNvPr>
          <p:cNvSpPr/>
          <p:nvPr/>
        </p:nvSpPr>
        <p:spPr bwMode="ltGray">
          <a:xfrm>
            <a:off x="0" y="0"/>
            <a:ext cx="9144000" cy="2601913"/>
          </a:xfrm>
          <a:prstGeom prst="rect">
            <a:avLst/>
          </a:prstGeom>
          <a:solidFill>
            <a:schemeClr val="accent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436CB2AD-4C35-48EB-95DB-A86278A34D94}"/>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749808" y="118872"/>
            <a:ext cx="8013192" cy="1636776"/>
          </a:xfrm>
        </p:spPr>
        <p:txBody>
          <a:bodyPr tIns="0" rIns="91440" bIns="0" rtlCol="0" anchor="b">
            <a:normAutofit/>
            <a:scene3d>
              <a:camera prst="orthographicFront"/>
              <a:lightRig rig="threePt" dir="t">
                <a:rot lat="0" lon="0" rev="4800000"/>
              </a:lightRig>
            </a:scene3d>
            <a:sp3d prstMaterial="matte"/>
          </a:bodyPr>
          <a:lstStyle>
            <a:lvl1pPr algn="l">
              <a:defRPr sz="4400" b="1" cap="none" baseline="0">
                <a:solidFill>
                  <a:schemeClr val="accent6">
                    <a:lumMod val="40000"/>
                    <a:lumOff val="60000"/>
                  </a:schemeClr>
                </a:solidFill>
              </a:defRPr>
            </a:lvl1pPr>
            <a:extLst/>
          </a:lstStyle>
          <a:p>
            <a:r>
              <a:rPr lang="en-US"/>
              <a:t>Click to edit Master title style</a:t>
            </a:r>
            <a:endParaRPr lang="en-US" dirty="0"/>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D7CCD6C1-8887-47E7-9BA6-2F1B301D52B8}"/>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26227879-EAB0-486E-AF4D-156F4A9AE5B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3BB39B5-F38A-422C-9A5C-D4458BAB4AE7}"/>
              </a:ext>
            </a:extLst>
          </p:cNvPr>
          <p:cNvSpPr>
            <a:spLocks noGrp="1"/>
          </p:cNvSpPr>
          <p:nvPr>
            <p:ph type="sldNum" sz="quarter" idx="12"/>
          </p:nvPr>
        </p:nvSpPr>
        <p:spPr/>
        <p:txBody>
          <a:bodyPr/>
          <a:lstStyle>
            <a:lvl1pPr>
              <a:defRPr>
                <a:solidFill>
                  <a:srgbClr val="FFFFFF"/>
                </a:solidFill>
              </a:defRPr>
            </a:lvl1pPr>
          </a:lstStyle>
          <a:p>
            <a:pPr>
              <a:defRPr/>
            </a:pPr>
            <a:fld id="{792DE30A-9B14-412C-8D05-36F7B66FC56C}" type="slidenum">
              <a:rPr lang="en-US" altLang="en-US"/>
              <a:pPr>
                <a:defRPr/>
              </a:pPr>
              <a:t>‹#›</a:t>
            </a:fld>
            <a:endParaRPr lang="en-US" altLang="en-US" dirty="0"/>
          </a:p>
        </p:txBody>
      </p:sp>
    </p:spTree>
    <p:extLst>
      <p:ext uri="{BB962C8B-B14F-4D97-AF65-F5344CB8AC3E}">
        <p14:creationId xmlns:p14="http://schemas.microsoft.com/office/powerpoint/2010/main" val="333292683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457200" y="231648"/>
            <a:ext cx="4191000" cy="377952"/>
          </a:xfrm>
        </p:spPr>
        <p:txBody>
          <a:bodyPr>
            <a:normAutofit/>
          </a:bodyPr>
          <a:lstStyle>
            <a:lvl1pPr>
              <a:defRPr sz="2400" b="1">
                <a:solidFill>
                  <a:schemeClr val="accent6">
                    <a:lumMod val="40000"/>
                    <a:lumOff val="60000"/>
                  </a:schemeClr>
                </a:solidFill>
              </a:defRPr>
            </a:lvl1pPr>
            <a:extLst/>
          </a:lstStyle>
          <a:p>
            <a:r>
              <a:rPr lang="en-US"/>
              <a:t>Click to edit Master title style</a:t>
            </a:r>
            <a:endParaRPr lang="en-US" dirty="0"/>
          </a:p>
        </p:txBody>
      </p:sp>
      <p:sp>
        <p:nvSpPr>
          <p:cNvPr id="9" name="Text Placeholder 8"/>
          <p:cNvSpPr>
            <a:spLocks noGrp="1"/>
          </p:cNvSpPr>
          <p:nvPr>
            <p:ph type="body" sz="quarter" idx="13"/>
          </p:nvPr>
        </p:nvSpPr>
        <p:spPr>
          <a:xfrm>
            <a:off x="381000" y="533400"/>
            <a:ext cx="8153400" cy="762000"/>
          </a:xfrm>
        </p:spPr>
        <p:txBody>
          <a:bodyPr/>
          <a:lstStyle>
            <a:lvl1pPr>
              <a:buNone/>
              <a:defRPr lang="en-US" sz="4000" dirty="0">
                <a:solidFill>
                  <a:schemeClr val="bg1"/>
                </a:solidFill>
              </a:defRPr>
            </a:lvl1pPr>
          </a:lstStyle>
          <a:p>
            <a:pPr lvl="0"/>
            <a:r>
              <a:rPr lang="en-US"/>
              <a:t>Click to edit Master text styles</a:t>
            </a:r>
          </a:p>
        </p:txBody>
      </p:sp>
      <p:sp>
        <p:nvSpPr>
          <p:cNvPr id="6" name="Date Placeholder 3">
            <a:extLst>
              <a:ext uri="{FF2B5EF4-FFF2-40B4-BE49-F238E27FC236}">
                <a16:creationId xmlns:a16="http://schemas.microsoft.com/office/drawing/2014/main" id="{392440A1-34F4-46D1-9F2E-150DDD5DA6C2}"/>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563B947F-5AAF-4A0F-A64E-C11797864EB9}"/>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FAB789BD-4564-4FF5-B29B-0F91207C9A21}"/>
              </a:ext>
            </a:extLst>
          </p:cNvPr>
          <p:cNvSpPr>
            <a:spLocks noGrp="1"/>
          </p:cNvSpPr>
          <p:nvPr>
            <p:ph type="sldNum" sz="quarter" idx="16"/>
          </p:nvPr>
        </p:nvSpPr>
        <p:spPr/>
        <p:txBody>
          <a:bodyPr/>
          <a:lstStyle>
            <a:lvl1pPr>
              <a:defRPr/>
            </a:lvl1pPr>
          </a:lstStyle>
          <a:p>
            <a:pPr>
              <a:defRPr/>
            </a:pPr>
            <a:fld id="{2F9FB012-D6BD-41B8-9241-E111E1325100}" type="slidenum">
              <a:rPr lang="en-US" altLang="en-US"/>
              <a:pPr>
                <a:defRPr/>
              </a:pPr>
              <a:t>‹#›</a:t>
            </a:fld>
            <a:endParaRPr lang="en-US" altLang="en-US" dirty="0"/>
          </a:p>
        </p:txBody>
      </p:sp>
    </p:spTree>
    <p:extLst>
      <p:ext uri="{BB962C8B-B14F-4D97-AF65-F5344CB8AC3E}">
        <p14:creationId xmlns:p14="http://schemas.microsoft.com/office/powerpoint/2010/main" val="266954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231648"/>
            <a:ext cx="4191000" cy="377952"/>
          </a:xfrm>
        </p:spPr>
        <p:txBody>
          <a:bodyPr>
            <a:normAutofit/>
          </a:bodyPr>
          <a:lstStyle>
            <a:lvl1pPr>
              <a:defRPr sz="2400" b="1">
                <a:solidFill>
                  <a:schemeClr val="accent6">
                    <a:lumMod val="40000"/>
                    <a:lumOff val="60000"/>
                  </a:schemeClr>
                </a:solidFill>
              </a:defRPr>
            </a:lvl1pPr>
            <a:extLst/>
          </a:lstStyle>
          <a:p>
            <a:r>
              <a:rPr lang="en-US"/>
              <a:t>Click to edit Master title style</a:t>
            </a:r>
            <a:endParaRPr lang="en-US" dirty="0"/>
          </a:p>
        </p:txBody>
      </p:sp>
      <p:sp>
        <p:nvSpPr>
          <p:cNvPr id="11" name="Text Placeholder 8"/>
          <p:cNvSpPr>
            <a:spLocks noGrp="1"/>
          </p:cNvSpPr>
          <p:nvPr>
            <p:ph type="body" sz="quarter" idx="13"/>
          </p:nvPr>
        </p:nvSpPr>
        <p:spPr>
          <a:xfrm>
            <a:off x="381000" y="533400"/>
            <a:ext cx="8153400" cy="762000"/>
          </a:xfrm>
        </p:spPr>
        <p:txBody>
          <a:bodyPr/>
          <a:lstStyle>
            <a:lvl1pPr>
              <a:buNone/>
              <a:defRPr lang="en-US" sz="4000" dirty="0">
                <a:solidFill>
                  <a:schemeClr val="bg1"/>
                </a:solidFill>
              </a:defRPr>
            </a:lvl1pPr>
          </a:lstStyle>
          <a:p>
            <a:pPr lvl="0"/>
            <a:r>
              <a:rPr lang="en-US"/>
              <a:t>Click to edit Master text styles</a:t>
            </a:r>
          </a:p>
        </p:txBody>
      </p:sp>
      <p:sp>
        <p:nvSpPr>
          <p:cNvPr id="8" name="Date Placeholder 3">
            <a:extLst>
              <a:ext uri="{FF2B5EF4-FFF2-40B4-BE49-F238E27FC236}">
                <a16:creationId xmlns:a16="http://schemas.microsoft.com/office/drawing/2014/main" id="{5A76CBB8-D014-4EE2-A79B-11A1C925FD53}"/>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93797146-1C04-4B1F-97F8-0A5F889C9013}"/>
              </a:ext>
            </a:extLst>
          </p:cNvPr>
          <p:cNvSpPr>
            <a:spLocks noGrp="1"/>
          </p:cNvSpPr>
          <p:nvPr>
            <p:ph type="ftr" sz="quarter" idx="15"/>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852FA625-1270-4D12-BDBC-CE6387977EC6}"/>
              </a:ext>
            </a:extLst>
          </p:cNvPr>
          <p:cNvSpPr>
            <a:spLocks noGrp="1"/>
          </p:cNvSpPr>
          <p:nvPr>
            <p:ph type="sldNum" sz="quarter" idx="16"/>
          </p:nvPr>
        </p:nvSpPr>
        <p:spPr/>
        <p:txBody>
          <a:bodyPr/>
          <a:lstStyle>
            <a:lvl1pPr>
              <a:defRPr/>
            </a:lvl1pPr>
          </a:lstStyle>
          <a:p>
            <a:pPr>
              <a:defRPr/>
            </a:pPr>
            <a:fld id="{B02D8424-2163-4E7F-81CA-6F9F12875D9B}" type="slidenum">
              <a:rPr lang="en-US" altLang="en-US"/>
              <a:pPr>
                <a:defRPr/>
              </a:pPr>
              <a:t>‹#›</a:t>
            </a:fld>
            <a:endParaRPr lang="en-US" altLang="en-US" dirty="0"/>
          </a:p>
        </p:txBody>
      </p:sp>
    </p:spTree>
    <p:extLst>
      <p:ext uri="{BB962C8B-B14F-4D97-AF65-F5344CB8AC3E}">
        <p14:creationId xmlns:p14="http://schemas.microsoft.com/office/powerpoint/2010/main" val="1962537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31648"/>
            <a:ext cx="4191000" cy="377952"/>
          </a:xfrm>
        </p:spPr>
        <p:txBody>
          <a:bodyPr>
            <a:normAutofit/>
          </a:bodyPr>
          <a:lstStyle>
            <a:lvl1pPr>
              <a:defRPr sz="2400" b="1">
                <a:solidFill>
                  <a:schemeClr val="accent6">
                    <a:lumMod val="40000"/>
                    <a:lumOff val="60000"/>
                  </a:schemeClr>
                </a:solidFill>
              </a:defRPr>
            </a:lvl1pPr>
            <a:extLst/>
          </a:lstStyle>
          <a:p>
            <a:r>
              <a:rPr lang="en-US"/>
              <a:t>Click to edit Master title style</a:t>
            </a:r>
            <a:endParaRPr lang="en-US" dirty="0"/>
          </a:p>
        </p:txBody>
      </p:sp>
      <p:sp>
        <p:nvSpPr>
          <p:cNvPr id="7" name="Text Placeholder 8"/>
          <p:cNvSpPr>
            <a:spLocks noGrp="1"/>
          </p:cNvSpPr>
          <p:nvPr>
            <p:ph type="body" sz="quarter" idx="13"/>
          </p:nvPr>
        </p:nvSpPr>
        <p:spPr>
          <a:xfrm>
            <a:off x="381000" y="533400"/>
            <a:ext cx="8153400" cy="762000"/>
          </a:xfrm>
        </p:spPr>
        <p:txBody>
          <a:bodyPr/>
          <a:lstStyle>
            <a:lvl1pPr>
              <a:buNone/>
              <a:defRPr lang="en-US" sz="4000" dirty="0">
                <a:solidFill>
                  <a:schemeClr val="bg1"/>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54D8C77C-D83D-4F7F-B468-52D018C29ACB}"/>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D647C7A-DDA8-4437-B589-9C4C43E06316}"/>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1EC115E-1AD8-4088-9712-9E0962C07629}"/>
              </a:ext>
            </a:extLst>
          </p:cNvPr>
          <p:cNvSpPr>
            <a:spLocks noGrp="1"/>
          </p:cNvSpPr>
          <p:nvPr>
            <p:ph type="sldNum" sz="quarter" idx="16"/>
          </p:nvPr>
        </p:nvSpPr>
        <p:spPr/>
        <p:txBody>
          <a:bodyPr/>
          <a:lstStyle>
            <a:lvl1pPr>
              <a:defRPr/>
            </a:lvl1pPr>
          </a:lstStyle>
          <a:p>
            <a:pPr>
              <a:defRPr/>
            </a:pPr>
            <a:fld id="{13EEEC2E-5CAE-4C4A-8A6B-CE6A9028743E}" type="slidenum">
              <a:rPr lang="en-US" altLang="en-US"/>
              <a:pPr>
                <a:defRPr/>
              </a:pPr>
              <a:t>‹#›</a:t>
            </a:fld>
            <a:endParaRPr lang="en-US" altLang="en-US" dirty="0"/>
          </a:p>
        </p:txBody>
      </p:sp>
    </p:spTree>
    <p:extLst>
      <p:ext uri="{BB962C8B-B14F-4D97-AF65-F5344CB8AC3E}">
        <p14:creationId xmlns:p14="http://schemas.microsoft.com/office/powerpoint/2010/main" val="3585533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624828-0E40-47B8-93C1-E52298A811E2}"/>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935159BF-9890-4712-950F-E0E5BABC51E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07AD616C-2BBE-4392-9EC9-6D171A7AA0F6}"/>
              </a:ext>
            </a:extLst>
          </p:cNvPr>
          <p:cNvSpPr>
            <a:spLocks noGrp="1"/>
          </p:cNvSpPr>
          <p:nvPr>
            <p:ph type="sldNum" sz="quarter" idx="12"/>
          </p:nvPr>
        </p:nvSpPr>
        <p:spPr/>
        <p:txBody>
          <a:bodyPr/>
          <a:lstStyle>
            <a:lvl1pPr>
              <a:defRPr/>
            </a:lvl1pPr>
          </a:lstStyle>
          <a:p>
            <a:pPr>
              <a:defRPr/>
            </a:pPr>
            <a:fld id="{3345720A-64E6-4010-9097-DEC1526A0621}" type="slidenum">
              <a:rPr lang="en-US" altLang="en-US"/>
              <a:pPr>
                <a:defRPr/>
              </a:pPr>
              <a:t>‹#›</a:t>
            </a:fld>
            <a:endParaRPr lang="en-US" altLang="en-US" dirty="0"/>
          </a:p>
        </p:txBody>
      </p:sp>
    </p:spTree>
    <p:extLst>
      <p:ext uri="{BB962C8B-B14F-4D97-AF65-F5344CB8AC3E}">
        <p14:creationId xmlns:p14="http://schemas.microsoft.com/office/powerpoint/2010/main" val="3826840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81C2A6-C8C1-4508-B3C2-5B43740E7E8E}"/>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FA970909-D099-471B-8398-D560AF4DE991}"/>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167838" y="152400"/>
            <a:ext cx="2523744" cy="978408"/>
          </a:xfrm>
        </p:spPr>
        <p:txBody>
          <a:bodyPr lIns="73152" bIns="0" rtlCol="0" anchor="b">
            <a:normAutofit/>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DB0198CF-319C-4AD4-9269-A51C4468808B}"/>
              </a:ext>
            </a:extLst>
          </p:cNvPr>
          <p:cNvSpPr>
            <a:spLocks noGrp="1"/>
          </p:cNvSpPr>
          <p:nvPr>
            <p:ph type="dt" sz="half" idx="10"/>
          </p:nvPr>
        </p:nvSpPr>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id="{A6773460-3A29-4B6B-B4EE-AE04408825F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20306C17-A233-4CD3-8F76-6621803A7435}"/>
              </a:ext>
            </a:extLst>
          </p:cNvPr>
          <p:cNvSpPr>
            <a:spLocks noGrp="1"/>
          </p:cNvSpPr>
          <p:nvPr>
            <p:ph type="sldNum" sz="quarter" idx="12"/>
          </p:nvPr>
        </p:nvSpPr>
        <p:spPr/>
        <p:txBody>
          <a:bodyPr/>
          <a:lstStyle>
            <a:lvl1pPr>
              <a:defRPr/>
            </a:lvl1pPr>
          </a:lstStyle>
          <a:p>
            <a:pPr>
              <a:defRPr/>
            </a:pPr>
            <a:fld id="{32BA4DC7-DF9A-4898-9E75-5D245801BC20}" type="slidenum">
              <a:rPr lang="en-US" altLang="en-US"/>
              <a:pPr>
                <a:defRPr/>
              </a:pPr>
              <a:t>‹#›</a:t>
            </a:fld>
            <a:endParaRPr lang="en-US" altLang="en-US" dirty="0"/>
          </a:p>
        </p:txBody>
      </p:sp>
    </p:spTree>
    <p:extLst>
      <p:ext uri="{BB962C8B-B14F-4D97-AF65-F5344CB8AC3E}">
        <p14:creationId xmlns:p14="http://schemas.microsoft.com/office/powerpoint/2010/main" val="395558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B3ED19-1053-4D2E-B6E2-76D96FDC4B49}"/>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CA2442A5-37DF-46B3-A88F-72C85FB52008}"/>
              </a:ext>
            </a:extLst>
          </p:cNvPr>
          <p:cNvSpPr/>
          <p:nvPr/>
        </p:nvSpPr>
        <p:spPr bwMode="ltGray">
          <a:xfrm>
            <a:off x="0" y="0"/>
            <a:ext cx="9144000" cy="1433513"/>
          </a:xfrm>
          <a:prstGeom prst="rect">
            <a:avLst/>
          </a:prstGeom>
          <a:solidFill>
            <a:schemeClr val="accent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28" name="Title Placeholder 1">
            <a:extLst>
              <a:ext uri="{FF2B5EF4-FFF2-40B4-BE49-F238E27FC236}">
                <a16:creationId xmlns:a16="http://schemas.microsoft.com/office/drawing/2014/main" id="{2A9DAD7F-F103-4863-BC6E-D9A9FB3E2FE9}"/>
              </a:ext>
            </a:extLst>
          </p:cNvPr>
          <p:cNvSpPr>
            <a:spLocks noGrp="1"/>
          </p:cNvSpPr>
          <p:nvPr>
            <p:ph type="title"/>
          </p:nvPr>
        </p:nvSpPr>
        <p:spPr bwMode="auto">
          <a:xfrm>
            <a:off x="457200" y="152400"/>
            <a:ext cx="82296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45720" bIns="45720" numCol="1" anchor="ctr" anchorCtr="0" compatLnSpc="1">
            <a:prstTxWarp prst="textNoShape">
              <a:avLst/>
            </a:prstTxWarp>
          </a:bodyPr>
          <a:lstStyle/>
          <a:p>
            <a:pPr lvl="0"/>
            <a:r>
              <a:rPr lang="en-US" altLang="en-US"/>
              <a:t>Click to edit Master title style</a:t>
            </a:r>
          </a:p>
        </p:txBody>
      </p:sp>
      <p:sp>
        <p:nvSpPr>
          <p:cNvPr id="1029" name="Text Placeholder 2">
            <a:extLst>
              <a:ext uri="{FF2B5EF4-FFF2-40B4-BE49-F238E27FC236}">
                <a16:creationId xmlns:a16="http://schemas.microsoft.com/office/drawing/2014/main" id="{DA02B645-EA10-4AB9-9529-52C2F83CF120}"/>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36E3CFE-BAD4-4778-A67C-8AC3AA90513A}"/>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p>
        </p:txBody>
      </p:sp>
      <p:sp>
        <p:nvSpPr>
          <p:cNvPr id="5" name="Footer Placeholder 4">
            <a:extLst>
              <a:ext uri="{FF2B5EF4-FFF2-40B4-BE49-F238E27FC236}">
                <a16:creationId xmlns:a16="http://schemas.microsoft.com/office/drawing/2014/main" id="{475C0DBE-4AA9-4DB6-B4F9-9323E4A4D353}"/>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p>
        </p:txBody>
      </p:sp>
      <p:sp>
        <p:nvSpPr>
          <p:cNvPr id="6" name="Slide Number Placeholder 5">
            <a:extLst>
              <a:ext uri="{FF2B5EF4-FFF2-40B4-BE49-F238E27FC236}">
                <a16:creationId xmlns:a16="http://schemas.microsoft.com/office/drawing/2014/main" id="{E31AB48F-49B2-4E06-9D64-026BAA6E69E2}"/>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E4F2C6B8-73FB-4B08-9429-5442D5E1A87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91499" r:id="rId1"/>
    <p:sldLayoutId id="2147491500" r:id="rId2"/>
    <p:sldLayoutId id="2147491501" r:id="rId3"/>
    <p:sldLayoutId id="2147491502" r:id="rId4"/>
    <p:sldLayoutId id="2147491495" r:id="rId5"/>
    <p:sldLayoutId id="2147491496" r:id="rId6"/>
    <p:sldLayoutId id="2147491497" r:id="rId7"/>
    <p:sldLayoutId id="2147491503" r:id="rId8"/>
    <p:sldLayoutId id="2147491504" r:id="rId9"/>
    <p:sldLayoutId id="2147491505" r:id="rId10"/>
    <p:sldLayoutId id="2147491498" r:id="rId11"/>
    <p:sldLayoutId id="2147491506" r:id="rId12"/>
    <p:sldLayoutId id="2147491507" r:id="rId13"/>
    <p:sldLayoutId id="2147491508" r:id="rId14"/>
    <p:sldLayoutId id="2147491509" r:id="rId15"/>
  </p:sldLayoutIdLst>
  <p:hf sldNum="0" hdr="0" ftr="0" dt="0"/>
  <p:txStyles>
    <p:titleStyle>
      <a:lvl1pPr algn="l" rtl="0" eaLnBrk="0" fontAlgn="base" hangingPunct="0">
        <a:spcBef>
          <a:spcPct val="0"/>
        </a:spcBef>
        <a:spcAft>
          <a:spcPct val="0"/>
        </a:spcAft>
        <a:defRPr sz="4500" kern="1200">
          <a:solidFill>
            <a:schemeClr val="bg1"/>
          </a:solidFill>
          <a:latin typeface="+mj-lt"/>
          <a:ea typeface="+mj-ea"/>
          <a:cs typeface="+mj-cs"/>
        </a:defRPr>
      </a:lvl1pPr>
      <a:lvl2pPr algn="l" rtl="0" eaLnBrk="0" fontAlgn="base" hangingPunct="0">
        <a:spcBef>
          <a:spcPct val="0"/>
        </a:spcBef>
        <a:spcAft>
          <a:spcPct val="0"/>
        </a:spcAft>
        <a:defRPr sz="4500">
          <a:solidFill>
            <a:schemeClr val="bg1"/>
          </a:solidFill>
          <a:latin typeface="Corbel" pitchFamily="34" charset="0"/>
        </a:defRPr>
      </a:lvl2pPr>
      <a:lvl3pPr algn="l" rtl="0" eaLnBrk="0" fontAlgn="base" hangingPunct="0">
        <a:spcBef>
          <a:spcPct val="0"/>
        </a:spcBef>
        <a:spcAft>
          <a:spcPct val="0"/>
        </a:spcAft>
        <a:defRPr sz="4500">
          <a:solidFill>
            <a:schemeClr val="bg1"/>
          </a:solidFill>
          <a:latin typeface="Corbel" pitchFamily="34" charset="0"/>
        </a:defRPr>
      </a:lvl3pPr>
      <a:lvl4pPr algn="l" rtl="0" eaLnBrk="0" fontAlgn="base" hangingPunct="0">
        <a:spcBef>
          <a:spcPct val="0"/>
        </a:spcBef>
        <a:spcAft>
          <a:spcPct val="0"/>
        </a:spcAft>
        <a:defRPr sz="4500">
          <a:solidFill>
            <a:schemeClr val="bg1"/>
          </a:solidFill>
          <a:latin typeface="Corbel" pitchFamily="34" charset="0"/>
        </a:defRPr>
      </a:lvl4pPr>
      <a:lvl5pPr algn="l" rtl="0" eaLnBrk="0" fontAlgn="base" hangingPunct="0">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C32D2E"/>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4AA33"/>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964305"/>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mailto:aconnolly@osfa.mass.edu" TargetMode="External"/><Relationship Id="rId2" Type="http://schemas.openxmlformats.org/officeDocument/2006/relationships/hyperlink" Target="mailto:clientsupport@ecsi.net" TargetMode="Externa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mailto:jkennedy@dhe.mass.edu" TargetMode="External"/><Relationship Id="rId2" Type="http://schemas.openxmlformats.org/officeDocument/2006/relationships/hyperlink" Target="https://gateway.edu.state.ma.us/" TargetMode="External"/><Relationship Id="rId1" Type="http://schemas.openxmlformats.org/officeDocument/2006/relationships/slideLayout" Target="../slideLayouts/slideLayout2.xml"/><Relationship Id="rId4" Type="http://schemas.openxmlformats.org/officeDocument/2006/relationships/hyperlink" Target="mailto:rbrun@dhe.mass.edu"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mailto:rbrun@dhe.mass.edu" TargetMode="External"/><Relationship Id="rId2" Type="http://schemas.openxmlformats.org/officeDocument/2006/relationships/hyperlink" Target="mailto:agediman@doe.mass.edu"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secure.osfa.mass.edu/year_end_report/yearendrefundform.jsp"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www.mass.edu/newsletter" TargetMode="External"/><Relationship Id="rId2" Type="http://schemas.openxmlformats.org/officeDocument/2006/relationships/hyperlink" Target="http://www.mass.edu/equit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osfaweb@dhe.mass.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heartlandecsi.com/" TargetMode="Externa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ftccomplaintassistant.gov/#&amp;panel1-1" TargetMode="External"/><Relationship Id="rId2" Type="http://schemas.openxmlformats.org/officeDocument/2006/relationships/hyperlink" Target="https://www.consumerfinance.gov/complaint/" TargetMode="External"/><Relationship Id="rId1" Type="http://schemas.openxmlformats.org/officeDocument/2006/relationships/slideLayout" Target="../slideLayouts/slideLayout13.xml"/><Relationship Id="rId4" Type="http://schemas.openxmlformats.org/officeDocument/2006/relationships/hyperlink" Target="https://studentaid.ed.gov/sa/types/scams"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EC89-3B14-4181-8CB1-1E2E679D34A9}"/>
              </a:ext>
            </a:extLst>
          </p:cNvPr>
          <p:cNvSpPr>
            <a:spLocks noGrp="1"/>
          </p:cNvSpPr>
          <p:nvPr>
            <p:ph type="ctrTitle"/>
          </p:nvPr>
        </p:nvSpPr>
        <p:spPr>
          <a:ln>
            <a:miter lim="800000"/>
            <a:headEnd/>
            <a:tailEnd/>
          </a:ln>
        </p:spPr>
        <p:txBody>
          <a:bodyPr>
            <a:normAutofit fontScale="90000"/>
          </a:bodyPr>
          <a:lstStyle/>
          <a:p>
            <a:pPr>
              <a:defRPr/>
            </a:pPr>
            <a:br>
              <a:rPr lang="en-US" sz="4000" dirty="0"/>
            </a:br>
            <a:r>
              <a:rPr lang="en-US" sz="4000" dirty="0"/>
              <a:t>STATE FINANCIAL AID PROGRAMS   	                 	2020-2021 TRAINING WORKSHOPS </a:t>
            </a:r>
            <a:endParaRPr lang="en-US" sz="4900" dirty="0"/>
          </a:p>
        </p:txBody>
      </p:sp>
      <p:sp>
        <p:nvSpPr>
          <p:cNvPr id="3" name="Subtitle 2">
            <a:extLst>
              <a:ext uri="{FF2B5EF4-FFF2-40B4-BE49-F238E27FC236}">
                <a16:creationId xmlns:a16="http://schemas.microsoft.com/office/drawing/2014/main" id="{523BB80A-703E-4636-A9F2-ECAC38C317CF}"/>
              </a:ext>
            </a:extLst>
          </p:cNvPr>
          <p:cNvSpPr>
            <a:spLocks noGrp="1"/>
          </p:cNvSpPr>
          <p:nvPr>
            <p:ph type="subTitle" idx="1"/>
          </p:nvPr>
        </p:nvSpPr>
        <p:spPr>
          <a:xfrm>
            <a:off x="685800" y="2057400"/>
            <a:ext cx="8077200" cy="1752600"/>
          </a:xfrm>
        </p:spPr>
        <p:txBody>
          <a:bodyPr/>
          <a:lstStyle/>
          <a:p>
            <a:pPr>
              <a:defRPr/>
            </a:pPr>
            <a:r>
              <a:rPr lang="en-US" b="1" dirty="0">
                <a:latin typeface="+mj-lt"/>
              </a:rPr>
              <a:t>Office of Student Financial Assistance  |  September 15,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36A8C-31A2-4F98-BA88-72A3D8906770}"/>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26627" name="Content Placeholder 2">
            <a:extLst>
              <a:ext uri="{FF2B5EF4-FFF2-40B4-BE49-F238E27FC236}">
                <a16:creationId xmlns:a16="http://schemas.microsoft.com/office/drawing/2014/main" id="{1892EA86-3212-4C82-8371-03584F64B160}"/>
              </a:ext>
            </a:extLst>
          </p:cNvPr>
          <p:cNvSpPr>
            <a:spLocks noGrp="1"/>
          </p:cNvSpPr>
          <p:nvPr>
            <p:ph idx="1"/>
          </p:nvPr>
        </p:nvSpPr>
        <p:spPr>
          <a:xfrm>
            <a:off x="460375" y="1570038"/>
            <a:ext cx="8229600" cy="4625975"/>
          </a:xfrm>
        </p:spPr>
        <p:txBody>
          <a:bodyPr/>
          <a:lstStyle/>
          <a:p>
            <a:pPr marL="117475" indent="0">
              <a:buFont typeface="Wingdings 2" panose="05020102010507070707" pitchFamily="18" charset="2"/>
              <a:buNone/>
            </a:pPr>
            <a:r>
              <a:rPr lang="en-US" altLang="en-US" sz="1600"/>
              <a:t>The Massachusetts Board of Higher Education aims to sustain and expand on Massachusetts’ unique leadership position in higher education as defined by the strength and reputation of our private and public postsecondary institutions and our nation-leading level of attainment among our adult citizens. </a:t>
            </a:r>
          </a:p>
          <a:p>
            <a:pPr marL="117475" indent="0">
              <a:spcAft>
                <a:spcPts val="1200"/>
              </a:spcAft>
              <a:buFont typeface="Wingdings 2" panose="05020102010507070707" pitchFamily="18" charset="2"/>
              <a:buNone/>
            </a:pPr>
            <a:r>
              <a:rPr lang="en-US" altLang="en-US" sz="1600"/>
              <a:t>To further realize those goals and to ensure that public higher education opens doors of opportunity and fulfilment for traditionally underserved populations…</a:t>
            </a:r>
          </a:p>
          <a:p>
            <a:pPr marL="117475" indent="0">
              <a:spcAft>
                <a:spcPts val="1200"/>
              </a:spcAft>
              <a:buFont typeface="Wingdings 2" panose="05020102010507070707" pitchFamily="18" charset="2"/>
              <a:buNone/>
            </a:pPr>
            <a:endParaRPr lang="en-US" altLang="en-US" sz="1600"/>
          </a:p>
          <a:p>
            <a:pPr marL="117475" indent="0">
              <a:spcAft>
                <a:spcPts val="1200"/>
              </a:spcAft>
              <a:buFont typeface="Wingdings 2" panose="05020102010507070707" pitchFamily="18" charset="2"/>
              <a:buNone/>
            </a:pPr>
            <a:endParaRPr lang="en-US" altLang="en-US" sz="1600"/>
          </a:p>
          <a:p>
            <a:pPr marL="117475" indent="0">
              <a:spcAft>
                <a:spcPts val="1200"/>
              </a:spcAft>
              <a:buFont typeface="Wingdings 2" panose="05020102010507070707" pitchFamily="18" charset="2"/>
              <a:buNone/>
            </a:pPr>
            <a:endParaRPr lang="en-US" altLang="en-US" sz="1600"/>
          </a:p>
        </p:txBody>
      </p:sp>
      <p:sp>
        <p:nvSpPr>
          <p:cNvPr id="26628" name="Text Placeholder 3">
            <a:extLst>
              <a:ext uri="{FF2B5EF4-FFF2-40B4-BE49-F238E27FC236}">
                <a16:creationId xmlns:a16="http://schemas.microsoft.com/office/drawing/2014/main" id="{B6EFFE1B-F454-477E-BA14-E1444531075E}"/>
              </a:ext>
            </a:extLst>
          </p:cNvPr>
          <p:cNvSpPr>
            <a:spLocks noGrp="1"/>
          </p:cNvSpPr>
          <p:nvPr>
            <p:ph type="body" sz="quarter" idx="13"/>
          </p:nvPr>
        </p:nvSpPr>
        <p:spPr/>
        <p:txBody>
          <a:bodyPr/>
          <a:lstStyle/>
          <a:p>
            <a:r>
              <a:rPr altLang="en-US"/>
              <a:t>FY2020-21 Goals and Objectives</a:t>
            </a:r>
          </a:p>
        </p:txBody>
      </p:sp>
      <p:sp>
        <p:nvSpPr>
          <p:cNvPr id="5" name="TextBox 4">
            <a:extLst>
              <a:ext uri="{FF2B5EF4-FFF2-40B4-BE49-F238E27FC236}">
                <a16:creationId xmlns:a16="http://schemas.microsoft.com/office/drawing/2014/main" id="{03BDBB48-E4A2-4958-AEF4-D5C74BCFEAA0}"/>
              </a:ext>
            </a:extLst>
          </p:cNvPr>
          <p:cNvSpPr txBox="1"/>
          <p:nvPr/>
        </p:nvSpPr>
        <p:spPr>
          <a:xfrm>
            <a:off x="563563" y="3394075"/>
            <a:ext cx="8016875" cy="1785938"/>
          </a:xfrm>
          <a:prstGeom prst="rect">
            <a:avLst/>
          </a:prstGeom>
          <a:solidFill>
            <a:schemeClr val="accent3"/>
          </a:solidFill>
        </p:spPr>
        <p:txBody>
          <a:bodyPr>
            <a:spAutoFit/>
          </a:bodyPr>
          <a:lstStyle/>
          <a:p>
            <a:pPr marL="119062" algn="ctr">
              <a:defRPr/>
            </a:pPr>
            <a:r>
              <a:rPr lang="en-US" b="1" dirty="0">
                <a:solidFill>
                  <a:schemeClr val="tx2"/>
                </a:solidFill>
              </a:rPr>
              <a:t>We elect to make our top statewide policy and performance priority:</a:t>
            </a:r>
          </a:p>
          <a:p>
            <a:pPr marL="119062" algn="ctr">
              <a:defRPr/>
            </a:pPr>
            <a:endParaRPr lang="en-US" sz="800" b="1" dirty="0"/>
          </a:p>
          <a:p>
            <a:pPr algn="ctr">
              <a:spcAft>
                <a:spcPts val="1200"/>
              </a:spcAft>
              <a:defRPr/>
            </a:pPr>
            <a:r>
              <a:rPr lang="en-US" sz="2800" b="1" dirty="0">
                <a:solidFill>
                  <a:schemeClr val="tx2"/>
                </a:solidFill>
              </a:rPr>
              <a:t>Significantly raise the enrollment, attainment and long-term success outcomes among </a:t>
            </a:r>
            <a:br>
              <a:rPr lang="en-US" sz="2800" b="1" dirty="0">
                <a:solidFill>
                  <a:schemeClr val="tx2"/>
                </a:solidFill>
              </a:rPr>
            </a:br>
            <a:r>
              <a:rPr lang="en-US" sz="2800" b="1" dirty="0">
                <a:solidFill>
                  <a:schemeClr val="tx2"/>
                </a:solidFill>
              </a:rPr>
              <a:t>under-represented student populations.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61B0B3E3-15B4-4A41-872C-68D798EE7080}"/>
              </a:ext>
            </a:extLst>
          </p:cNvPr>
          <p:cNvSpPr>
            <a:spLocks noGrp="1"/>
          </p:cNvSpPr>
          <p:nvPr>
            <p:ph type="title"/>
          </p:nvPr>
        </p:nvSpPr>
        <p:spPr>
          <a:xfrm>
            <a:off x="457200" y="685800"/>
            <a:ext cx="7791450" cy="762000"/>
          </a:xfrm>
        </p:spPr>
        <p:txBody>
          <a:bodyPr/>
          <a:lstStyle/>
          <a:p>
            <a:pPr defTabSz="1019175" eaLnBrk="1" hangingPunct="1"/>
            <a:r>
              <a:rPr lang="en-US" altLang="en-US" sz="3200" b="1"/>
              <a:t>Helpful Reminders</a:t>
            </a:r>
          </a:p>
        </p:txBody>
      </p:sp>
      <p:sp>
        <p:nvSpPr>
          <p:cNvPr id="91139" name="Rectangle 3">
            <a:extLst>
              <a:ext uri="{FF2B5EF4-FFF2-40B4-BE49-F238E27FC236}">
                <a16:creationId xmlns:a16="http://schemas.microsoft.com/office/drawing/2014/main" id="{357C77CD-25AC-4132-BE06-818DAA8E6D58}"/>
              </a:ext>
            </a:extLst>
          </p:cNvPr>
          <p:cNvSpPr>
            <a:spLocks noGrp="1" noChangeArrowheads="1"/>
          </p:cNvSpPr>
          <p:nvPr>
            <p:ph idx="1"/>
          </p:nvPr>
        </p:nvSpPr>
        <p:spPr>
          <a:xfrm>
            <a:off x="534988" y="1600200"/>
            <a:ext cx="8151812" cy="4343400"/>
          </a:xfrm>
        </p:spPr>
        <p:txBody>
          <a:bodyPr/>
          <a:lstStyle/>
          <a:p>
            <a:pPr marL="382588" lvl="1" indent="-382588" defTabSz="1019175" eaLnBrk="1" hangingPunct="1">
              <a:lnSpc>
                <a:spcPct val="80000"/>
              </a:lnSpc>
              <a:spcBef>
                <a:spcPct val="0"/>
              </a:spcBef>
              <a:buClr>
                <a:schemeClr val="accent1"/>
              </a:buClr>
              <a:buSzPct val="100000"/>
              <a:buFont typeface="Wingdings" panose="05000000000000000000" pitchFamily="2" charset="2"/>
              <a:buChar char="§"/>
              <a:defRPr/>
            </a:pPr>
            <a:endParaRPr lang="en-US" sz="2400" b="1" dirty="0"/>
          </a:p>
          <a:p>
            <a:pPr marL="382588" lvl="1" indent="-382588" defTabSz="1019175" eaLnBrk="1" hangingPunct="1">
              <a:lnSpc>
                <a:spcPct val="80000"/>
              </a:lnSpc>
              <a:spcBef>
                <a:spcPct val="0"/>
              </a:spcBef>
              <a:buClr>
                <a:schemeClr val="accent1"/>
              </a:buClr>
              <a:buSzPct val="100000"/>
              <a:buFont typeface="Wingdings" panose="05000000000000000000" pitchFamily="2" charset="2"/>
              <a:buChar char="§"/>
              <a:defRPr/>
            </a:pPr>
            <a:r>
              <a:rPr lang="en-US" sz="2400" b="1" dirty="0"/>
              <a:t>NIL CANNOT be consolidated </a:t>
            </a:r>
          </a:p>
          <a:p>
            <a:pPr marL="382588" lvl="1" indent="-382588" defTabSz="1019175" eaLnBrk="1" hangingPunct="1">
              <a:lnSpc>
                <a:spcPct val="80000"/>
              </a:lnSpc>
              <a:spcBef>
                <a:spcPct val="0"/>
              </a:spcBef>
              <a:buClr>
                <a:schemeClr val="accent1"/>
              </a:buClr>
              <a:buSzPct val="100000"/>
              <a:buFont typeface="Wingdings" panose="05000000000000000000" pitchFamily="2" charset="2"/>
              <a:buChar char="§"/>
              <a:defRPr/>
            </a:pPr>
            <a:endParaRPr lang="en-US" sz="2400" b="1" dirty="0"/>
          </a:p>
          <a:p>
            <a:pPr marL="382588" indent="-382588" defTabSz="1019175" eaLnBrk="1" hangingPunct="1">
              <a:lnSpc>
                <a:spcPct val="80000"/>
              </a:lnSpc>
              <a:buSzPct val="100000"/>
              <a:buFont typeface="Wingdings" pitchFamily="2" charset="2"/>
              <a:buChar char="§"/>
              <a:defRPr/>
            </a:pPr>
            <a:r>
              <a:rPr lang="en-US" sz="2400" b="1" dirty="0"/>
              <a:t>NIL does not appear on NSLDS </a:t>
            </a:r>
          </a:p>
          <a:p>
            <a:pPr marL="382588" indent="-382588" defTabSz="1019175" eaLnBrk="1" hangingPunct="1">
              <a:lnSpc>
                <a:spcPct val="80000"/>
              </a:lnSpc>
              <a:buSzPct val="100000"/>
              <a:buFont typeface="Wingdings" pitchFamily="2" charset="2"/>
              <a:buChar char="§"/>
              <a:defRPr/>
            </a:pPr>
            <a:endParaRPr lang="en-US" sz="2400" b="1" dirty="0"/>
          </a:p>
          <a:p>
            <a:pPr marL="382588" indent="-382588" defTabSz="1019175" eaLnBrk="1" hangingPunct="1">
              <a:lnSpc>
                <a:spcPct val="80000"/>
              </a:lnSpc>
              <a:buSzPct val="100000"/>
              <a:buFont typeface="Wingdings" pitchFamily="2" charset="2"/>
              <a:buChar char="§"/>
              <a:defRPr/>
            </a:pPr>
            <a:r>
              <a:rPr lang="en-US" sz="2400" b="1" dirty="0"/>
              <a:t>Students in default may have </a:t>
            </a:r>
            <a:r>
              <a:rPr lang="en-US" sz="2400" b="1" u="sng" dirty="0">
                <a:solidFill>
                  <a:srgbClr val="FF0000"/>
                </a:solidFill>
              </a:rPr>
              <a:t>any</a:t>
            </a:r>
            <a:r>
              <a:rPr lang="en-US" sz="2400" b="1" dirty="0"/>
              <a:t> state funds intercepted</a:t>
            </a:r>
          </a:p>
          <a:p>
            <a:pPr marL="382588" indent="-382588" defTabSz="1019175" eaLnBrk="1" hangingPunct="1">
              <a:lnSpc>
                <a:spcPct val="80000"/>
              </a:lnSpc>
              <a:buSzPct val="100000"/>
              <a:buFont typeface="Wingdings" pitchFamily="2" charset="2"/>
              <a:buChar char="§"/>
              <a:defRPr/>
            </a:pPr>
            <a:endParaRPr lang="en-US" sz="2400" b="1" dirty="0"/>
          </a:p>
          <a:p>
            <a:pPr marL="382588" indent="-382588" defTabSz="1019175" eaLnBrk="1" hangingPunct="1">
              <a:lnSpc>
                <a:spcPct val="80000"/>
              </a:lnSpc>
              <a:buSzPct val="100000"/>
              <a:buFont typeface="Wingdings" pitchFamily="2" charset="2"/>
              <a:buChar char="§"/>
              <a:defRPr/>
            </a:pPr>
            <a:r>
              <a:rPr lang="en-US" sz="2400" b="1" dirty="0"/>
              <a:t>Students must complete a Commonwealth of Massachusetts exit interview</a:t>
            </a:r>
          </a:p>
          <a:p>
            <a:pPr marL="827088" lvl="1" indent="-317500" defTabSz="1019175" eaLnBrk="1" hangingPunct="1">
              <a:lnSpc>
                <a:spcPct val="80000"/>
              </a:lnSpc>
              <a:buClr>
                <a:schemeClr val="accent1"/>
              </a:buClr>
              <a:buSzPct val="100000"/>
              <a:buFont typeface="Wingdings" panose="05000000000000000000" pitchFamily="2" charset="2"/>
              <a:buChar char="§"/>
              <a:defRPr/>
            </a:pPr>
            <a:endParaRPr lang="en-US" sz="2400" b="1" dirty="0"/>
          </a:p>
          <a:p>
            <a:pPr marL="382588" indent="-382588" defTabSz="1019175" eaLnBrk="1" hangingPunct="1">
              <a:lnSpc>
                <a:spcPct val="80000"/>
              </a:lnSpc>
              <a:buSzPct val="100000"/>
              <a:buFont typeface="Wingdings" pitchFamily="2" charset="2"/>
              <a:buChar char="§"/>
              <a:defRPr/>
            </a:pPr>
            <a:r>
              <a:rPr lang="en-US" sz="2400" b="1" dirty="0"/>
              <a:t>Borrowers must complete exit interview EVEN IF they are continuing in the fall in a graduate program (must apply for deferment) </a:t>
            </a:r>
          </a:p>
          <a:p>
            <a:pPr marL="827088" lvl="1" indent="-317500" defTabSz="1019175" eaLnBrk="1" hangingPunct="1">
              <a:lnSpc>
                <a:spcPct val="80000"/>
              </a:lnSpc>
              <a:buClr>
                <a:schemeClr val="accent1"/>
              </a:buClr>
              <a:buSzPct val="100000"/>
              <a:buFont typeface="Wingdings" panose="05000000000000000000" pitchFamily="2" charset="2"/>
              <a:buChar char="§"/>
              <a:defRPr/>
            </a:pPr>
            <a:endParaRPr lang="en-US" sz="2400" b="1" dirty="0"/>
          </a:p>
          <a:p>
            <a:pPr marL="382588" indent="-382588" defTabSz="1019175" eaLnBrk="1" hangingPunct="1">
              <a:lnSpc>
                <a:spcPct val="80000"/>
              </a:lnSpc>
              <a:buFont typeface="Wingdings" pitchFamily="2" charset="2"/>
              <a:buNone/>
              <a:defRPr/>
            </a:pPr>
            <a:endParaRPr lang="en-US" sz="2400" dirty="0"/>
          </a:p>
        </p:txBody>
      </p:sp>
      <p:sp>
        <p:nvSpPr>
          <p:cNvPr id="4" name="Rectangle 3">
            <a:extLst>
              <a:ext uri="{FF2B5EF4-FFF2-40B4-BE49-F238E27FC236}">
                <a16:creationId xmlns:a16="http://schemas.microsoft.com/office/drawing/2014/main" id="{D9AA9264-B7A4-4995-9EE0-042899924559}"/>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191D3C5-8ECD-4930-9780-CB0267BFDF88}"/>
              </a:ext>
            </a:extLst>
          </p:cNvPr>
          <p:cNvSpPr>
            <a:spLocks noGrp="1"/>
          </p:cNvSpPr>
          <p:nvPr>
            <p:ph type="title"/>
          </p:nvPr>
        </p:nvSpPr>
        <p:spPr>
          <a:xfrm>
            <a:off x="457200" y="533400"/>
            <a:ext cx="8229600" cy="869950"/>
          </a:xfrm>
        </p:spPr>
        <p:txBody>
          <a:bodyPr/>
          <a:lstStyle/>
          <a:p>
            <a:pPr defTabSz="1019175" eaLnBrk="1" hangingPunct="1"/>
            <a:r>
              <a:rPr lang="en-US" altLang="en-US" b="1"/>
              <a:t>Contact Information</a:t>
            </a:r>
          </a:p>
        </p:txBody>
      </p:sp>
      <p:sp>
        <p:nvSpPr>
          <p:cNvPr id="132099" name="Rectangle 3">
            <a:extLst>
              <a:ext uri="{FF2B5EF4-FFF2-40B4-BE49-F238E27FC236}">
                <a16:creationId xmlns:a16="http://schemas.microsoft.com/office/drawing/2014/main" id="{24913C7B-46D2-4E25-90C4-B0CAFBAA67B8}"/>
              </a:ext>
            </a:extLst>
          </p:cNvPr>
          <p:cNvSpPr>
            <a:spLocks noGrp="1"/>
          </p:cNvSpPr>
          <p:nvPr>
            <p:ph sz="half" idx="1"/>
          </p:nvPr>
        </p:nvSpPr>
        <p:spPr>
          <a:xfrm>
            <a:off x="304800" y="1600200"/>
            <a:ext cx="4564063" cy="4953000"/>
          </a:xfrm>
        </p:spPr>
        <p:txBody>
          <a:bodyPr/>
          <a:lstStyle/>
          <a:p>
            <a:pPr marL="382588" indent="-382588" defTabSz="1019175" eaLnBrk="1" hangingPunct="1"/>
            <a:r>
              <a:rPr lang="en-US" altLang="en-US" sz="2400" b="1"/>
              <a:t>Heartland-Educational Computer Services, Inc (ECSI)</a:t>
            </a:r>
          </a:p>
          <a:p>
            <a:pPr marL="827088" lvl="1" indent="-317500" defTabSz="1019175" eaLnBrk="1" hangingPunct="1">
              <a:buClr>
                <a:schemeClr val="accent1"/>
              </a:buClr>
              <a:buSzPct val="65000"/>
              <a:buFont typeface="Wingdings" panose="05000000000000000000" pitchFamily="2" charset="2"/>
              <a:buNone/>
            </a:pPr>
            <a:r>
              <a:rPr lang="en-US" altLang="en-US" sz="1800" b="1"/>
              <a:t>     Schools/Institutions</a:t>
            </a:r>
          </a:p>
          <a:p>
            <a:pPr marL="827088" lvl="1" indent="-317500" defTabSz="1019175" eaLnBrk="1" hangingPunct="1">
              <a:buClr>
                <a:schemeClr val="accent1"/>
              </a:buClr>
              <a:buFont typeface="Wingdings" panose="05000000000000000000" pitchFamily="2" charset="2"/>
              <a:buNone/>
            </a:pPr>
            <a:r>
              <a:rPr lang="en-US" altLang="en-US" sz="1800" b="1"/>
              <a:t>	Phone 1-800-437-6931</a:t>
            </a:r>
          </a:p>
          <a:p>
            <a:pPr marL="827088" lvl="1" indent="-317500" defTabSz="1019175" eaLnBrk="1" hangingPunct="1">
              <a:buClr>
                <a:schemeClr val="accent1"/>
              </a:buClr>
              <a:buFont typeface="Wingdings" panose="05000000000000000000" pitchFamily="2" charset="2"/>
              <a:buNone/>
            </a:pPr>
            <a:endParaRPr lang="en-US" altLang="en-US" sz="1800" b="1"/>
          </a:p>
          <a:p>
            <a:pPr marL="382588" indent="-382588" defTabSz="1019175" eaLnBrk="1" hangingPunct="1"/>
            <a:r>
              <a:rPr lang="en-US" altLang="en-US" sz="2200" b="1"/>
              <a:t>Borrowers</a:t>
            </a:r>
          </a:p>
          <a:p>
            <a:pPr marL="1136650" lvl="2" indent="-457200" defTabSz="1019175">
              <a:buClr>
                <a:schemeClr val="accent1"/>
              </a:buClr>
              <a:buFont typeface="Wingdings" panose="05000000000000000000" pitchFamily="2" charset="2"/>
              <a:buNone/>
            </a:pPr>
            <a:r>
              <a:rPr lang="en-US" altLang="en-US" sz="1800" b="1"/>
              <a:t>MDHE </a:t>
            </a:r>
          </a:p>
          <a:p>
            <a:pPr marL="1136650" lvl="2" indent="-457200" defTabSz="1019175">
              <a:buClr>
                <a:schemeClr val="accent1"/>
              </a:buClr>
              <a:buFont typeface="Wingdings" panose="05000000000000000000" pitchFamily="2" charset="2"/>
              <a:buNone/>
            </a:pPr>
            <a:r>
              <a:rPr lang="en-US" altLang="en-US" b="1"/>
              <a:t>C/O ECSI   	</a:t>
            </a:r>
          </a:p>
          <a:p>
            <a:pPr marL="1136650" lvl="2" indent="-457200" defTabSz="1019175">
              <a:buClr>
                <a:schemeClr val="accent1"/>
              </a:buClr>
              <a:buFont typeface="Wingdings" panose="05000000000000000000" pitchFamily="2" charset="2"/>
              <a:buNone/>
            </a:pPr>
            <a:r>
              <a:rPr lang="en-US" altLang="en-US" b="1"/>
              <a:t>100 Global View Drive</a:t>
            </a:r>
          </a:p>
          <a:p>
            <a:pPr marL="1136650" lvl="2" indent="-457200" defTabSz="1019175">
              <a:buClr>
                <a:schemeClr val="accent1"/>
              </a:buClr>
              <a:buFont typeface="Wingdings" panose="05000000000000000000" pitchFamily="2" charset="2"/>
              <a:buNone/>
            </a:pPr>
            <a:r>
              <a:rPr lang="en-US" altLang="en-US" b="1"/>
              <a:t>Warrendale, PA 15086</a:t>
            </a:r>
          </a:p>
          <a:p>
            <a:pPr lvl="3" defTabSz="1019175">
              <a:buClr>
                <a:schemeClr val="accent1"/>
              </a:buClr>
              <a:buFont typeface="Wingdings" panose="05000000000000000000" pitchFamily="2" charset="2"/>
              <a:buNone/>
            </a:pPr>
            <a:r>
              <a:rPr lang="en-US" altLang="en-US" b="1"/>
              <a:t>Phone: 888-549-3274</a:t>
            </a:r>
          </a:p>
          <a:p>
            <a:pPr lvl="3" defTabSz="1019175">
              <a:buClr>
                <a:schemeClr val="accent1"/>
              </a:buClr>
              <a:buFont typeface="Wingdings" panose="05000000000000000000" pitchFamily="2" charset="2"/>
              <a:buNone/>
            </a:pPr>
            <a:r>
              <a:rPr lang="en-US" altLang="en-US" b="1"/>
              <a:t>Fax:     866-291-5384</a:t>
            </a:r>
          </a:p>
          <a:p>
            <a:pPr lvl="3" defTabSz="1019175">
              <a:buClr>
                <a:schemeClr val="accent1"/>
              </a:buClr>
              <a:buFont typeface="Wingdings" panose="05000000000000000000" pitchFamily="2" charset="2"/>
              <a:buNone/>
            </a:pPr>
            <a:r>
              <a:rPr lang="en-US" altLang="en-US" b="1"/>
              <a:t>Email: </a:t>
            </a:r>
            <a:r>
              <a:rPr lang="en-US" altLang="en-US" b="1">
                <a:hlinkClick r:id="rId2"/>
              </a:rPr>
              <a:t>clientsupport@ecsi.net</a:t>
            </a:r>
            <a:endParaRPr lang="en-US" altLang="en-US" b="1"/>
          </a:p>
          <a:p>
            <a:pPr lvl="3" defTabSz="1019175">
              <a:buClr>
                <a:schemeClr val="accent1"/>
              </a:buClr>
              <a:buFont typeface="Wingdings" panose="05000000000000000000" pitchFamily="2" charset="2"/>
              <a:buNone/>
            </a:pPr>
            <a:r>
              <a:rPr lang="en-US" altLang="en-US" b="1"/>
              <a:t>Web:  </a:t>
            </a:r>
            <a:r>
              <a:rPr lang="en-US" altLang="en-US" b="1" u="sng">
                <a:solidFill>
                  <a:srgbClr val="92D050"/>
                </a:solidFill>
              </a:rPr>
              <a:t>www.heartlandecsi.com</a:t>
            </a:r>
          </a:p>
          <a:p>
            <a:pPr lvl="3" defTabSz="1019175">
              <a:buClr>
                <a:schemeClr val="accent1"/>
              </a:buClr>
              <a:buFont typeface="Wingdings" panose="05000000000000000000" pitchFamily="2" charset="2"/>
              <a:buNone/>
            </a:pPr>
            <a:endParaRPr lang="en-US" altLang="en-US" b="1"/>
          </a:p>
          <a:p>
            <a:pPr marL="382588" indent="-382588" defTabSz="1019175" eaLnBrk="1" hangingPunct="1">
              <a:buClr>
                <a:schemeClr val="tx1"/>
              </a:buClr>
              <a:buFont typeface="Wingdings" panose="05000000000000000000" pitchFamily="2" charset="2"/>
              <a:buNone/>
            </a:pPr>
            <a:endParaRPr lang="en-US" altLang="en-US" sz="2000" b="1">
              <a:solidFill>
                <a:schemeClr val="folHlink"/>
              </a:solidFill>
            </a:endParaRPr>
          </a:p>
          <a:p>
            <a:pPr marL="382588" indent="-382588" defTabSz="1019175" eaLnBrk="1" hangingPunct="1"/>
            <a:endParaRPr lang="en-US" altLang="en-US" sz="2000" b="1"/>
          </a:p>
        </p:txBody>
      </p:sp>
      <p:sp>
        <p:nvSpPr>
          <p:cNvPr id="132100" name="Rectangle 4">
            <a:extLst>
              <a:ext uri="{FF2B5EF4-FFF2-40B4-BE49-F238E27FC236}">
                <a16:creationId xmlns:a16="http://schemas.microsoft.com/office/drawing/2014/main" id="{1CA99B8C-95D7-47AB-A378-AC8D02067195}"/>
              </a:ext>
            </a:extLst>
          </p:cNvPr>
          <p:cNvSpPr>
            <a:spLocks noGrp="1"/>
          </p:cNvSpPr>
          <p:nvPr>
            <p:ph sz="half" idx="2"/>
          </p:nvPr>
        </p:nvSpPr>
        <p:spPr>
          <a:xfrm>
            <a:off x="5105400" y="1828800"/>
            <a:ext cx="3733800" cy="4114800"/>
          </a:xfrm>
        </p:spPr>
        <p:txBody>
          <a:bodyPr/>
          <a:lstStyle/>
          <a:p>
            <a:pPr marL="382588" indent="-382588" defTabSz="1019175" eaLnBrk="1" hangingPunct="1">
              <a:lnSpc>
                <a:spcPct val="90000"/>
              </a:lnSpc>
              <a:buClr>
                <a:schemeClr val="tx1"/>
              </a:buClr>
              <a:buFont typeface="Wingdings" panose="05000000000000000000" pitchFamily="2" charset="2"/>
              <a:buNone/>
            </a:pPr>
            <a:r>
              <a:rPr lang="en-US" altLang="en-US" sz="2900" b="1"/>
              <a:t>OSFA </a:t>
            </a:r>
          </a:p>
          <a:p>
            <a:pPr marL="382588" indent="-382588" defTabSz="1019175" eaLnBrk="1" hangingPunct="1">
              <a:lnSpc>
                <a:spcPct val="90000"/>
              </a:lnSpc>
              <a:buClr>
                <a:schemeClr val="tx1"/>
              </a:buClr>
              <a:buFont typeface="Wingdings" panose="05000000000000000000" pitchFamily="2" charset="2"/>
              <a:buNone/>
            </a:pPr>
            <a:r>
              <a:rPr lang="en-US" altLang="en-US" sz="2000" b="1"/>
              <a:t>    Alison Connolly   </a:t>
            </a:r>
          </a:p>
          <a:p>
            <a:pPr marL="382588" indent="-382588" defTabSz="1019175" eaLnBrk="1" hangingPunct="1">
              <a:lnSpc>
                <a:spcPct val="90000"/>
              </a:lnSpc>
              <a:buClr>
                <a:schemeClr val="tx1"/>
              </a:buClr>
              <a:buFont typeface="Wingdings" panose="05000000000000000000" pitchFamily="2" charset="2"/>
              <a:buNone/>
            </a:pPr>
            <a:r>
              <a:rPr lang="en-US" altLang="en-US" sz="2000" b="1"/>
              <a:t>    617-391-6073</a:t>
            </a:r>
          </a:p>
          <a:p>
            <a:pPr marL="382588" indent="-382588" defTabSz="1019175" eaLnBrk="1" hangingPunct="1">
              <a:lnSpc>
                <a:spcPct val="90000"/>
              </a:lnSpc>
              <a:buClr>
                <a:schemeClr val="tx1"/>
              </a:buClr>
              <a:buFont typeface="Wingdings" panose="05000000000000000000" pitchFamily="2" charset="2"/>
              <a:buNone/>
            </a:pPr>
            <a:r>
              <a:rPr lang="en-US" altLang="en-US" sz="2000" b="1"/>
              <a:t>    </a:t>
            </a:r>
            <a:r>
              <a:rPr lang="en-US" altLang="en-US" sz="2000" b="1">
                <a:solidFill>
                  <a:srgbClr val="00B0F0"/>
                </a:solidFill>
                <a:hlinkClick r:id="rId3"/>
              </a:rPr>
              <a:t>aconnolly@dhe.mass.edu</a:t>
            </a:r>
            <a:endParaRPr lang="en-US" altLang="en-US" sz="2000" b="1">
              <a:solidFill>
                <a:srgbClr val="00B0F0"/>
              </a:solidFill>
            </a:endParaRPr>
          </a:p>
          <a:p>
            <a:pPr marL="382588" indent="-382588" defTabSz="1019175" eaLnBrk="1" hangingPunct="1">
              <a:lnSpc>
                <a:spcPct val="90000"/>
              </a:lnSpc>
              <a:buFont typeface="Wingdings 2" panose="05020102010507070707" pitchFamily="18" charset="2"/>
              <a:buNone/>
            </a:pPr>
            <a:endParaRPr lang="en-US" altLang="en-US" sz="2000"/>
          </a:p>
        </p:txBody>
      </p:sp>
      <p:sp>
        <p:nvSpPr>
          <p:cNvPr id="5" name="Rectangle 4">
            <a:extLst>
              <a:ext uri="{FF2B5EF4-FFF2-40B4-BE49-F238E27FC236}">
                <a16:creationId xmlns:a16="http://schemas.microsoft.com/office/drawing/2014/main" id="{FF9E2537-678F-4B73-A90E-A64DED9AA320}"/>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A932-0589-4B3D-A749-1368A85F65C9}"/>
              </a:ext>
            </a:extLst>
          </p:cNvPr>
          <p:cNvSpPr>
            <a:spLocks noGrp="1"/>
          </p:cNvSpPr>
          <p:nvPr>
            <p:ph type="title"/>
          </p:nvPr>
        </p:nvSpPr>
        <p:spPr>
          <a:ln>
            <a:miter lim="800000"/>
            <a:headEnd/>
            <a:tailEnd/>
          </a:ln>
        </p:spPr>
        <p:txBody>
          <a:bodyPr>
            <a:normAutofit fontScale="90000"/>
          </a:bodyPr>
          <a:lstStyle/>
          <a:p>
            <a:pPr>
              <a:defRPr/>
            </a:pPr>
            <a:r>
              <a:rPr lang="en-US" dirty="0"/>
              <a:t>Participating in Massachusetts State Financial Aid Programs in 2020-2021</a:t>
            </a:r>
          </a:p>
        </p:txBody>
      </p:sp>
      <p:sp>
        <p:nvSpPr>
          <p:cNvPr id="133123" name="Text Placeholder 2">
            <a:extLst>
              <a:ext uri="{FF2B5EF4-FFF2-40B4-BE49-F238E27FC236}">
                <a16:creationId xmlns:a16="http://schemas.microsoft.com/office/drawing/2014/main" id="{4CF6469C-A116-4045-838E-09F3AD8BA766}"/>
              </a:ext>
            </a:extLst>
          </p:cNvPr>
          <p:cNvSpPr>
            <a:spLocks noGrp="1"/>
          </p:cNvSpPr>
          <p:nvPr>
            <p:ph type="body" idx="1"/>
          </p:nvPr>
        </p:nvSpPr>
        <p:spPr>
          <a:xfrm>
            <a:off x="741363" y="1828800"/>
            <a:ext cx="8021637" cy="685800"/>
          </a:xfrm>
        </p:spPr>
        <p:txBody>
          <a:bodyPr/>
          <a:lstStyle/>
          <a:p>
            <a:r>
              <a:rPr lang="en-US" altLang="en-US" sz="3600"/>
              <a:t>What’s new?</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EFFF-9E78-466E-98F3-5A83B0EBD7C0}"/>
              </a:ext>
            </a:extLst>
          </p:cNvPr>
          <p:cNvSpPr>
            <a:spLocks noGrp="1"/>
          </p:cNvSpPr>
          <p:nvPr>
            <p:ph type="title"/>
          </p:nvPr>
        </p:nvSpPr>
        <p:spPr>
          <a:xfrm>
            <a:off x="457200" y="231775"/>
            <a:ext cx="6858000" cy="377825"/>
          </a:xfrm>
        </p:spPr>
        <p:txBody>
          <a:bodyPr>
            <a:noAutofit/>
          </a:bodyPr>
          <a:lstStyle/>
          <a:p>
            <a:pPr>
              <a:defRPr/>
            </a:pPr>
            <a:r>
              <a:rPr lang="en-US" sz="2200" dirty="0"/>
              <a:t>Participation Agreement</a:t>
            </a:r>
          </a:p>
        </p:txBody>
      </p:sp>
      <p:sp>
        <p:nvSpPr>
          <p:cNvPr id="163843" name="Content Placeholder 2">
            <a:extLst>
              <a:ext uri="{FF2B5EF4-FFF2-40B4-BE49-F238E27FC236}">
                <a16:creationId xmlns:a16="http://schemas.microsoft.com/office/drawing/2014/main" id="{0A1AB151-4FBC-405C-9C54-B3C4ED69D7A2}"/>
              </a:ext>
            </a:extLst>
          </p:cNvPr>
          <p:cNvSpPr>
            <a:spLocks noGrp="1"/>
          </p:cNvSpPr>
          <p:nvPr>
            <p:ph idx="1"/>
          </p:nvPr>
        </p:nvSpPr>
        <p:spPr>
          <a:xfrm>
            <a:off x="457200" y="1600200"/>
            <a:ext cx="8229600" cy="4800600"/>
          </a:xfrm>
        </p:spPr>
        <p:txBody>
          <a:bodyPr/>
          <a:lstStyle/>
          <a:p>
            <a:pPr>
              <a:defRPr/>
            </a:pPr>
            <a:endParaRPr lang="en-US" altLang="en-US" b="1" dirty="0"/>
          </a:p>
          <a:p>
            <a:pPr>
              <a:defRPr/>
            </a:pPr>
            <a:r>
              <a:rPr lang="en-US" altLang="en-US" b="1" dirty="0"/>
              <a:t>OSFA published a new Participation Agreement that all Massachusetts institutions are required to complete and sign to maintain eligibility to participate in state-funded programs</a:t>
            </a:r>
          </a:p>
          <a:p>
            <a:pPr>
              <a:defRPr/>
            </a:pPr>
            <a:r>
              <a:rPr lang="en-US" altLang="en-US" b="1" dirty="0"/>
              <a:t>Participation Agreement takes effect as of award year 2020-2021</a:t>
            </a:r>
          </a:p>
          <a:p>
            <a:pPr>
              <a:defRPr/>
            </a:pPr>
            <a:r>
              <a:rPr lang="en-US" altLang="en-US" b="1" dirty="0"/>
              <a:t>Participation Agreement extends eligibility  from July 1 to June 30 of each award year</a:t>
            </a:r>
          </a:p>
          <a:p>
            <a:pPr>
              <a:defRPr/>
            </a:pPr>
            <a:r>
              <a:rPr lang="en-US" altLang="en-US" b="1" dirty="0"/>
              <a:t>New Participation Agreement was mailed to financial aid offices in August </a:t>
            </a:r>
          </a:p>
          <a:p>
            <a:pPr marL="119062" indent="0">
              <a:buFont typeface="Wingdings 2" panose="05020102010507070707" pitchFamily="18" charset="2"/>
              <a:buNone/>
              <a:defRPr/>
            </a:pPr>
            <a:endParaRPr lang="en-US" altLang="en-US" b="1" dirty="0"/>
          </a:p>
          <a:p>
            <a:pPr marL="119062" indent="0">
              <a:buFont typeface="Wingdings 2" panose="05020102010507070707" pitchFamily="18" charset="2"/>
              <a:buNone/>
              <a:defRPr/>
            </a:pPr>
            <a:endParaRPr lang="en-US" altLang="en-US" sz="2800" b="1" dirty="0"/>
          </a:p>
        </p:txBody>
      </p:sp>
      <p:sp>
        <p:nvSpPr>
          <p:cNvPr id="134148" name="Text Placeholder 3">
            <a:extLst>
              <a:ext uri="{FF2B5EF4-FFF2-40B4-BE49-F238E27FC236}">
                <a16:creationId xmlns:a16="http://schemas.microsoft.com/office/drawing/2014/main" id="{5B901388-3D42-4F4E-8215-2A94A4ECEEC7}"/>
              </a:ext>
            </a:extLst>
          </p:cNvPr>
          <p:cNvSpPr>
            <a:spLocks noGrp="1"/>
          </p:cNvSpPr>
          <p:nvPr>
            <p:ph type="body" sz="quarter" idx="13"/>
          </p:nvPr>
        </p:nvSpPr>
        <p:spPr>
          <a:xfrm>
            <a:off x="381000" y="533400"/>
            <a:ext cx="8153400" cy="914400"/>
          </a:xfrm>
        </p:spPr>
        <p:txBody>
          <a:bodyPr/>
          <a:lstStyle/>
          <a:p>
            <a:r>
              <a:rPr altLang="en-US" sz="3200"/>
              <a:t>2020-2021 Program Participation Agreement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F9A9-602B-483A-B21E-0077EBCF8B49}"/>
              </a:ext>
            </a:extLst>
          </p:cNvPr>
          <p:cNvSpPr>
            <a:spLocks noGrp="1"/>
          </p:cNvSpPr>
          <p:nvPr>
            <p:ph type="title"/>
          </p:nvPr>
        </p:nvSpPr>
        <p:spPr>
          <a:xfrm>
            <a:off x="457200" y="231775"/>
            <a:ext cx="6858000" cy="377825"/>
          </a:xfrm>
        </p:spPr>
        <p:txBody>
          <a:bodyPr>
            <a:normAutofit fontScale="90000"/>
          </a:bodyPr>
          <a:lstStyle/>
          <a:p>
            <a:pPr>
              <a:defRPr/>
            </a:pPr>
            <a:r>
              <a:rPr lang="en-US" dirty="0"/>
              <a:t>Audit and Attestation </a:t>
            </a:r>
          </a:p>
        </p:txBody>
      </p:sp>
      <p:sp>
        <p:nvSpPr>
          <p:cNvPr id="136195" name="Content Placeholder 2">
            <a:extLst>
              <a:ext uri="{FF2B5EF4-FFF2-40B4-BE49-F238E27FC236}">
                <a16:creationId xmlns:a16="http://schemas.microsoft.com/office/drawing/2014/main" id="{1FCCDA3B-E687-44D5-A4DD-752E8CAF849C}"/>
              </a:ext>
            </a:extLst>
          </p:cNvPr>
          <p:cNvSpPr>
            <a:spLocks noGrp="1"/>
          </p:cNvSpPr>
          <p:nvPr>
            <p:ph idx="1"/>
          </p:nvPr>
        </p:nvSpPr>
        <p:spPr/>
        <p:txBody>
          <a:bodyPr/>
          <a:lstStyle/>
          <a:p>
            <a:r>
              <a:rPr lang="en-US" altLang="en-US" sz="2200" b="1"/>
              <a:t>State Financial Aid Programs Audit Guide last revised in June 2014 remains in effect for fiscal year ending in 2020 reporting</a:t>
            </a:r>
          </a:p>
          <a:p>
            <a:r>
              <a:rPr lang="en-US" altLang="en-US" sz="2200" b="1"/>
              <a:t>In light of COVID-19, OSFA extended regulatory relief to many institutions that were required to submit FY20 Attestation Reports</a:t>
            </a:r>
          </a:p>
          <a:p>
            <a:r>
              <a:rPr lang="en-US" altLang="en-US" sz="2200" b="1"/>
              <a:t>Instead, those schools are able to delay their attestation reporting to FY21 and allowed to submit a copy of their Federal A-133 Single Audit that covers Title IV aid for FY20</a:t>
            </a:r>
          </a:p>
          <a:p>
            <a:r>
              <a:rPr lang="en-US" altLang="en-US" sz="2200" b="1"/>
              <a:t>Any extension allowed by USDOE to institutions to submit their FY20 Federal audit reports, in light of COVID-19, will automatically apply to their reporting to the DHE</a:t>
            </a:r>
          </a:p>
        </p:txBody>
      </p:sp>
      <p:sp>
        <p:nvSpPr>
          <p:cNvPr id="136196" name="Text Placeholder 3">
            <a:extLst>
              <a:ext uri="{FF2B5EF4-FFF2-40B4-BE49-F238E27FC236}">
                <a16:creationId xmlns:a16="http://schemas.microsoft.com/office/drawing/2014/main" id="{B951F90F-31DC-4D21-B30B-CB172636B9F8}"/>
              </a:ext>
            </a:extLst>
          </p:cNvPr>
          <p:cNvSpPr>
            <a:spLocks noGrp="1"/>
          </p:cNvSpPr>
          <p:nvPr>
            <p:ph type="body" sz="quarter" idx="13"/>
          </p:nvPr>
        </p:nvSpPr>
        <p:spPr/>
        <p:txBody>
          <a:bodyPr/>
          <a:lstStyle/>
          <a:p>
            <a:r>
              <a:rPr altLang="en-US"/>
              <a:t>Audit Guide and Reporting</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D422-714C-4DF7-BF92-216C4E324863}"/>
              </a:ext>
            </a:extLst>
          </p:cNvPr>
          <p:cNvSpPr>
            <a:spLocks noGrp="1"/>
          </p:cNvSpPr>
          <p:nvPr>
            <p:ph type="title"/>
          </p:nvPr>
        </p:nvSpPr>
        <p:spPr>
          <a:xfrm>
            <a:off x="457200" y="231775"/>
            <a:ext cx="6858000" cy="377825"/>
          </a:xfrm>
        </p:spPr>
        <p:txBody>
          <a:bodyPr>
            <a:normAutofit fontScale="90000"/>
          </a:bodyPr>
          <a:lstStyle/>
          <a:p>
            <a:pPr>
              <a:defRPr/>
            </a:pPr>
            <a:r>
              <a:rPr lang="en-US" dirty="0"/>
              <a:t>Audit and Attestation</a:t>
            </a:r>
          </a:p>
        </p:txBody>
      </p:sp>
      <p:sp>
        <p:nvSpPr>
          <p:cNvPr id="3" name="Content Placeholder 2">
            <a:extLst>
              <a:ext uri="{FF2B5EF4-FFF2-40B4-BE49-F238E27FC236}">
                <a16:creationId xmlns:a16="http://schemas.microsoft.com/office/drawing/2014/main" id="{8EF7ED97-4BC4-49C8-A54F-4A9EADD5BBFE}"/>
              </a:ext>
            </a:extLst>
          </p:cNvPr>
          <p:cNvSpPr>
            <a:spLocks noGrp="1"/>
          </p:cNvSpPr>
          <p:nvPr>
            <p:ph idx="1"/>
          </p:nvPr>
        </p:nvSpPr>
        <p:spPr/>
        <p:txBody>
          <a:bodyPr/>
          <a:lstStyle/>
          <a:p>
            <a:pPr>
              <a:defRPr/>
            </a:pPr>
            <a:r>
              <a:rPr lang="en-US" b="1" dirty="0"/>
              <a:t>OSFA will be revising and publishing a new version of its current Audit Guide ahead of reporting for FY21</a:t>
            </a:r>
          </a:p>
          <a:p>
            <a:pPr>
              <a:defRPr/>
            </a:pPr>
            <a:endParaRPr lang="en-US" b="1" dirty="0"/>
          </a:p>
          <a:p>
            <a:pPr>
              <a:defRPr/>
            </a:pPr>
            <a:r>
              <a:rPr lang="en-US" b="1" dirty="0"/>
              <a:t>The revised Audit Guide will be published on-line between now and the spring of 2021</a:t>
            </a:r>
          </a:p>
          <a:p>
            <a:pPr marL="119062" indent="0">
              <a:buFont typeface="Wingdings 2" panose="05020102010507070707" pitchFamily="18" charset="2"/>
              <a:buNone/>
              <a:defRPr/>
            </a:pPr>
            <a:endParaRPr lang="en-US" b="1" dirty="0"/>
          </a:p>
          <a:p>
            <a:pPr>
              <a:defRPr/>
            </a:pPr>
            <a:r>
              <a:rPr lang="en-US" b="1" dirty="0"/>
              <a:t>The revised Audit Guide will likely incorporate new Commonwealth of Massachusetts reporting requirements with respect to institution’s financial health and school closing</a:t>
            </a:r>
          </a:p>
        </p:txBody>
      </p:sp>
      <p:sp>
        <p:nvSpPr>
          <p:cNvPr id="138244" name="Text Placeholder 3">
            <a:extLst>
              <a:ext uri="{FF2B5EF4-FFF2-40B4-BE49-F238E27FC236}">
                <a16:creationId xmlns:a16="http://schemas.microsoft.com/office/drawing/2014/main" id="{6FBC514A-BFDA-4930-BECE-594B010B35B6}"/>
              </a:ext>
            </a:extLst>
          </p:cNvPr>
          <p:cNvSpPr>
            <a:spLocks noGrp="1"/>
          </p:cNvSpPr>
          <p:nvPr>
            <p:ph type="body" sz="quarter" idx="13"/>
          </p:nvPr>
        </p:nvSpPr>
        <p:spPr/>
        <p:txBody>
          <a:bodyPr/>
          <a:lstStyle/>
          <a:p>
            <a:r>
              <a:rPr altLang="en-US"/>
              <a:t>Audit Guide and Reporting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29A3-B10A-46F8-80EC-17317FC55F9F}"/>
              </a:ext>
            </a:extLst>
          </p:cNvPr>
          <p:cNvSpPr>
            <a:spLocks noGrp="1"/>
          </p:cNvSpPr>
          <p:nvPr>
            <p:ph type="title"/>
          </p:nvPr>
        </p:nvSpPr>
        <p:spPr>
          <a:xfrm>
            <a:off x="457200" y="231775"/>
            <a:ext cx="6858000" cy="377825"/>
          </a:xfrm>
        </p:spPr>
        <p:txBody>
          <a:bodyPr>
            <a:normAutofit fontScale="90000"/>
          </a:bodyPr>
          <a:lstStyle/>
          <a:p>
            <a:pPr>
              <a:defRPr/>
            </a:pPr>
            <a:r>
              <a:rPr lang="en-US" dirty="0"/>
              <a:t>Audit and Attestation</a:t>
            </a:r>
          </a:p>
        </p:txBody>
      </p:sp>
      <p:sp>
        <p:nvSpPr>
          <p:cNvPr id="139267" name="Content Placeholder 2">
            <a:extLst>
              <a:ext uri="{FF2B5EF4-FFF2-40B4-BE49-F238E27FC236}">
                <a16:creationId xmlns:a16="http://schemas.microsoft.com/office/drawing/2014/main" id="{8E90261A-9AD5-4F94-A3A1-82FEEF7AEBF0}"/>
              </a:ext>
            </a:extLst>
          </p:cNvPr>
          <p:cNvSpPr>
            <a:spLocks noGrp="1"/>
          </p:cNvSpPr>
          <p:nvPr>
            <p:ph idx="1"/>
          </p:nvPr>
        </p:nvSpPr>
        <p:spPr/>
        <p:txBody>
          <a:bodyPr/>
          <a:lstStyle/>
          <a:p>
            <a:r>
              <a:rPr lang="en-US" altLang="en-US" sz="2000" b="1"/>
              <a:t>Institutions will continue to electronically submit their attestation reports to OSFA via the Executive Office of Education’s Drop Box at:</a:t>
            </a:r>
          </a:p>
          <a:p>
            <a:pPr>
              <a:buFont typeface="Wingdings 2" panose="05020102010507070707" pitchFamily="18" charset="2"/>
              <a:buNone/>
            </a:pPr>
            <a:r>
              <a:rPr lang="en-US" altLang="en-US" sz="2000" b="1"/>
              <a:t>	</a:t>
            </a:r>
            <a:r>
              <a:rPr lang="en-US" altLang="en-US" sz="2000" b="1" u="sng">
                <a:hlinkClick r:id="rId2"/>
              </a:rPr>
              <a:t>https://gateway.edu.state.ma.us/</a:t>
            </a:r>
            <a:endParaRPr lang="en-US" altLang="en-US" sz="2000" b="1" u="sng"/>
          </a:p>
          <a:p>
            <a:pPr>
              <a:buFont typeface="Wingdings" panose="05000000000000000000" pitchFamily="2" charset="2"/>
              <a:buChar char="§"/>
            </a:pPr>
            <a:r>
              <a:rPr lang="en-US" altLang="en-US" sz="2000" b="1"/>
              <a:t> To add or remove EOE Drop Box users, institutions should submit   requests to:</a:t>
            </a:r>
          </a:p>
          <a:p>
            <a:pPr>
              <a:buFont typeface="Wingdings 2" panose="05020102010507070707" pitchFamily="18" charset="2"/>
              <a:buNone/>
            </a:pPr>
            <a:r>
              <a:rPr lang="en-US" altLang="en-US" sz="2000" b="1"/>
              <a:t>	Judi Kennedy </a:t>
            </a:r>
          </a:p>
          <a:p>
            <a:pPr>
              <a:buFont typeface="Wingdings 2" panose="05020102010507070707" pitchFamily="18" charset="2"/>
              <a:buNone/>
            </a:pPr>
            <a:r>
              <a:rPr lang="en-US" altLang="en-US" sz="2000" b="1"/>
              <a:t>	</a:t>
            </a:r>
            <a:r>
              <a:rPr lang="en-US" altLang="en-US" sz="2000" b="1">
                <a:hlinkClick r:id="rId3"/>
              </a:rPr>
              <a:t>jkennedy@dhe.mass.edu</a:t>
            </a:r>
            <a:r>
              <a:rPr lang="en-US" altLang="en-US" sz="2000" b="1"/>
              <a:t> </a:t>
            </a:r>
          </a:p>
          <a:p>
            <a:pPr>
              <a:buFont typeface="Wingdings 2" panose="05020102010507070707" pitchFamily="18" charset="2"/>
              <a:buNone/>
            </a:pPr>
            <a:r>
              <a:rPr lang="en-US" altLang="en-US" sz="2000" b="1"/>
              <a:t>			OR</a:t>
            </a:r>
          </a:p>
          <a:p>
            <a:pPr>
              <a:buFont typeface="Wingdings 2" panose="05020102010507070707" pitchFamily="18" charset="2"/>
              <a:buNone/>
            </a:pPr>
            <a:r>
              <a:rPr lang="en-US" altLang="en-US" sz="2000" b="1"/>
              <a:t>	Robert Brun</a:t>
            </a:r>
          </a:p>
          <a:p>
            <a:pPr>
              <a:buFont typeface="Wingdings 2" panose="05020102010507070707" pitchFamily="18" charset="2"/>
              <a:buNone/>
            </a:pPr>
            <a:r>
              <a:rPr lang="en-US" altLang="en-US" sz="2000" b="1"/>
              <a:t>	</a:t>
            </a:r>
            <a:r>
              <a:rPr lang="en-US" altLang="en-US" sz="2000" b="1">
                <a:hlinkClick r:id="rId4"/>
              </a:rPr>
              <a:t>rbrun@dhe.mass.edu</a:t>
            </a:r>
            <a:r>
              <a:rPr lang="en-US" altLang="en-US" sz="2000" b="1"/>
              <a:t> </a:t>
            </a:r>
          </a:p>
          <a:p>
            <a:endParaRPr lang="en-US" altLang="en-US"/>
          </a:p>
        </p:txBody>
      </p:sp>
      <p:sp>
        <p:nvSpPr>
          <p:cNvPr id="139268" name="Text Placeholder 3">
            <a:extLst>
              <a:ext uri="{FF2B5EF4-FFF2-40B4-BE49-F238E27FC236}">
                <a16:creationId xmlns:a16="http://schemas.microsoft.com/office/drawing/2014/main" id="{AE1D73F8-AA7B-456B-9BC7-6B3F037BBA93}"/>
              </a:ext>
            </a:extLst>
          </p:cNvPr>
          <p:cNvSpPr>
            <a:spLocks noGrp="1"/>
          </p:cNvSpPr>
          <p:nvPr>
            <p:ph type="body" sz="quarter" idx="13"/>
          </p:nvPr>
        </p:nvSpPr>
        <p:spPr/>
        <p:txBody>
          <a:bodyPr/>
          <a:lstStyle/>
          <a:p>
            <a:r>
              <a:rPr altLang="en-US"/>
              <a:t>Audit Guide and Reporting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291A-69BD-4847-88A0-2DC8BF2C2F37}"/>
              </a:ext>
            </a:extLst>
          </p:cNvPr>
          <p:cNvSpPr>
            <a:spLocks noGrp="1"/>
          </p:cNvSpPr>
          <p:nvPr>
            <p:ph type="title"/>
          </p:nvPr>
        </p:nvSpPr>
        <p:spPr>
          <a:xfrm>
            <a:off x="457200" y="231775"/>
            <a:ext cx="6858000" cy="377825"/>
          </a:xfrm>
        </p:spPr>
        <p:txBody>
          <a:bodyPr>
            <a:normAutofit fontScale="90000"/>
          </a:bodyPr>
          <a:lstStyle/>
          <a:p>
            <a:pPr>
              <a:defRPr/>
            </a:pPr>
            <a:r>
              <a:rPr lang="en-US" dirty="0"/>
              <a:t>COVID-19</a:t>
            </a:r>
          </a:p>
        </p:txBody>
      </p:sp>
      <p:sp>
        <p:nvSpPr>
          <p:cNvPr id="3" name="Content Placeholder 2">
            <a:extLst>
              <a:ext uri="{FF2B5EF4-FFF2-40B4-BE49-F238E27FC236}">
                <a16:creationId xmlns:a16="http://schemas.microsoft.com/office/drawing/2014/main" id="{F135291D-BE2D-49A1-B2C9-F84837C95EC2}"/>
              </a:ext>
            </a:extLst>
          </p:cNvPr>
          <p:cNvSpPr>
            <a:spLocks noGrp="1"/>
          </p:cNvSpPr>
          <p:nvPr>
            <p:ph idx="1"/>
          </p:nvPr>
        </p:nvSpPr>
        <p:spPr/>
        <p:txBody>
          <a:bodyPr/>
          <a:lstStyle/>
          <a:p>
            <a:pPr marL="119062" indent="0">
              <a:buFont typeface="Wingdings 2" panose="05020102010507070707" pitchFamily="18" charset="2"/>
              <a:buNone/>
              <a:defRPr/>
            </a:pPr>
            <a:endParaRPr lang="en-US" dirty="0"/>
          </a:p>
          <a:p>
            <a:pPr>
              <a:defRPr/>
            </a:pPr>
            <a:r>
              <a:rPr lang="en-US" sz="2000" b="1" dirty="0"/>
              <a:t>OSFA has been adapting some of its policy areas to changes in Federal financial aid guidelines since the spring 2020 academic period, in response to the COVID-19 pandemic</a:t>
            </a:r>
          </a:p>
          <a:p>
            <a:pPr>
              <a:defRPr/>
            </a:pPr>
            <a:endParaRPr lang="en-US" sz="2000" b="1" dirty="0"/>
          </a:p>
          <a:p>
            <a:pPr>
              <a:defRPr/>
            </a:pPr>
            <a:r>
              <a:rPr lang="en-US" sz="2000" b="1" dirty="0"/>
              <a:t>In particular, OSFA has endeavored to remain in step with changes in Federal student aid guidelines in areas of eligibility for financial aid, refund calculation, loan payment deferment, to name a few</a:t>
            </a:r>
          </a:p>
          <a:p>
            <a:pPr marL="119062" indent="0">
              <a:buFont typeface="Wingdings 2" panose="05020102010507070707" pitchFamily="18" charset="2"/>
              <a:buNone/>
              <a:defRPr/>
            </a:pPr>
            <a:endParaRPr lang="en-US" sz="2000" b="1" dirty="0"/>
          </a:p>
          <a:p>
            <a:pPr>
              <a:defRPr/>
            </a:pPr>
            <a:r>
              <a:rPr lang="en-US" sz="2000" b="1" dirty="0"/>
              <a:t>OSFA has provided regulatory relief to many Massachusetts institutions in the area of audit and attestation reporting</a:t>
            </a:r>
          </a:p>
        </p:txBody>
      </p:sp>
      <p:sp>
        <p:nvSpPr>
          <p:cNvPr id="140292" name="Text Placeholder 3">
            <a:extLst>
              <a:ext uri="{FF2B5EF4-FFF2-40B4-BE49-F238E27FC236}">
                <a16:creationId xmlns:a16="http://schemas.microsoft.com/office/drawing/2014/main" id="{09288229-809E-444F-8F37-5A7A2354427F}"/>
              </a:ext>
            </a:extLst>
          </p:cNvPr>
          <p:cNvSpPr>
            <a:spLocks noGrp="1"/>
          </p:cNvSpPr>
          <p:nvPr>
            <p:ph type="body" sz="quarter" idx="13"/>
          </p:nvPr>
        </p:nvSpPr>
        <p:spPr/>
        <p:txBody>
          <a:bodyPr/>
          <a:lstStyle/>
          <a:p>
            <a:r>
              <a:rPr altLang="en-US" sz="3600"/>
              <a:t>The Massachusetts Response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225B-C008-4F16-BE32-F18BFBC3E7BF}"/>
              </a:ext>
            </a:extLst>
          </p:cNvPr>
          <p:cNvSpPr>
            <a:spLocks noGrp="1"/>
          </p:cNvSpPr>
          <p:nvPr>
            <p:ph type="title"/>
          </p:nvPr>
        </p:nvSpPr>
        <p:spPr>
          <a:xfrm>
            <a:off x="457200" y="231775"/>
            <a:ext cx="6858000" cy="377825"/>
          </a:xfrm>
        </p:spPr>
        <p:txBody>
          <a:bodyPr>
            <a:normAutofit fontScale="90000"/>
          </a:bodyPr>
          <a:lstStyle/>
          <a:p>
            <a:pPr>
              <a:defRPr/>
            </a:pPr>
            <a:r>
              <a:rPr lang="en-US" dirty="0"/>
              <a:t>Covid-19</a:t>
            </a:r>
          </a:p>
        </p:txBody>
      </p:sp>
      <p:sp>
        <p:nvSpPr>
          <p:cNvPr id="3" name="Content Placeholder 2">
            <a:extLst>
              <a:ext uri="{FF2B5EF4-FFF2-40B4-BE49-F238E27FC236}">
                <a16:creationId xmlns:a16="http://schemas.microsoft.com/office/drawing/2014/main" id="{FCB067BF-719E-42DB-BE54-D2B7E2AB3C71}"/>
              </a:ext>
            </a:extLst>
          </p:cNvPr>
          <p:cNvSpPr>
            <a:spLocks noGrp="1"/>
          </p:cNvSpPr>
          <p:nvPr>
            <p:ph idx="1"/>
          </p:nvPr>
        </p:nvSpPr>
        <p:spPr/>
        <p:txBody>
          <a:bodyPr/>
          <a:lstStyle/>
          <a:p>
            <a:pPr>
              <a:defRPr/>
            </a:pPr>
            <a:r>
              <a:rPr lang="en-US" sz="2000" b="1" dirty="0"/>
              <a:t>In award year 2020-2021, OSFA will continue to monitor and adopt, whenever possible, COVID-19 related revisions to Federal student aid guidelines, for as long as they remain in effect.  </a:t>
            </a:r>
          </a:p>
          <a:p>
            <a:pPr marL="119062" indent="0">
              <a:buFont typeface="Wingdings 2" panose="05020102010507070707" pitchFamily="18" charset="2"/>
              <a:buNone/>
              <a:defRPr/>
            </a:pPr>
            <a:endParaRPr lang="en-US" sz="2000" b="1" dirty="0"/>
          </a:p>
          <a:p>
            <a:pPr>
              <a:defRPr/>
            </a:pPr>
            <a:r>
              <a:rPr lang="en-US" sz="2000" b="1" dirty="0"/>
              <a:t>Some of the areas that OSFA will be monitoring are as follows:</a:t>
            </a:r>
          </a:p>
          <a:p>
            <a:pPr marL="119062" indent="0">
              <a:buFont typeface="Wingdings 2" panose="05020102010507070707" pitchFamily="18" charset="2"/>
              <a:buNone/>
              <a:defRPr/>
            </a:pPr>
            <a:r>
              <a:rPr lang="en-US" sz="2000" b="1" dirty="0"/>
              <a:t>       1. Distance Education and Eligibility for Financial aid</a:t>
            </a:r>
          </a:p>
          <a:p>
            <a:pPr marL="119062" indent="0">
              <a:buFont typeface="Wingdings 2" panose="05020102010507070707" pitchFamily="18" charset="2"/>
              <a:buNone/>
              <a:defRPr/>
            </a:pPr>
            <a:r>
              <a:rPr lang="en-US" sz="2000" b="1" dirty="0"/>
              <a:t>       2. Length of Academic Period</a:t>
            </a:r>
          </a:p>
          <a:p>
            <a:pPr marL="119062" indent="0">
              <a:buFont typeface="Wingdings 2" panose="05020102010507070707" pitchFamily="18" charset="2"/>
              <a:buNone/>
              <a:defRPr/>
            </a:pPr>
            <a:r>
              <a:rPr lang="en-US" sz="2000" b="1" dirty="0"/>
              <a:t>       3.  Definition of Enrollment Status</a:t>
            </a:r>
          </a:p>
          <a:p>
            <a:pPr marL="119062" indent="0">
              <a:buFont typeface="Wingdings 2" panose="05020102010507070707" pitchFamily="18" charset="2"/>
              <a:buNone/>
              <a:defRPr/>
            </a:pPr>
            <a:r>
              <a:rPr lang="en-US" sz="2000" b="1" dirty="0"/>
              <a:t>       4. Enrollment Status Changes</a:t>
            </a:r>
          </a:p>
          <a:p>
            <a:pPr marL="119062" indent="0">
              <a:buFont typeface="Wingdings 2" panose="05020102010507070707" pitchFamily="18" charset="2"/>
              <a:buNone/>
              <a:defRPr/>
            </a:pPr>
            <a:r>
              <a:rPr lang="en-US" sz="2000" b="1" dirty="0"/>
              <a:t>       5. Return of Title IV Funds </a:t>
            </a:r>
          </a:p>
        </p:txBody>
      </p:sp>
      <p:sp>
        <p:nvSpPr>
          <p:cNvPr id="141316" name="Text Placeholder 3">
            <a:extLst>
              <a:ext uri="{FF2B5EF4-FFF2-40B4-BE49-F238E27FC236}">
                <a16:creationId xmlns:a16="http://schemas.microsoft.com/office/drawing/2014/main" id="{992F10A2-08D9-4FB1-AF3F-5384F3B8F110}"/>
              </a:ext>
            </a:extLst>
          </p:cNvPr>
          <p:cNvSpPr>
            <a:spLocks noGrp="1"/>
          </p:cNvSpPr>
          <p:nvPr>
            <p:ph type="body" sz="quarter" idx="13"/>
          </p:nvPr>
        </p:nvSpPr>
        <p:spPr/>
        <p:txBody>
          <a:bodyPr/>
          <a:lstStyle/>
          <a:p>
            <a:r>
              <a:rPr altLang="en-US" sz="3600"/>
              <a:t>The Massachusetts Response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7B77-A4C6-47B4-9705-CC25ABCDCF29}"/>
              </a:ext>
            </a:extLst>
          </p:cNvPr>
          <p:cNvSpPr>
            <a:spLocks noGrp="1"/>
          </p:cNvSpPr>
          <p:nvPr>
            <p:ph type="title"/>
          </p:nvPr>
        </p:nvSpPr>
        <p:spPr>
          <a:xfrm>
            <a:off x="457200" y="231775"/>
            <a:ext cx="6858000" cy="377825"/>
          </a:xfrm>
        </p:spPr>
        <p:txBody>
          <a:bodyPr>
            <a:normAutofit fontScale="90000"/>
          </a:bodyPr>
          <a:lstStyle/>
          <a:p>
            <a:pPr>
              <a:defRPr/>
            </a:pPr>
            <a:r>
              <a:rPr lang="en-US" dirty="0"/>
              <a:t>2021 Processing Systems</a:t>
            </a:r>
          </a:p>
        </p:txBody>
      </p:sp>
      <p:sp>
        <p:nvSpPr>
          <p:cNvPr id="3" name="Content Placeholder 2">
            <a:extLst>
              <a:ext uri="{FF2B5EF4-FFF2-40B4-BE49-F238E27FC236}">
                <a16:creationId xmlns:a16="http://schemas.microsoft.com/office/drawing/2014/main" id="{017C6CDB-C88B-4CFF-916C-69DEF044D144}"/>
              </a:ext>
            </a:extLst>
          </p:cNvPr>
          <p:cNvSpPr>
            <a:spLocks noGrp="1"/>
          </p:cNvSpPr>
          <p:nvPr>
            <p:ph idx="1"/>
          </p:nvPr>
        </p:nvSpPr>
        <p:spPr/>
        <p:txBody>
          <a:bodyPr/>
          <a:lstStyle/>
          <a:p>
            <a:pPr>
              <a:defRPr/>
            </a:pPr>
            <a:r>
              <a:rPr lang="en-US" sz="2000" b="1" dirty="0"/>
              <a:t>The Massachusetts Executive Office of Education (EOE) renewed the MASSAid contract with Nelnet</a:t>
            </a:r>
          </a:p>
          <a:p>
            <a:pPr>
              <a:defRPr/>
            </a:pPr>
            <a:endParaRPr lang="en-US" sz="2000" b="1" dirty="0"/>
          </a:p>
          <a:p>
            <a:pPr>
              <a:defRPr/>
            </a:pPr>
            <a:r>
              <a:rPr lang="en-US" sz="2000" b="1" dirty="0"/>
              <a:t>EOE and OSFA look to bring all financial aid programs under one umbrella</a:t>
            </a:r>
          </a:p>
          <a:p>
            <a:pPr marL="119062" indent="0">
              <a:buFont typeface="Wingdings 2" panose="05020102010507070707" pitchFamily="18" charset="2"/>
              <a:buNone/>
              <a:defRPr/>
            </a:pPr>
            <a:endParaRPr lang="en-US" sz="2000" b="1" dirty="0"/>
          </a:p>
          <a:p>
            <a:pPr>
              <a:defRPr/>
            </a:pPr>
            <a:r>
              <a:rPr lang="en-US" sz="2000" b="1" dirty="0"/>
              <a:t>Programs to be migrated to OSFA from ancillary systems are:</a:t>
            </a:r>
          </a:p>
          <a:p>
            <a:pPr marL="119062" indent="0">
              <a:buFont typeface="Wingdings 2" panose="05020102010507070707" pitchFamily="18" charset="2"/>
              <a:buNone/>
              <a:defRPr/>
            </a:pPr>
            <a:r>
              <a:rPr lang="en-US" sz="2000" b="1" dirty="0"/>
              <a:t>      1.  MASSGrant Plus (fall 2020)</a:t>
            </a:r>
          </a:p>
          <a:p>
            <a:pPr marL="119062" indent="0">
              <a:buFont typeface="Wingdings 2" panose="05020102010507070707" pitchFamily="18" charset="2"/>
              <a:buNone/>
              <a:defRPr/>
            </a:pPr>
            <a:r>
              <a:rPr lang="en-US" sz="2000" b="1" dirty="0"/>
              <a:t>       2. High Demand Scholarship (fall 2020)</a:t>
            </a:r>
          </a:p>
          <a:p>
            <a:pPr marL="119062" indent="0">
              <a:buFont typeface="Wingdings 2" panose="05020102010507070707" pitchFamily="18" charset="2"/>
              <a:buNone/>
              <a:defRPr/>
            </a:pPr>
            <a:r>
              <a:rPr lang="en-US" sz="2000" b="1" dirty="0"/>
              <a:t>       3. Commonwealth Commitment (winter 2020)</a:t>
            </a:r>
          </a:p>
          <a:p>
            <a:pPr marL="119062" indent="0">
              <a:buFont typeface="Wingdings 2" panose="05020102010507070707" pitchFamily="18" charset="2"/>
              <a:buNone/>
              <a:defRPr/>
            </a:pPr>
            <a:r>
              <a:rPr lang="en-US" sz="2000" b="1" dirty="0"/>
              <a:t>       4. John and Abigail Adams Scholarship (spring 2021)</a:t>
            </a:r>
          </a:p>
          <a:p>
            <a:pPr marL="119062" indent="0">
              <a:buFont typeface="Wingdings 2" panose="05020102010507070707" pitchFamily="18" charset="2"/>
              <a:buNone/>
              <a:defRPr/>
            </a:pPr>
            <a:r>
              <a:rPr lang="en-US" sz="2000" b="1" dirty="0"/>
              <a:t>        </a:t>
            </a:r>
          </a:p>
          <a:p>
            <a:pPr>
              <a:defRPr/>
            </a:pPr>
            <a:endParaRPr lang="en-US" dirty="0"/>
          </a:p>
        </p:txBody>
      </p:sp>
      <p:sp>
        <p:nvSpPr>
          <p:cNvPr id="142340" name="Text Placeholder 3">
            <a:extLst>
              <a:ext uri="{FF2B5EF4-FFF2-40B4-BE49-F238E27FC236}">
                <a16:creationId xmlns:a16="http://schemas.microsoft.com/office/drawing/2014/main" id="{BF6B1C7F-B5ED-45F1-BD6D-429A06343C48}"/>
              </a:ext>
            </a:extLst>
          </p:cNvPr>
          <p:cNvSpPr>
            <a:spLocks noGrp="1"/>
          </p:cNvSpPr>
          <p:nvPr>
            <p:ph type="body" sz="quarter" idx="13"/>
          </p:nvPr>
        </p:nvSpPr>
        <p:spPr/>
        <p:txBody>
          <a:bodyPr/>
          <a:lstStyle/>
          <a:p>
            <a:r>
              <a:rPr altLang="en-US"/>
              <a:t>MASSAid and Other Services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6231-CD00-4F7E-992C-22B58A775442}"/>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 </a:t>
            </a:r>
          </a:p>
        </p:txBody>
      </p:sp>
      <p:sp>
        <p:nvSpPr>
          <p:cNvPr id="3" name="Content Placeholder 2">
            <a:extLst>
              <a:ext uri="{FF2B5EF4-FFF2-40B4-BE49-F238E27FC236}">
                <a16:creationId xmlns:a16="http://schemas.microsoft.com/office/drawing/2014/main" id="{24AD48CC-B521-433E-9C1D-01914E93D0C0}"/>
              </a:ext>
            </a:extLst>
          </p:cNvPr>
          <p:cNvSpPr>
            <a:spLocks noGrp="1"/>
          </p:cNvSpPr>
          <p:nvPr>
            <p:ph idx="1"/>
          </p:nvPr>
        </p:nvSpPr>
        <p:spPr/>
        <p:txBody>
          <a:bodyPr/>
          <a:lstStyle/>
          <a:p>
            <a:pPr marL="119062" indent="0">
              <a:buFont typeface="Wingdings 2" panose="05020102010507070707" pitchFamily="18" charset="2"/>
              <a:buNone/>
              <a:defRPr/>
            </a:pPr>
            <a:r>
              <a:rPr lang="en-US" sz="2200" i="1" dirty="0"/>
              <a:t>Our singular focus is on ensuring that the public higher education system continues its historic mission of serving as a catalyst for social mobility and as a bulwark against social and income inequality. Policy decisions are driven by the expectation that </a:t>
            </a:r>
            <a:r>
              <a:rPr lang="en-US" sz="2200" b="1" i="1" dirty="0"/>
              <a:t>students’ academic progress is our prime consideration</a:t>
            </a:r>
            <a:r>
              <a:rPr lang="en-US" sz="2000" b="1" i="1" dirty="0"/>
              <a:t>.</a:t>
            </a:r>
          </a:p>
          <a:p>
            <a:pPr marL="119062" indent="0">
              <a:buFont typeface="Wingdings 2" panose="05020102010507070707" pitchFamily="18" charset="2"/>
              <a:buNone/>
              <a:defRPr/>
            </a:pPr>
            <a:r>
              <a:rPr lang="en-US" sz="2000" b="1" dirty="0"/>
              <a:t> </a:t>
            </a:r>
            <a:br>
              <a:rPr lang="en-US" sz="2000" b="1" dirty="0"/>
            </a:br>
            <a:r>
              <a:rPr lang="en-US" sz="2200" dirty="0"/>
              <a:t>To that end, Massachusetts must achieve these objectives:</a:t>
            </a:r>
            <a:endParaRPr lang="en-US" sz="2200" b="1" dirty="0"/>
          </a:p>
          <a:p>
            <a:pPr marL="457200" indent="-339725">
              <a:spcBef>
                <a:spcPts val="900"/>
              </a:spcBef>
              <a:buFont typeface="+mj-lt"/>
              <a:buAutoNum type="arabicPeriod"/>
              <a:defRPr/>
            </a:pPr>
            <a:r>
              <a:rPr lang="en-US" sz="2200" b="1" dirty="0">
                <a:solidFill>
                  <a:schemeClr val="accent1"/>
                </a:solidFill>
              </a:rPr>
              <a:t>Make college more accessible and </a:t>
            </a:r>
            <a:br>
              <a:rPr lang="en-US" sz="2200" b="1" dirty="0">
                <a:solidFill>
                  <a:schemeClr val="accent1"/>
                </a:solidFill>
              </a:rPr>
            </a:br>
            <a:r>
              <a:rPr lang="en-US" sz="2200" b="1" dirty="0">
                <a:solidFill>
                  <a:schemeClr val="accent1"/>
                </a:solidFill>
              </a:rPr>
              <a:t>affordable </a:t>
            </a:r>
            <a:r>
              <a:rPr lang="en-US" sz="2200" dirty="0"/>
              <a:t>for all Massachusetts residents</a:t>
            </a:r>
          </a:p>
          <a:p>
            <a:pPr marL="457200" indent="-339725">
              <a:spcBef>
                <a:spcPts val="900"/>
              </a:spcBef>
              <a:buFont typeface="+mj-lt"/>
              <a:buAutoNum type="arabicPeriod"/>
              <a:defRPr/>
            </a:pPr>
            <a:r>
              <a:rPr lang="en-US" sz="2200" b="1" dirty="0">
                <a:solidFill>
                  <a:schemeClr val="accent1"/>
                </a:solidFill>
              </a:rPr>
              <a:t>Close gaps </a:t>
            </a:r>
            <a:r>
              <a:rPr lang="en-US" sz="2200" dirty="0"/>
              <a:t>in student opportunity </a:t>
            </a:r>
            <a:br>
              <a:rPr lang="en-US" sz="2200" dirty="0"/>
            </a:br>
            <a:r>
              <a:rPr lang="en-US" sz="2200" dirty="0"/>
              <a:t>and achievement</a:t>
            </a:r>
          </a:p>
          <a:p>
            <a:pPr marL="457200" indent="-339725">
              <a:spcBef>
                <a:spcPts val="900"/>
              </a:spcBef>
              <a:buFont typeface="+mj-lt"/>
              <a:buAutoNum type="arabicPeriod"/>
              <a:defRPr/>
            </a:pPr>
            <a:r>
              <a:rPr lang="en-US" sz="2200" b="1" dirty="0">
                <a:solidFill>
                  <a:schemeClr val="accent1"/>
                </a:solidFill>
              </a:rPr>
              <a:t>Improve </a:t>
            </a:r>
            <a:r>
              <a:rPr lang="en-US" sz="2200" dirty="0"/>
              <a:t>college completion rates</a:t>
            </a:r>
          </a:p>
          <a:p>
            <a:pPr>
              <a:defRPr/>
            </a:pPr>
            <a:endParaRPr lang="en-US" sz="1800" dirty="0"/>
          </a:p>
        </p:txBody>
      </p:sp>
      <p:sp>
        <p:nvSpPr>
          <p:cNvPr id="27652" name="Text Placeholder 3">
            <a:extLst>
              <a:ext uri="{FF2B5EF4-FFF2-40B4-BE49-F238E27FC236}">
                <a16:creationId xmlns:a16="http://schemas.microsoft.com/office/drawing/2014/main" id="{EEF3D1F9-9BDB-4E5B-9A6D-4EF39E52D668}"/>
              </a:ext>
            </a:extLst>
          </p:cNvPr>
          <p:cNvSpPr>
            <a:spLocks noGrp="1"/>
          </p:cNvSpPr>
          <p:nvPr>
            <p:ph type="body" sz="quarter" idx="13"/>
          </p:nvPr>
        </p:nvSpPr>
        <p:spPr/>
        <p:txBody>
          <a:bodyPr/>
          <a:lstStyle/>
          <a:p>
            <a:r>
              <a:rPr altLang="en-US" sz="2400"/>
              <a:t>Statewide Priority Objectives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855C-90E8-497C-9FC3-7847F66AEF6F}"/>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System</a:t>
            </a:r>
          </a:p>
        </p:txBody>
      </p:sp>
      <p:sp>
        <p:nvSpPr>
          <p:cNvPr id="143363" name="Content Placeholder 2">
            <a:extLst>
              <a:ext uri="{FF2B5EF4-FFF2-40B4-BE49-F238E27FC236}">
                <a16:creationId xmlns:a16="http://schemas.microsoft.com/office/drawing/2014/main" id="{D9F875A4-EDFB-4F26-8971-3B08569FFF43}"/>
              </a:ext>
            </a:extLst>
          </p:cNvPr>
          <p:cNvSpPr>
            <a:spLocks noGrp="1"/>
          </p:cNvSpPr>
          <p:nvPr>
            <p:ph idx="1"/>
          </p:nvPr>
        </p:nvSpPr>
        <p:spPr/>
        <p:txBody>
          <a:bodyPr/>
          <a:lstStyle/>
          <a:p>
            <a:r>
              <a:rPr lang="en-US" altLang="en-US" b="1"/>
              <a:t>OSFA has implemented a feature that enables students to upload documentation directly to MASSAid, as of spring 2020</a:t>
            </a:r>
          </a:p>
          <a:p>
            <a:r>
              <a:rPr lang="en-US" altLang="en-US" b="1"/>
              <a:t>Students now have access to their own MASSAid dashboard that provides, in real-time, a snapshot of their application and eligibility, on a per program basis</a:t>
            </a:r>
          </a:p>
          <a:p>
            <a:r>
              <a:rPr lang="en-US" altLang="en-US" b="1"/>
              <a:t>OSFA will soon be testing text messaging to students, as a MASSAid feature</a:t>
            </a:r>
          </a:p>
          <a:p>
            <a:r>
              <a:rPr lang="en-US" altLang="en-US" b="1"/>
              <a:t>OSFA is exploring electronic signature with our vendor, and looks to have that component in MASSAid down the road</a:t>
            </a:r>
          </a:p>
        </p:txBody>
      </p:sp>
      <p:sp>
        <p:nvSpPr>
          <p:cNvPr id="143364" name="Text Placeholder 3">
            <a:extLst>
              <a:ext uri="{FF2B5EF4-FFF2-40B4-BE49-F238E27FC236}">
                <a16:creationId xmlns:a16="http://schemas.microsoft.com/office/drawing/2014/main" id="{D3949958-2FE0-4713-BB2F-B20A0B0078F3}"/>
              </a:ext>
            </a:extLst>
          </p:cNvPr>
          <p:cNvSpPr>
            <a:spLocks noGrp="1"/>
          </p:cNvSpPr>
          <p:nvPr>
            <p:ph type="body" sz="quarter" idx="13"/>
          </p:nvPr>
        </p:nvSpPr>
        <p:spPr/>
        <p:txBody>
          <a:bodyPr/>
          <a:lstStyle/>
          <a:p>
            <a:r>
              <a:rPr altLang="en-US"/>
              <a:t>MASSAid and Other Services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2783-0777-4EF6-9691-B60460464C80}"/>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System</a:t>
            </a:r>
          </a:p>
        </p:txBody>
      </p:sp>
      <p:sp>
        <p:nvSpPr>
          <p:cNvPr id="144387" name="Content Placeholder 2">
            <a:extLst>
              <a:ext uri="{FF2B5EF4-FFF2-40B4-BE49-F238E27FC236}">
                <a16:creationId xmlns:a16="http://schemas.microsoft.com/office/drawing/2014/main" id="{C97AFB76-3FC0-490F-B885-5D9CBFC617F6}"/>
              </a:ext>
            </a:extLst>
          </p:cNvPr>
          <p:cNvSpPr>
            <a:spLocks noGrp="1"/>
          </p:cNvSpPr>
          <p:nvPr>
            <p:ph idx="1"/>
          </p:nvPr>
        </p:nvSpPr>
        <p:spPr/>
        <p:txBody>
          <a:bodyPr/>
          <a:lstStyle/>
          <a:p>
            <a:endParaRPr lang="en-US" altLang="en-US" sz="2000" b="1"/>
          </a:p>
          <a:p>
            <a:r>
              <a:rPr lang="en-US" altLang="en-US" sz="2000" b="1"/>
              <a:t>OSFA , Nelnet, EOE and the Office of the State Comptroller are working together to bring full automation to OSFA’s financial aid payment system</a:t>
            </a:r>
          </a:p>
          <a:p>
            <a:r>
              <a:rPr lang="en-US" altLang="en-US" sz="2000" b="1"/>
              <a:t>The above automation will soon enter phase 2 of the testing process</a:t>
            </a:r>
          </a:p>
          <a:p>
            <a:r>
              <a:rPr lang="en-US" altLang="en-US" sz="2000" b="1"/>
              <a:t>OSFA will be able to submit disbursement files directly to the Commonwealth’s accounting system through an interface that will also facilitate outbound files back to MASSAid</a:t>
            </a:r>
          </a:p>
          <a:p>
            <a:r>
              <a:rPr lang="en-US" altLang="en-US" sz="2000" b="1"/>
              <a:t>MASSAid will ultimately display information such as date, payment number, amount, etc. for schools to access via their own MASSAid dashboards</a:t>
            </a:r>
          </a:p>
          <a:p>
            <a:r>
              <a:rPr lang="en-US" altLang="en-US" sz="2000" b="1"/>
              <a:t>The fully automated payment system will be launched this fall</a:t>
            </a:r>
          </a:p>
        </p:txBody>
      </p:sp>
      <p:sp>
        <p:nvSpPr>
          <p:cNvPr id="144388" name="Text Placeholder 3">
            <a:extLst>
              <a:ext uri="{FF2B5EF4-FFF2-40B4-BE49-F238E27FC236}">
                <a16:creationId xmlns:a16="http://schemas.microsoft.com/office/drawing/2014/main" id="{17FC6936-711A-4D05-BF6D-F255B3E2F6A0}"/>
              </a:ext>
            </a:extLst>
          </p:cNvPr>
          <p:cNvSpPr>
            <a:spLocks noGrp="1"/>
          </p:cNvSpPr>
          <p:nvPr>
            <p:ph type="body" sz="quarter" idx="13"/>
          </p:nvPr>
        </p:nvSpPr>
        <p:spPr/>
        <p:txBody>
          <a:bodyPr/>
          <a:lstStyle/>
          <a:p>
            <a:r>
              <a:rPr altLang="en-US"/>
              <a:t>MASSAid and Other Services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3A7D-7C25-4666-A038-363B0969790F}"/>
              </a:ext>
            </a:extLst>
          </p:cNvPr>
          <p:cNvSpPr>
            <a:spLocks noGrp="1"/>
          </p:cNvSpPr>
          <p:nvPr>
            <p:ph type="title"/>
          </p:nvPr>
        </p:nvSpPr>
        <p:spPr>
          <a:ln>
            <a:miter lim="800000"/>
            <a:headEnd/>
            <a:tailEnd/>
          </a:ln>
        </p:spPr>
        <p:txBody>
          <a:bodyPr/>
          <a:lstStyle/>
          <a:p>
            <a:pPr>
              <a:defRPr/>
            </a:pPr>
            <a:r>
              <a:rPr lang="en-US" sz="2400" dirty="0"/>
              <a:t>2020-2021 Processing</a:t>
            </a:r>
          </a:p>
        </p:txBody>
      </p:sp>
      <p:sp>
        <p:nvSpPr>
          <p:cNvPr id="145411" name="Text Placeholder 2">
            <a:extLst>
              <a:ext uri="{FF2B5EF4-FFF2-40B4-BE49-F238E27FC236}">
                <a16:creationId xmlns:a16="http://schemas.microsoft.com/office/drawing/2014/main" id="{B9ABCD98-F49E-4B8A-93DF-DEFE9A049AF1}"/>
              </a:ext>
            </a:extLst>
          </p:cNvPr>
          <p:cNvSpPr>
            <a:spLocks noGrp="1"/>
          </p:cNvSpPr>
          <p:nvPr>
            <p:ph type="body" idx="1"/>
          </p:nvPr>
        </p:nvSpPr>
        <p:spPr>
          <a:xfrm>
            <a:off x="741363" y="1828800"/>
            <a:ext cx="8021637" cy="685800"/>
          </a:xfrm>
        </p:spPr>
        <p:txBody>
          <a:bodyPr/>
          <a:lstStyle/>
          <a:p>
            <a:r>
              <a:rPr lang="en-US" altLang="en-US" sz="2700"/>
              <a:t>An Overview of the 2020-2021 Applicant Pool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DC74-12FC-4F26-AF1F-76A2D5EC10B8}"/>
              </a:ext>
            </a:extLst>
          </p:cNvPr>
          <p:cNvSpPr>
            <a:spLocks noGrp="1"/>
          </p:cNvSpPr>
          <p:nvPr>
            <p:ph type="title"/>
          </p:nvPr>
        </p:nvSpPr>
        <p:spPr>
          <a:xfrm>
            <a:off x="457200" y="231775"/>
            <a:ext cx="6858000" cy="377825"/>
          </a:xfrm>
        </p:spPr>
        <p:txBody>
          <a:bodyPr>
            <a:noAutofit/>
          </a:bodyPr>
          <a:lstStyle/>
          <a:p>
            <a:pPr>
              <a:defRPr/>
            </a:pPr>
            <a:r>
              <a:rPr lang="en-US" sz="2800" dirty="0"/>
              <a:t>2020-2021 Processing </a:t>
            </a:r>
          </a:p>
        </p:txBody>
      </p:sp>
      <p:sp>
        <p:nvSpPr>
          <p:cNvPr id="146435" name="Text Placeholder 3">
            <a:extLst>
              <a:ext uri="{FF2B5EF4-FFF2-40B4-BE49-F238E27FC236}">
                <a16:creationId xmlns:a16="http://schemas.microsoft.com/office/drawing/2014/main" id="{724D7AED-5B76-4EC9-8B91-C4866615199C}"/>
              </a:ext>
            </a:extLst>
          </p:cNvPr>
          <p:cNvSpPr>
            <a:spLocks noGrp="1"/>
          </p:cNvSpPr>
          <p:nvPr>
            <p:ph type="body" sz="quarter" idx="13"/>
          </p:nvPr>
        </p:nvSpPr>
        <p:spPr/>
        <p:txBody>
          <a:bodyPr/>
          <a:lstStyle/>
          <a:p>
            <a:r>
              <a:rPr altLang="en-US" sz="2000"/>
              <a:t>On-time FAFSA Filing Pool</a:t>
            </a:r>
          </a:p>
        </p:txBody>
      </p:sp>
      <p:graphicFrame>
        <p:nvGraphicFramePr>
          <p:cNvPr id="7" name="Content Placeholder 6">
            <a:extLst>
              <a:ext uri="{FF2B5EF4-FFF2-40B4-BE49-F238E27FC236}">
                <a16:creationId xmlns:a16="http://schemas.microsoft.com/office/drawing/2014/main" id="{A408CD65-98D5-4309-BF9C-9754A04B02E3}"/>
              </a:ext>
            </a:extLst>
          </p:cNvPr>
          <p:cNvGraphicFramePr>
            <a:graphicFrameLocks noGrp="1"/>
          </p:cNvGraphicFramePr>
          <p:nvPr>
            <p:ph idx="1"/>
          </p:nvPr>
        </p:nvGraphicFramePr>
        <p:xfrm>
          <a:off x="457200" y="2286000"/>
          <a:ext cx="8229600" cy="303212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822933">
                <a:tc>
                  <a:txBody>
                    <a:bodyPr/>
                    <a:lstStyle/>
                    <a:p>
                      <a:pPr algn="ctr"/>
                      <a:r>
                        <a:rPr lang="en-US" sz="2400" dirty="0"/>
                        <a:t>Award Year</a:t>
                      </a:r>
                    </a:p>
                  </a:txBody>
                  <a:tcPr marT="45707" marB="45707"/>
                </a:tc>
                <a:tc>
                  <a:txBody>
                    <a:bodyPr/>
                    <a:lstStyle/>
                    <a:p>
                      <a:pPr algn="ctr"/>
                      <a:r>
                        <a:rPr lang="en-US" sz="2400" dirty="0"/>
                        <a:t>Number of Applications</a:t>
                      </a:r>
                      <a:r>
                        <a:rPr lang="en-US" sz="2400" baseline="0" dirty="0"/>
                        <a:t> </a:t>
                      </a:r>
                    </a:p>
                    <a:p>
                      <a:pPr algn="ctr"/>
                      <a:r>
                        <a:rPr lang="en-US" sz="2400" baseline="0" dirty="0"/>
                        <a:t>(met July 1 deadline)</a:t>
                      </a:r>
                      <a:endParaRPr lang="en-US" sz="2400" dirty="0"/>
                    </a:p>
                  </a:txBody>
                  <a:tcPr marT="45707" marB="45707"/>
                </a:tc>
                <a:extLst>
                  <a:ext uri="{0D108BD9-81ED-4DB2-BD59-A6C34878D82A}">
                    <a16:rowId xmlns:a16="http://schemas.microsoft.com/office/drawing/2014/main" val="10000"/>
                  </a:ext>
                </a:extLst>
              </a:tr>
              <a:tr h="370738">
                <a:tc>
                  <a:txBody>
                    <a:bodyPr/>
                    <a:lstStyle/>
                    <a:p>
                      <a:r>
                        <a:rPr lang="en-US" sz="1800" b="1" dirty="0"/>
                        <a:t>2020-2021</a:t>
                      </a:r>
                    </a:p>
                  </a:txBody>
                  <a:tcPr marT="45707" marB="45707"/>
                </a:tc>
                <a:tc>
                  <a:txBody>
                    <a:bodyPr/>
                    <a:lstStyle/>
                    <a:p>
                      <a:r>
                        <a:rPr lang="en-US" sz="1800" dirty="0">
                          <a:solidFill>
                            <a:srgbClr val="FF0000"/>
                          </a:solidFill>
                        </a:rPr>
                        <a:t>269,424</a:t>
                      </a:r>
                    </a:p>
                  </a:txBody>
                  <a:tcPr marT="45707" marB="45707"/>
                </a:tc>
                <a:extLst>
                  <a:ext uri="{0D108BD9-81ED-4DB2-BD59-A6C34878D82A}">
                    <a16:rowId xmlns:a16="http://schemas.microsoft.com/office/drawing/2014/main" val="10001"/>
                  </a:ext>
                </a:extLst>
              </a:tr>
              <a:tr h="370738">
                <a:tc>
                  <a:txBody>
                    <a:bodyPr/>
                    <a:lstStyle/>
                    <a:p>
                      <a:r>
                        <a:rPr lang="en-US" sz="1800" b="1" dirty="0"/>
                        <a:t>2019-2020</a:t>
                      </a:r>
                    </a:p>
                  </a:txBody>
                  <a:tcPr marT="45707" marB="45707"/>
                </a:tc>
                <a:tc>
                  <a:txBody>
                    <a:bodyPr/>
                    <a:lstStyle/>
                    <a:p>
                      <a:r>
                        <a:rPr lang="en-US" sz="1800" dirty="0"/>
                        <a:t>268,279</a:t>
                      </a:r>
                    </a:p>
                  </a:txBody>
                  <a:tcPr marT="45707" marB="45707"/>
                </a:tc>
                <a:extLst>
                  <a:ext uri="{0D108BD9-81ED-4DB2-BD59-A6C34878D82A}">
                    <a16:rowId xmlns:a16="http://schemas.microsoft.com/office/drawing/2014/main" val="10002"/>
                  </a:ext>
                </a:extLst>
              </a:tr>
              <a:tr h="370738">
                <a:tc>
                  <a:txBody>
                    <a:bodyPr/>
                    <a:lstStyle/>
                    <a:p>
                      <a:r>
                        <a:rPr lang="en-US" sz="1800" b="1" dirty="0"/>
                        <a:t>2018-2019</a:t>
                      </a:r>
                    </a:p>
                  </a:txBody>
                  <a:tcPr marT="45707" marB="45707"/>
                </a:tc>
                <a:tc>
                  <a:txBody>
                    <a:bodyPr/>
                    <a:lstStyle/>
                    <a:p>
                      <a:r>
                        <a:rPr lang="en-US" sz="1800" dirty="0"/>
                        <a:t>256,551</a:t>
                      </a:r>
                    </a:p>
                  </a:txBody>
                  <a:tcPr marT="45707" marB="45707"/>
                </a:tc>
                <a:extLst>
                  <a:ext uri="{0D108BD9-81ED-4DB2-BD59-A6C34878D82A}">
                    <a16:rowId xmlns:a16="http://schemas.microsoft.com/office/drawing/2014/main" val="10003"/>
                  </a:ext>
                </a:extLst>
              </a:tr>
              <a:tr h="370738">
                <a:tc>
                  <a:txBody>
                    <a:bodyPr/>
                    <a:lstStyle/>
                    <a:p>
                      <a:r>
                        <a:rPr lang="en-US" sz="1800" b="1" dirty="0"/>
                        <a:t>2017-2018</a:t>
                      </a:r>
                    </a:p>
                  </a:txBody>
                  <a:tcPr marT="45707" marB="45707"/>
                </a:tc>
                <a:tc>
                  <a:txBody>
                    <a:bodyPr/>
                    <a:lstStyle/>
                    <a:p>
                      <a:r>
                        <a:rPr lang="en-US" sz="1800" dirty="0">
                          <a:solidFill>
                            <a:schemeClr val="tx1"/>
                          </a:solidFill>
                        </a:rPr>
                        <a:t>257,741</a:t>
                      </a:r>
                    </a:p>
                  </a:txBody>
                  <a:tcPr marT="45707" marB="45707"/>
                </a:tc>
                <a:extLst>
                  <a:ext uri="{0D108BD9-81ED-4DB2-BD59-A6C34878D82A}">
                    <a16:rowId xmlns:a16="http://schemas.microsoft.com/office/drawing/2014/main" val="10004"/>
                  </a:ext>
                </a:extLst>
              </a:tr>
              <a:tr h="726241">
                <a:tc>
                  <a:txBody>
                    <a:bodyPr/>
                    <a:lstStyle/>
                    <a:p>
                      <a:r>
                        <a:rPr lang="en-US" sz="1800" b="1" dirty="0"/>
                        <a:t>2016-2017</a:t>
                      </a:r>
                    </a:p>
                  </a:txBody>
                  <a:tcPr marT="45707" marB="45707"/>
                </a:tc>
                <a:tc>
                  <a:txBody>
                    <a:bodyPr/>
                    <a:lstStyle/>
                    <a:p>
                      <a:r>
                        <a:rPr lang="en-US" sz="1800" dirty="0">
                          <a:solidFill>
                            <a:schemeClr val="tx1"/>
                          </a:solidFill>
                        </a:rPr>
                        <a:t>241,911</a:t>
                      </a:r>
                    </a:p>
                  </a:txBody>
                  <a:tcPr marT="45707" marB="45707"/>
                </a:tc>
                <a:extLst>
                  <a:ext uri="{0D108BD9-81ED-4DB2-BD59-A6C34878D82A}">
                    <a16:rowId xmlns:a16="http://schemas.microsoft.com/office/drawing/2014/main" val="10005"/>
                  </a:ext>
                </a:extLst>
              </a:tr>
            </a:tbl>
          </a:graphicData>
        </a:graphic>
      </p:graphicFrame>
      <p:sp>
        <p:nvSpPr>
          <p:cNvPr id="3" name="Rectangle 2">
            <a:extLst>
              <a:ext uri="{FF2B5EF4-FFF2-40B4-BE49-F238E27FC236}">
                <a16:creationId xmlns:a16="http://schemas.microsoft.com/office/drawing/2014/main" id="{197E2D4E-517A-4641-B45B-EEC4AE5C3C23}"/>
              </a:ext>
            </a:extLst>
          </p:cNvPr>
          <p:cNvSpPr/>
          <p:nvPr/>
        </p:nvSpPr>
        <p:spPr>
          <a:xfrm>
            <a:off x="914400" y="1481138"/>
            <a:ext cx="7391400" cy="646112"/>
          </a:xfrm>
          <a:prstGeom prst="rect">
            <a:avLst/>
          </a:prstGeom>
        </p:spPr>
        <p:txBody>
          <a:bodyPr>
            <a:spAutoFit/>
          </a:bodyPr>
          <a:lstStyle/>
          <a:p>
            <a:pPr>
              <a:defRPr/>
            </a:pPr>
            <a:r>
              <a:rPr lang="en-US" altLang="en-US" sz="1600" dirty="0">
                <a:latin typeface="+mn-lt"/>
              </a:rPr>
              <a:t>The </a:t>
            </a:r>
            <a:r>
              <a:rPr lang="en-US" altLang="en-US" sz="1600" b="1" dirty="0">
                <a:latin typeface="+mn-lt"/>
              </a:rPr>
              <a:t>2020-2021</a:t>
            </a:r>
            <a:r>
              <a:rPr lang="en-US" altLang="en-US" sz="1600" dirty="0">
                <a:latin typeface="+mn-lt"/>
              </a:rPr>
              <a:t> on-time MASSGrant FAFSA filing date was extended to </a:t>
            </a:r>
            <a:r>
              <a:rPr lang="en-US" altLang="en-US" sz="1600" b="1" dirty="0">
                <a:latin typeface="+mn-lt"/>
              </a:rPr>
              <a:t>July 1</a:t>
            </a:r>
          </a:p>
          <a:p>
            <a:pPr>
              <a:defRPr/>
            </a:pPr>
            <a:endParaRPr lang="en-US" altLang="en-US" sz="2000" dirty="0">
              <a:latin typeface="+mn-lt"/>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51D4-516D-4CD3-A9C0-AC5DC9F3C79F}"/>
              </a:ext>
            </a:extLst>
          </p:cNvPr>
          <p:cNvSpPr>
            <a:spLocks noGrp="1"/>
          </p:cNvSpPr>
          <p:nvPr>
            <p:ph type="title"/>
          </p:nvPr>
        </p:nvSpPr>
        <p:spPr>
          <a:xfrm>
            <a:off x="457200" y="231775"/>
            <a:ext cx="6858000" cy="377825"/>
          </a:xfrm>
        </p:spPr>
        <p:txBody>
          <a:bodyPr>
            <a:noAutofit/>
          </a:bodyPr>
          <a:lstStyle/>
          <a:p>
            <a:pPr>
              <a:defRPr/>
            </a:pPr>
            <a:r>
              <a:rPr lang="en-US" sz="2800" dirty="0"/>
              <a:t>On-Time MASSGrant Eligible Students</a:t>
            </a:r>
          </a:p>
        </p:txBody>
      </p:sp>
      <p:graphicFrame>
        <p:nvGraphicFramePr>
          <p:cNvPr id="5" name="Content Placeholder 4">
            <a:extLst>
              <a:ext uri="{FF2B5EF4-FFF2-40B4-BE49-F238E27FC236}">
                <a16:creationId xmlns:a16="http://schemas.microsoft.com/office/drawing/2014/main" id="{61B16276-E4CC-41A2-AEAE-E0BB72207A07}"/>
              </a:ext>
            </a:extLst>
          </p:cNvPr>
          <p:cNvGraphicFramePr>
            <a:graphicFrameLocks noGrp="1"/>
          </p:cNvGraphicFramePr>
          <p:nvPr>
            <p:ph idx="1"/>
          </p:nvPr>
        </p:nvGraphicFramePr>
        <p:xfrm>
          <a:off x="533400" y="2286000"/>
          <a:ext cx="8229600" cy="37338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523240">
                <a:tc>
                  <a:txBody>
                    <a:bodyPr/>
                    <a:lstStyle/>
                    <a:p>
                      <a:r>
                        <a:rPr lang="en-US" dirty="0"/>
                        <a:t>Award Year</a:t>
                      </a:r>
                    </a:p>
                  </a:txBody>
                  <a:tcPr/>
                </a:tc>
                <a:tc>
                  <a:txBody>
                    <a:bodyPr/>
                    <a:lstStyle/>
                    <a:p>
                      <a:r>
                        <a:rPr lang="en-US" dirty="0"/>
                        <a:t>EFC 0-200</a:t>
                      </a:r>
                    </a:p>
                  </a:txBody>
                  <a:tcPr/>
                </a:tc>
                <a:tc>
                  <a:txBody>
                    <a:bodyPr/>
                    <a:lstStyle/>
                    <a:p>
                      <a:r>
                        <a:rPr lang="en-US" dirty="0"/>
                        <a:t>Eligible</a:t>
                      </a:r>
                      <a:r>
                        <a:rPr lang="en-US" baseline="0" dirty="0"/>
                        <a:t> EFC&gt;200</a:t>
                      </a:r>
                      <a:endParaRPr lang="en-US" dirty="0"/>
                    </a:p>
                  </a:txBody>
                  <a:tcPr/>
                </a:tc>
                <a:tc>
                  <a:txBody>
                    <a:bodyPr/>
                    <a:lstStyle/>
                    <a:p>
                      <a:r>
                        <a:rPr lang="en-US" dirty="0"/>
                        <a:t>Total Eligible</a:t>
                      </a:r>
                    </a:p>
                  </a:txBody>
                  <a:tcPr/>
                </a:tc>
                <a:extLst>
                  <a:ext uri="{0D108BD9-81ED-4DB2-BD59-A6C34878D82A}">
                    <a16:rowId xmlns:a16="http://schemas.microsoft.com/office/drawing/2014/main" val="10000"/>
                  </a:ext>
                </a:extLst>
              </a:tr>
              <a:tr h="370840">
                <a:tc>
                  <a:txBody>
                    <a:bodyPr/>
                    <a:lstStyle/>
                    <a:p>
                      <a:pPr algn="ctr"/>
                      <a:r>
                        <a:rPr lang="en-US" b="1" dirty="0"/>
                        <a:t>2020-2021</a:t>
                      </a:r>
                    </a:p>
                  </a:txBody>
                  <a:tcPr/>
                </a:tc>
                <a:tc>
                  <a:txBody>
                    <a:bodyPr/>
                    <a:lstStyle/>
                    <a:p>
                      <a:pPr algn="ctr"/>
                      <a:r>
                        <a:rPr lang="en-US" b="1" dirty="0"/>
                        <a:t>45,883</a:t>
                      </a:r>
                    </a:p>
                  </a:txBody>
                  <a:tcPr/>
                </a:tc>
                <a:tc>
                  <a:txBody>
                    <a:bodyPr/>
                    <a:lstStyle/>
                    <a:p>
                      <a:pPr algn="ctr"/>
                      <a:r>
                        <a:rPr lang="en-US" b="1" dirty="0"/>
                        <a:t>29,108</a:t>
                      </a:r>
                    </a:p>
                  </a:txBody>
                  <a:tcPr/>
                </a:tc>
                <a:tc>
                  <a:txBody>
                    <a:bodyPr/>
                    <a:lstStyle/>
                    <a:p>
                      <a:pPr algn="ctr"/>
                      <a:r>
                        <a:rPr lang="en-US" dirty="0">
                          <a:solidFill>
                            <a:srgbClr val="FF0000"/>
                          </a:solidFill>
                        </a:rPr>
                        <a:t>74,991</a:t>
                      </a:r>
                    </a:p>
                  </a:txBody>
                  <a:tcPr/>
                </a:tc>
                <a:extLst>
                  <a:ext uri="{0D108BD9-81ED-4DB2-BD59-A6C34878D82A}">
                    <a16:rowId xmlns:a16="http://schemas.microsoft.com/office/drawing/2014/main" val="10001"/>
                  </a:ext>
                </a:extLst>
              </a:tr>
              <a:tr h="370840">
                <a:tc>
                  <a:txBody>
                    <a:bodyPr/>
                    <a:lstStyle/>
                    <a:p>
                      <a:pPr algn="ctr"/>
                      <a:r>
                        <a:rPr lang="en-US" b="1" dirty="0"/>
                        <a:t>2019-2020</a:t>
                      </a:r>
                    </a:p>
                  </a:txBody>
                  <a:tcPr/>
                </a:tc>
                <a:tc>
                  <a:txBody>
                    <a:bodyPr/>
                    <a:lstStyle/>
                    <a:p>
                      <a:pPr algn="ctr"/>
                      <a:r>
                        <a:rPr lang="en-US" b="1" dirty="0"/>
                        <a:t>43,445</a:t>
                      </a:r>
                    </a:p>
                  </a:txBody>
                  <a:tcPr/>
                </a:tc>
                <a:tc>
                  <a:txBody>
                    <a:bodyPr/>
                    <a:lstStyle/>
                    <a:p>
                      <a:pPr algn="ctr"/>
                      <a:r>
                        <a:rPr lang="en-US" b="1" dirty="0"/>
                        <a:t>26,117</a:t>
                      </a:r>
                    </a:p>
                  </a:txBody>
                  <a:tcPr/>
                </a:tc>
                <a:tc>
                  <a:txBody>
                    <a:bodyPr/>
                    <a:lstStyle/>
                    <a:p>
                      <a:pPr algn="ctr"/>
                      <a:r>
                        <a:rPr lang="en-US" dirty="0">
                          <a:solidFill>
                            <a:srgbClr val="00B050"/>
                          </a:solidFill>
                        </a:rPr>
                        <a:t>69,562</a:t>
                      </a:r>
                    </a:p>
                  </a:txBody>
                  <a:tcPr/>
                </a:tc>
                <a:extLst>
                  <a:ext uri="{0D108BD9-81ED-4DB2-BD59-A6C34878D82A}">
                    <a16:rowId xmlns:a16="http://schemas.microsoft.com/office/drawing/2014/main" val="10002"/>
                  </a:ext>
                </a:extLst>
              </a:tr>
              <a:tr h="370840">
                <a:tc>
                  <a:txBody>
                    <a:bodyPr/>
                    <a:lstStyle/>
                    <a:p>
                      <a:pPr algn="ctr"/>
                      <a:r>
                        <a:rPr lang="en-US" b="1" dirty="0"/>
                        <a:t>2018-2019</a:t>
                      </a:r>
                    </a:p>
                  </a:txBody>
                  <a:tcPr/>
                </a:tc>
                <a:tc>
                  <a:txBody>
                    <a:bodyPr/>
                    <a:lstStyle/>
                    <a:p>
                      <a:pPr algn="ctr"/>
                      <a:r>
                        <a:rPr lang="en-US" b="1" dirty="0"/>
                        <a:t>47,681</a:t>
                      </a:r>
                    </a:p>
                  </a:txBody>
                  <a:tcPr/>
                </a:tc>
                <a:tc>
                  <a:txBody>
                    <a:bodyPr/>
                    <a:lstStyle/>
                    <a:p>
                      <a:pPr algn="ctr"/>
                      <a:r>
                        <a:rPr lang="en-US" b="1" dirty="0"/>
                        <a:t>29,802</a:t>
                      </a:r>
                    </a:p>
                  </a:txBody>
                  <a:tcPr/>
                </a:tc>
                <a:tc>
                  <a:txBody>
                    <a:bodyPr/>
                    <a:lstStyle/>
                    <a:p>
                      <a:pPr algn="ctr"/>
                      <a:r>
                        <a:rPr lang="en-US" dirty="0"/>
                        <a:t>77,483</a:t>
                      </a:r>
                    </a:p>
                  </a:txBody>
                  <a:tcPr/>
                </a:tc>
                <a:extLst>
                  <a:ext uri="{0D108BD9-81ED-4DB2-BD59-A6C34878D82A}">
                    <a16:rowId xmlns:a16="http://schemas.microsoft.com/office/drawing/2014/main" val="10003"/>
                  </a:ext>
                </a:extLst>
              </a:tr>
              <a:tr h="370840">
                <a:tc>
                  <a:txBody>
                    <a:bodyPr/>
                    <a:lstStyle/>
                    <a:p>
                      <a:pPr algn="ctr"/>
                      <a:r>
                        <a:rPr lang="en-US" b="1" dirty="0"/>
                        <a:t>2017-2018</a:t>
                      </a:r>
                    </a:p>
                  </a:txBody>
                  <a:tcPr/>
                </a:tc>
                <a:tc>
                  <a:txBody>
                    <a:bodyPr/>
                    <a:lstStyle/>
                    <a:p>
                      <a:pPr algn="ctr"/>
                      <a:r>
                        <a:rPr lang="en-US" b="1" dirty="0"/>
                        <a:t>50,026</a:t>
                      </a:r>
                    </a:p>
                  </a:txBody>
                  <a:tcPr/>
                </a:tc>
                <a:tc>
                  <a:txBody>
                    <a:bodyPr/>
                    <a:lstStyle/>
                    <a:p>
                      <a:pPr algn="ctr"/>
                      <a:r>
                        <a:rPr lang="en-US" b="1" dirty="0"/>
                        <a:t>29,347</a:t>
                      </a:r>
                    </a:p>
                  </a:txBody>
                  <a:tcPr/>
                </a:tc>
                <a:tc>
                  <a:txBody>
                    <a:bodyPr/>
                    <a:lstStyle/>
                    <a:p>
                      <a:pPr algn="ctr"/>
                      <a:r>
                        <a:rPr lang="en-US" dirty="0"/>
                        <a:t>79,373</a:t>
                      </a:r>
                    </a:p>
                  </a:txBody>
                  <a:tcPr/>
                </a:tc>
                <a:extLst>
                  <a:ext uri="{0D108BD9-81ED-4DB2-BD59-A6C34878D82A}">
                    <a16:rowId xmlns:a16="http://schemas.microsoft.com/office/drawing/2014/main" val="10004"/>
                  </a:ext>
                </a:extLst>
              </a:tr>
              <a:tr h="370840">
                <a:tc>
                  <a:txBody>
                    <a:bodyPr/>
                    <a:lstStyle/>
                    <a:p>
                      <a:pPr algn="ctr"/>
                      <a:r>
                        <a:rPr lang="en-US" b="1" dirty="0"/>
                        <a:t>2016-2017</a:t>
                      </a:r>
                    </a:p>
                  </a:txBody>
                  <a:tcPr/>
                </a:tc>
                <a:tc>
                  <a:txBody>
                    <a:bodyPr/>
                    <a:lstStyle/>
                    <a:p>
                      <a:pPr algn="ctr"/>
                      <a:r>
                        <a:rPr lang="en-US" b="1" dirty="0"/>
                        <a:t>43,734</a:t>
                      </a:r>
                    </a:p>
                  </a:txBody>
                  <a:tcPr/>
                </a:tc>
                <a:tc>
                  <a:txBody>
                    <a:bodyPr/>
                    <a:lstStyle/>
                    <a:p>
                      <a:pPr algn="ctr"/>
                      <a:r>
                        <a:rPr lang="en-US" b="1" dirty="0"/>
                        <a:t>26,726</a:t>
                      </a:r>
                    </a:p>
                  </a:txBody>
                  <a:tcPr/>
                </a:tc>
                <a:tc>
                  <a:txBody>
                    <a:bodyPr/>
                    <a:lstStyle/>
                    <a:p>
                      <a:pPr algn="ctr"/>
                      <a:r>
                        <a:rPr lang="en-US" dirty="0"/>
                        <a:t>70,460</a:t>
                      </a:r>
                    </a:p>
                  </a:txBody>
                  <a:tcPr/>
                </a:tc>
                <a:extLst>
                  <a:ext uri="{0D108BD9-81ED-4DB2-BD59-A6C34878D82A}">
                    <a16:rowId xmlns:a16="http://schemas.microsoft.com/office/drawing/2014/main" val="10005"/>
                  </a:ext>
                </a:extLst>
              </a:tr>
              <a:tr h="370840">
                <a:tc>
                  <a:txBody>
                    <a:bodyPr/>
                    <a:lstStyle/>
                    <a:p>
                      <a:pPr algn="ctr"/>
                      <a:r>
                        <a:rPr lang="en-US" b="1" dirty="0"/>
                        <a:t>2015-2016</a:t>
                      </a:r>
                    </a:p>
                  </a:txBody>
                  <a:tcPr/>
                </a:tc>
                <a:tc>
                  <a:txBody>
                    <a:bodyPr/>
                    <a:lstStyle/>
                    <a:p>
                      <a:pPr algn="ctr"/>
                      <a:r>
                        <a:rPr lang="en-US" b="1" dirty="0"/>
                        <a:t>53,976</a:t>
                      </a:r>
                    </a:p>
                  </a:txBody>
                  <a:tcPr/>
                </a:tc>
                <a:tc>
                  <a:txBody>
                    <a:bodyPr/>
                    <a:lstStyle/>
                    <a:p>
                      <a:pPr algn="ctr"/>
                      <a:r>
                        <a:rPr lang="en-US" b="1" dirty="0"/>
                        <a:t>32,162</a:t>
                      </a:r>
                    </a:p>
                  </a:txBody>
                  <a:tcPr/>
                </a:tc>
                <a:tc>
                  <a:txBody>
                    <a:bodyPr/>
                    <a:lstStyle/>
                    <a:p>
                      <a:pPr algn="ctr"/>
                      <a:r>
                        <a:rPr lang="en-US" dirty="0"/>
                        <a:t>86,138</a:t>
                      </a:r>
                    </a:p>
                  </a:txBody>
                  <a:tcPr/>
                </a:tc>
                <a:extLst>
                  <a:ext uri="{0D108BD9-81ED-4DB2-BD59-A6C34878D82A}">
                    <a16:rowId xmlns:a16="http://schemas.microsoft.com/office/drawing/2014/main" val="10006"/>
                  </a:ext>
                </a:extLst>
              </a:tr>
              <a:tr h="370840">
                <a:tc>
                  <a:txBody>
                    <a:bodyPr/>
                    <a:lstStyle/>
                    <a:p>
                      <a:pPr algn="ctr"/>
                      <a:r>
                        <a:rPr lang="en-US" b="1" dirty="0"/>
                        <a:t>2014-2015</a:t>
                      </a:r>
                    </a:p>
                  </a:txBody>
                  <a:tcPr/>
                </a:tc>
                <a:tc>
                  <a:txBody>
                    <a:bodyPr/>
                    <a:lstStyle/>
                    <a:p>
                      <a:pPr algn="ctr"/>
                      <a:r>
                        <a:rPr lang="en-US" b="1" dirty="0"/>
                        <a:t>55,303</a:t>
                      </a:r>
                    </a:p>
                  </a:txBody>
                  <a:tcPr/>
                </a:tc>
                <a:tc>
                  <a:txBody>
                    <a:bodyPr/>
                    <a:lstStyle/>
                    <a:p>
                      <a:pPr algn="ctr"/>
                      <a:r>
                        <a:rPr lang="en-US" b="1" dirty="0"/>
                        <a:t>33,158</a:t>
                      </a:r>
                    </a:p>
                  </a:txBody>
                  <a:tcPr/>
                </a:tc>
                <a:tc>
                  <a:txBody>
                    <a:bodyPr/>
                    <a:lstStyle/>
                    <a:p>
                      <a:pPr algn="ctr"/>
                      <a:r>
                        <a:rPr lang="en-US" dirty="0"/>
                        <a:t>88,461</a:t>
                      </a:r>
                    </a:p>
                  </a:txBody>
                  <a:tcPr/>
                </a:tc>
                <a:extLst>
                  <a:ext uri="{0D108BD9-81ED-4DB2-BD59-A6C34878D82A}">
                    <a16:rowId xmlns:a16="http://schemas.microsoft.com/office/drawing/2014/main" val="10007"/>
                  </a:ext>
                </a:extLst>
              </a:tr>
              <a:tr h="614680">
                <a:tc>
                  <a:txBody>
                    <a:bodyPr/>
                    <a:lstStyle/>
                    <a:p>
                      <a:pPr algn="ctr"/>
                      <a:r>
                        <a:rPr lang="en-US" b="1" dirty="0"/>
                        <a:t>2013-2014</a:t>
                      </a:r>
                    </a:p>
                  </a:txBody>
                  <a:tcPr/>
                </a:tc>
                <a:tc>
                  <a:txBody>
                    <a:bodyPr/>
                    <a:lstStyle/>
                    <a:p>
                      <a:pPr algn="ctr"/>
                      <a:r>
                        <a:rPr lang="en-US" b="1" dirty="0"/>
                        <a:t>60,643</a:t>
                      </a:r>
                    </a:p>
                  </a:txBody>
                  <a:tcPr/>
                </a:tc>
                <a:tc>
                  <a:txBody>
                    <a:bodyPr/>
                    <a:lstStyle/>
                    <a:p>
                      <a:pPr algn="ctr"/>
                      <a:r>
                        <a:rPr lang="en-US" b="1" dirty="0"/>
                        <a:t>35,346</a:t>
                      </a:r>
                    </a:p>
                  </a:txBody>
                  <a:tcPr/>
                </a:tc>
                <a:tc>
                  <a:txBody>
                    <a:bodyPr/>
                    <a:lstStyle/>
                    <a:p>
                      <a:pPr algn="ctr"/>
                      <a:r>
                        <a:rPr lang="en-US" dirty="0"/>
                        <a:t>95,989</a:t>
                      </a:r>
                    </a:p>
                  </a:txBody>
                  <a:tcPr/>
                </a:tc>
                <a:extLst>
                  <a:ext uri="{0D108BD9-81ED-4DB2-BD59-A6C34878D82A}">
                    <a16:rowId xmlns:a16="http://schemas.microsoft.com/office/drawing/2014/main" val="10008"/>
                  </a:ext>
                </a:extLst>
              </a:tr>
            </a:tbl>
          </a:graphicData>
        </a:graphic>
      </p:graphicFrame>
      <p:sp>
        <p:nvSpPr>
          <p:cNvPr id="148535" name="Text Placeholder 3">
            <a:extLst>
              <a:ext uri="{FF2B5EF4-FFF2-40B4-BE49-F238E27FC236}">
                <a16:creationId xmlns:a16="http://schemas.microsoft.com/office/drawing/2014/main" id="{DAD59207-D438-49A2-9FC4-3FB5151788EB}"/>
              </a:ext>
            </a:extLst>
          </p:cNvPr>
          <p:cNvSpPr>
            <a:spLocks noGrp="1"/>
          </p:cNvSpPr>
          <p:nvPr>
            <p:ph type="body" sz="quarter" idx="13"/>
          </p:nvPr>
        </p:nvSpPr>
        <p:spPr>
          <a:xfrm>
            <a:off x="495300" y="533400"/>
            <a:ext cx="8153400" cy="762000"/>
          </a:xfrm>
        </p:spPr>
        <p:txBody>
          <a:bodyPr/>
          <a:lstStyle/>
          <a:p>
            <a:r>
              <a:rPr altLang="en-US" sz="2400"/>
              <a:t>An 8-year History</a:t>
            </a:r>
          </a:p>
        </p:txBody>
      </p:sp>
      <p:sp>
        <p:nvSpPr>
          <p:cNvPr id="3" name="Rectangle 2">
            <a:extLst>
              <a:ext uri="{FF2B5EF4-FFF2-40B4-BE49-F238E27FC236}">
                <a16:creationId xmlns:a16="http://schemas.microsoft.com/office/drawing/2014/main" id="{C72282FE-B177-4AAD-BE08-CC61BBC66485}"/>
              </a:ext>
            </a:extLst>
          </p:cNvPr>
          <p:cNvSpPr/>
          <p:nvPr/>
        </p:nvSpPr>
        <p:spPr>
          <a:xfrm>
            <a:off x="838200" y="1524000"/>
            <a:ext cx="8153400" cy="677863"/>
          </a:xfrm>
          <a:prstGeom prst="rect">
            <a:avLst/>
          </a:prstGeom>
        </p:spPr>
        <p:txBody>
          <a:bodyPr>
            <a:spAutoFit/>
          </a:bodyPr>
          <a:lstStyle/>
          <a:p>
            <a:pPr>
              <a:defRPr/>
            </a:pPr>
            <a:endParaRPr lang="en-US" altLang="en-US" sz="2000" dirty="0">
              <a:latin typeface="+mn-lt"/>
            </a:endParaRPr>
          </a:p>
          <a:p>
            <a:pPr>
              <a:defRPr/>
            </a:pPr>
            <a:r>
              <a:rPr lang="en-US" altLang="en-US" dirty="0">
                <a:latin typeface="+mn-lt"/>
              </a:rPr>
              <a:t>Roughly 7.2% increase in 2020-2021 number of eligible students (as of 08/19/20)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D8B3C-EEDC-4B3F-9785-2583CAF74B65}"/>
              </a:ext>
            </a:extLst>
          </p:cNvPr>
          <p:cNvSpPr>
            <a:spLocks noGrp="1"/>
          </p:cNvSpPr>
          <p:nvPr>
            <p:ph type="title"/>
          </p:nvPr>
        </p:nvSpPr>
        <p:spPr>
          <a:xfrm>
            <a:off x="457200" y="231775"/>
            <a:ext cx="6858000" cy="377825"/>
          </a:xfrm>
        </p:spPr>
        <p:txBody>
          <a:bodyPr>
            <a:normAutofit fontScale="90000"/>
          </a:bodyPr>
          <a:lstStyle/>
          <a:p>
            <a:pPr>
              <a:defRPr/>
            </a:pPr>
            <a:r>
              <a:rPr lang="en-US" dirty="0"/>
              <a:t>On-time MASSGrant Eligible Students </a:t>
            </a:r>
          </a:p>
        </p:txBody>
      </p:sp>
      <p:graphicFrame>
        <p:nvGraphicFramePr>
          <p:cNvPr id="5" name="Table 5">
            <a:extLst>
              <a:ext uri="{FF2B5EF4-FFF2-40B4-BE49-F238E27FC236}">
                <a16:creationId xmlns:a16="http://schemas.microsoft.com/office/drawing/2014/main" id="{608FBF49-BAC4-413D-AAC9-678E81442D42}"/>
              </a:ext>
            </a:extLst>
          </p:cNvPr>
          <p:cNvGraphicFramePr>
            <a:graphicFrameLocks noGrp="1"/>
          </p:cNvGraphicFramePr>
          <p:nvPr>
            <p:ph idx="1"/>
          </p:nvPr>
        </p:nvGraphicFramePr>
        <p:xfrm>
          <a:off x="838200" y="2286000"/>
          <a:ext cx="7848600" cy="25558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640239">
                <a:tc>
                  <a:txBody>
                    <a:bodyPr/>
                    <a:lstStyle/>
                    <a:p>
                      <a:pPr algn="ctr"/>
                      <a:r>
                        <a:rPr lang="en-US" sz="1800" b="1" dirty="0"/>
                        <a:t>Award Year</a:t>
                      </a:r>
                    </a:p>
                  </a:txBody>
                  <a:tcPr marT="45731" marB="45731"/>
                </a:tc>
                <a:tc>
                  <a:txBody>
                    <a:bodyPr/>
                    <a:lstStyle/>
                    <a:p>
                      <a:pPr algn="ctr"/>
                      <a:r>
                        <a:rPr lang="en-US" sz="1800" dirty="0"/>
                        <a:t>Eligible EFC 0-200</a:t>
                      </a:r>
                    </a:p>
                  </a:txBody>
                  <a:tcPr marT="45731" marB="45731"/>
                </a:tc>
                <a:tc>
                  <a:txBody>
                    <a:bodyPr/>
                    <a:lstStyle/>
                    <a:p>
                      <a:pPr algn="ctr"/>
                      <a:r>
                        <a:rPr lang="en-US" sz="1800" dirty="0"/>
                        <a:t>Eligible EFC&gt;200</a:t>
                      </a:r>
                    </a:p>
                  </a:txBody>
                  <a:tcPr marT="45731" marB="45731"/>
                </a:tc>
                <a:tc>
                  <a:txBody>
                    <a:bodyPr/>
                    <a:lstStyle/>
                    <a:p>
                      <a:pPr algn="ctr"/>
                      <a:r>
                        <a:rPr lang="en-US" sz="1800" dirty="0"/>
                        <a:t>Total Eligible</a:t>
                      </a:r>
                    </a:p>
                  </a:txBody>
                  <a:tcPr marT="45731" marB="45731"/>
                </a:tc>
                <a:extLst>
                  <a:ext uri="{0D108BD9-81ED-4DB2-BD59-A6C34878D82A}">
                    <a16:rowId xmlns:a16="http://schemas.microsoft.com/office/drawing/2014/main" val="10000"/>
                  </a:ext>
                </a:extLst>
              </a:tr>
              <a:tr h="370932">
                <a:tc>
                  <a:txBody>
                    <a:bodyPr/>
                    <a:lstStyle/>
                    <a:p>
                      <a:pPr algn="ctr"/>
                      <a:r>
                        <a:rPr lang="en-US" sz="1800" b="1" dirty="0"/>
                        <a:t>2020-2021</a:t>
                      </a:r>
                    </a:p>
                  </a:txBody>
                  <a:tcPr marT="45731" marB="45731"/>
                </a:tc>
                <a:tc>
                  <a:txBody>
                    <a:bodyPr/>
                    <a:lstStyle/>
                    <a:p>
                      <a:pPr algn="ctr"/>
                      <a:r>
                        <a:rPr lang="en-US" sz="1800" dirty="0"/>
                        <a:t>45,883</a:t>
                      </a:r>
                    </a:p>
                  </a:txBody>
                  <a:tcPr marT="45731" marB="45731"/>
                </a:tc>
                <a:tc>
                  <a:txBody>
                    <a:bodyPr/>
                    <a:lstStyle/>
                    <a:p>
                      <a:pPr algn="ctr"/>
                      <a:r>
                        <a:rPr lang="en-US" sz="1800" dirty="0"/>
                        <a:t>29,108</a:t>
                      </a:r>
                    </a:p>
                  </a:txBody>
                  <a:tcPr marT="45731" marB="45731"/>
                </a:tc>
                <a:tc>
                  <a:txBody>
                    <a:bodyPr/>
                    <a:lstStyle/>
                    <a:p>
                      <a:pPr algn="ctr"/>
                      <a:r>
                        <a:rPr lang="en-US" sz="1800" dirty="0"/>
                        <a:t>74,991</a:t>
                      </a:r>
                    </a:p>
                  </a:txBody>
                  <a:tcPr marT="45731" marB="45731"/>
                </a:tc>
                <a:extLst>
                  <a:ext uri="{0D108BD9-81ED-4DB2-BD59-A6C34878D82A}">
                    <a16:rowId xmlns:a16="http://schemas.microsoft.com/office/drawing/2014/main" val="10001"/>
                  </a:ext>
                </a:extLst>
              </a:tr>
              <a:tr h="370932">
                <a:tc>
                  <a:txBody>
                    <a:bodyPr/>
                    <a:lstStyle/>
                    <a:p>
                      <a:pPr algn="ctr"/>
                      <a:r>
                        <a:rPr lang="en-US" sz="1800" b="1" dirty="0"/>
                        <a:t>2019-2020</a:t>
                      </a:r>
                    </a:p>
                  </a:txBody>
                  <a:tcPr marT="45731" marB="45731"/>
                </a:tc>
                <a:tc>
                  <a:txBody>
                    <a:bodyPr/>
                    <a:lstStyle/>
                    <a:p>
                      <a:pPr algn="ctr"/>
                      <a:r>
                        <a:rPr lang="en-US" sz="1800" dirty="0"/>
                        <a:t>43,445</a:t>
                      </a:r>
                    </a:p>
                  </a:txBody>
                  <a:tcPr marT="45731" marB="45731"/>
                </a:tc>
                <a:tc>
                  <a:txBody>
                    <a:bodyPr/>
                    <a:lstStyle/>
                    <a:p>
                      <a:pPr algn="ctr"/>
                      <a:r>
                        <a:rPr lang="en-US" sz="1800" dirty="0"/>
                        <a:t>26,117</a:t>
                      </a:r>
                    </a:p>
                  </a:txBody>
                  <a:tcPr marT="45731" marB="45731"/>
                </a:tc>
                <a:tc>
                  <a:txBody>
                    <a:bodyPr/>
                    <a:lstStyle/>
                    <a:p>
                      <a:pPr algn="ctr"/>
                      <a:r>
                        <a:rPr lang="en-US" sz="1800" dirty="0"/>
                        <a:t>69,562</a:t>
                      </a:r>
                    </a:p>
                  </a:txBody>
                  <a:tcPr marT="45731" marB="45731"/>
                </a:tc>
                <a:extLst>
                  <a:ext uri="{0D108BD9-81ED-4DB2-BD59-A6C34878D82A}">
                    <a16:rowId xmlns:a16="http://schemas.microsoft.com/office/drawing/2014/main" val="10002"/>
                  </a:ext>
                </a:extLst>
              </a:tr>
              <a:tr h="370932">
                <a:tc>
                  <a:txBody>
                    <a:bodyPr/>
                    <a:lstStyle/>
                    <a:p>
                      <a:pPr algn="ctr"/>
                      <a:r>
                        <a:rPr lang="en-US" sz="1800" b="1" dirty="0"/>
                        <a:t>2018-2019</a:t>
                      </a:r>
                    </a:p>
                  </a:txBody>
                  <a:tcPr marT="45731" marB="45731"/>
                </a:tc>
                <a:tc>
                  <a:txBody>
                    <a:bodyPr/>
                    <a:lstStyle/>
                    <a:p>
                      <a:pPr algn="ctr"/>
                      <a:r>
                        <a:rPr lang="en-US" sz="1800" dirty="0"/>
                        <a:t>47,681</a:t>
                      </a:r>
                    </a:p>
                  </a:txBody>
                  <a:tcPr marT="45731" marB="45731"/>
                </a:tc>
                <a:tc>
                  <a:txBody>
                    <a:bodyPr/>
                    <a:lstStyle/>
                    <a:p>
                      <a:pPr algn="ctr"/>
                      <a:r>
                        <a:rPr lang="en-US" sz="1800" dirty="0"/>
                        <a:t>29,802</a:t>
                      </a:r>
                    </a:p>
                  </a:txBody>
                  <a:tcPr marT="45731" marB="45731"/>
                </a:tc>
                <a:tc>
                  <a:txBody>
                    <a:bodyPr/>
                    <a:lstStyle/>
                    <a:p>
                      <a:pPr algn="ctr"/>
                      <a:r>
                        <a:rPr lang="en-US" sz="1800" dirty="0"/>
                        <a:t>77,483</a:t>
                      </a:r>
                    </a:p>
                  </a:txBody>
                  <a:tcPr marT="45731" marB="45731"/>
                </a:tc>
                <a:extLst>
                  <a:ext uri="{0D108BD9-81ED-4DB2-BD59-A6C34878D82A}">
                    <a16:rowId xmlns:a16="http://schemas.microsoft.com/office/drawing/2014/main" val="10003"/>
                  </a:ext>
                </a:extLst>
              </a:tr>
              <a:tr h="370932">
                <a:tc>
                  <a:txBody>
                    <a:bodyPr/>
                    <a:lstStyle/>
                    <a:p>
                      <a:pPr algn="ctr"/>
                      <a:r>
                        <a:rPr lang="en-US" sz="1800" b="1" dirty="0"/>
                        <a:t>2017-2018</a:t>
                      </a:r>
                    </a:p>
                  </a:txBody>
                  <a:tcPr marT="45731" marB="45731"/>
                </a:tc>
                <a:tc>
                  <a:txBody>
                    <a:bodyPr/>
                    <a:lstStyle/>
                    <a:p>
                      <a:pPr algn="ctr"/>
                      <a:r>
                        <a:rPr lang="en-US" sz="1800" dirty="0">
                          <a:solidFill>
                            <a:srgbClr val="FF0000"/>
                          </a:solidFill>
                        </a:rPr>
                        <a:t>50,026</a:t>
                      </a:r>
                    </a:p>
                  </a:txBody>
                  <a:tcPr marT="45731" marB="45731"/>
                </a:tc>
                <a:tc>
                  <a:txBody>
                    <a:bodyPr/>
                    <a:lstStyle/>
                    <a:p>
                      <a:pPr algn="ctr"/>
                      <a:r>
                        <a:rPr lang="en-US" sz="1800" dirty="0"/>
                        <a:t>29,347</a:t>
                      </a:r>
                    </a:p>
                  </a:txBody>
                  <a:tcPr marT="45731" marB="45731"/>
                </a:tc>
                <a:tc>
                  <a:txBody>
                    <a:bodyPr/>
                    <a:lstStyle/>
                    <a:p>
                      <a:pPr algn="ctr"/>
                      <a:r>
                        <a:rPr lang="en-US" sz="1800" dirty="0">
                          <a:solidFill>
                            <a:srgbClr val="FF0000"/>
                          </a:solidFill>
                        </a:rPr>
                        <a:t>79,373</a:t>
                      </a:r>
                    </a:p>
                  </a:txBody>
                  <a:tcPr marT="45731" marB="45731"/>
                </a:tc>
                <a:extLst>
                  <a:ext uri="{0D108BD9-81ED-4DB2-BD59-A6C34878D82A}">
                    <a16:rowId xmlns:a16="http://schemas.microsoft.com/office/drawing/2014/main" val="10004"/>
                  </a:ext>
                </a:extLst>
              </a:tr>
              <a:tr h="431907">
                <a:tc>
                  <a:txBody>
                    <a:bodyPr/>
                    <a:lstStyle/>
                    <a:p>
                      <a:pPr algn="ctr"/>
                      <a:r>
                        <a:rPr lang="en-US" sz="1800" b="1" dirty="0"/>
                        <a:t>2016-2017</a:t>
                      </a:r>
                    </a:p>
                  </a:txBody>
                  <a:tcPr marT="45731" marB="45731"/>
                </a:tc>
                <a:tc>
                  <a:txBody>
                    <a:bodyPr/>
                    <a:lstStyle/>
                    <a:p>
                      <a:pPr algn="ctr"/>
                      <a:r>
                        <a:rPr lang="en-US" sz="1800" dirty="0"/>
                        <a:t>43,734</a:t>
                      </a:r>
                    </a:p>
                  </a:txBody>
                  <a:tcPr marT="45731" marB="45731"/>
                </a:tc>
                <a:tc>
                  <a:txBody>
                    <a:bodyPr/>
                    <a:lstStyle/>
                    <a:p>
                      <a:pPr algn="ctr"/>
                      <a:r>
                        <a:rPr lang="en-US" sz="1800" dirty="0"/>
                        <a:t>26,726</a:t>
                      </a:r>
                    </a:p>
                  </a:txBody>
                  <a:tcPr marT="45731" marB="45731"/>
                </a:tc>
                <a:tc>
                  <a:txBody>
                    <a:bodyPr/>
                    <a:lstStyle/>
                    <a:p>
                      <a:pPr algn="ctr"/>
                      <a:r>
                        <a:rPr lang="en-US" sz="1800" dirty="0"/>
                        <a:t>70,460</a:t>
                      </a:r>
                    </a:p>
                  </a:txBody>
                  <a:tcPr marT="45731" marB="45731"/>
                </a:tc>
                <a:extLst>
                  <a:ext uri="{0D108BD9-81ED-4DB2-BD59-A6C34878D82A}">
                    <a16:rowId xmlns:a16="http://schemas.microsoft.com/office/drawing/2014/main" val="10005"/>
                  </a:ext>
                </a:extLst>
              </a:tr>
            </a:tbl>
          </a:graphicData>
        </a:graphic>
      </p:graphicFrame>
      <p:sp>
        <p:nvSpPr>
          <p:cNvPr id="150568" name="Text Placeholder 3">
            <a:extLst>
              <a:ext uri="{FF2B5EF4-FFF2-40B4-BE49-F238E27FC236}">
                <a16:creationId xmlns:a16="http://schemas.microsoft.com/office/drawing/2014/main" id="{A6E7A79D-F242-41A0-BCC2-7B0CB4D0ADE5}"/>
              </a:ext>
            </a:extLst>
          </p:cNvPr>
          <p:cNvSpPr>
            <a:spLocks noGrp="1"/>
          </p:cNvSpPr>
          <p:nvPr>
            <p:ph type="body" sz="quarter" idx="13"/>
          </p:nvPr>
        </p:nvSpPr>
        <p:spPr/>
        <p:txBody>
          <a:bodyPr/>
          <a:lstStyle/>
          <a:p>
            <a:r>
              <a:rPr altLang="en-US" sz="2400"/>
              <a:t>A 5-year Overview by 2 EFC Groupings</a:t>
            </a:r>
          </a:p>
          <a:p>
            <a:r>
              <a:rPr altLang="en-US" sz="2400"/>
              <a:t>(as of 08/19/20)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946E-5E89-4CB6-B699-A056BF790997}"/>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graphicFrame>
        <p:nvGraphicFramePr>
          <p:cNvPr id="5" name="Table 5">
            <a:extLst>
              <a:ext uri="{FF2B5EF4-FFF2-40B4-BE49-F238E27FC236}">
                <a16:creationId xmlns:a16="http://schemas.microsoft.com/office/drawing/2014/main" id="{B88C5659-8044-4F93-AC82-B7C3B1265CA3}"/>
              </a:ext>
            </a:extLst>
          </p:cNvPr>
          <p:cNvGraphicFramePr>
            <a:graphicFrameLocks noGrp="1"/>
          </p:cNvGraphicFramePr>
          <p:nvPr>
            <p:ph idx="1"/>
          </p:nvPr>
        </p:nvGraphicFramePr>
        <p:xfrm>
          <a:off x="463550" y="2286000"/>
          <a:ext cx="8229600" cy="3514725"/>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609490">
                <a:tc>
                  <a:txBody>
                    <a:bodyPr/>
                    <a:lstStyle/>
                    <a:p>
                      <a:pPr algn="ctr"/>
                      <a:r>
                        <a:rPr lang="en-US" sz="1800" dirty="0"/>
                        <a:t>Award Year</a:t>
                      </a:r>
                    </a:p>
                  </a:txBody>
                  <a:tcPr marT="45712" marB="45712"/>
                </a:tc>
                <a:tc>
                  <a:txBody>
                    <a:bodyPr/>
                    <a:lstStyle/>
                    <a:p>
                      <a:pPr algn="ctr"/>
                      <a:r>
                        <a:rPr lang="en-US" sz="1800" dirty="0"/>
                        <a:t>Dependent </a:t>
                      </a:r>
                    </a:p>
                  </a:txBody>
                  <a:tcPr marT="45712" marB="45712"/>
                </a:tc>
                <a:tc>
                  <a:txBody>
                    <a:bodyPr/>
                    <a:lstStyle/>
                    <a:p>
                      <a:pPr algn="ctr"/>
                      <a:r>
                        <a:rPr lang="en-US" sz="1800" dirty="0"/>
                        <a:t>Independent </a:t>
                      </a:r>
                    </a:p>
                  </a:txBody>
                  <a:tcPr marT="45712" marB="45712"/>
                </a:tc>
                <a:tc>
                  <a:txBody>
                    <a:bodyPr/>
                    <a:lstStyle/>
                    <a:p>
                      <a:pPr algn="ctr"/>
                      <a:r>
                        <a:rPr lang="en-US" sz="1800" dirty="0"/>
                        <a:t>Total Eligible</a:t>
                      </a:r>
                    </a:p>
                  </a:txBody>
                  <a:tcPr marT="45712" marB="45712"/>
                </a:tc>
                <a:extLst>
                  <a:ext uri="{0D108BD9-81ED-4DB2-BD59-A6C34878D82A}">
                    <a16:rowId xmlns:a16="http://schemas.microsoft.com/office/drawing/2014/main" val="10000"/>
                  </a:ext>
                </a:extLst>
              </a:tr>
              <a:tr h="467276">
                <a:tc>
                  <a:txBody>
                    <a:bodyPr/>
                    <a:lstStyle/>
                    <a:p>
                      <a:pPr algn="ctr"/>
                      <a:r>
                        <a:rPr lang="en-US" sz="1800" b="1" dirty="0"/>
                        <a:t>2020-2021</a:t>
                      </a:r>
                    </a:p>
                  </a:txBody>
                  <a:tcPr marT="45712" marB="45712"/>
                </a:tc>
                <a:tc>
                  <a:txBody>
                    <a:bodyPr/>
                    <a:lstStyle/>
                    <a:p>
                      <a:pPr algn="ctr"/>
                      <a:r>
                        <a:rPr lang="en-US" sz="1800" dirty="0"/>
                        <a:t>43,127</a:t>
                      </a:r>
                    </a:p>
                  </a:txBody>
                  <a:tcPr marT="45712" marB="45712"/>
                </a:tc>
                <a:tc>
                  <a:txBody>
                    <a:bodyPr/>
                    <a:lstStyle/>
                    <a:p>
                      <a:pPr algn="ctr"/>
                      <a:r>
                        <a:rPr lang="en-US" sz="1800" dirty="0"/>
                        <a:t>31,864</a:t>
                      </a:r>
                    </a:p>
                  </a:txBody>
                  <a:tcPr marT="45712" marB="45712"/>
                </a:tc>
                <a:tc>
                  <a:txBody>
                    <a:bodyPr/>
                    <a:lstStyle/>
                    <a:p>
                      <a:pPr algn="ctr"/>
                      <a:r>
                        <a:rPr lang="en-US" sz="1800" dirty="0"/>
                        <a:t>74,991</a:t>
                      </a:r>
                    </a:p>
                  </a:txBody>
                  <a:tcPr marT="45712" marB="45712"/>
                </a:tc>
                <a:extLst>
                  <a:ext uri="{0D108BD9-81ED-4DB2-BD59-A6C34878D82A}">
                    <a16:rowId xmlns:a16="http://schemas.microsoft.com/office/drawing/2014/main" val="10001"/>
                  </a:ext>
                </a:extLst>
              </a:tr>
              <a:tr h="457117">
                <a:tc>
                  <a:txBody>
                    <a:bodyPr/>
                    <a:lstStyle/>
                    <a:p>
                      <a:pPr algn="ctr"/>
                      <a:r>
                        <a:rPr lang="en-US" sz="1800" b="1" dirty="0"/>
                        <a:t>2019-2020</a:t>
                      </a:r>
                    </a:p>
                  </a:txBody>
                  <a:tcPr marT="45712" marB="45712"/>
                </a:tc>
                <a:tc>
                  <a:txBody>
                    <a:bodyPr/>
                    <a:lstStyle/>
                    <a:p>
                      <a:pPr algn="ctr"/>
                      <a:r>
                        <a:rPr lang="en-US" sz="1800" dirty="0"/>
                        <a:t>42,319</a:t>
                      </a:r>
                    </a:p>
                  </a:txBody>
                  <a:tcPr marT="45712" marB="45712"/>
                </a:tc>
                <a:tc>
                  <a:txBody>
                    <a:bodyPr/>
                    <a:lstStyle/>
                    <a:p>
                      <a:pPr algn="ctr"/>
                      <a:r>
                        <a:rPr lang="en-US" sz="1800" dirty="0"/>
                        <a:t>27,243</a:t>
                      </a:r>
                    </a:p>
                  </a:txBody>
                  <a:tcPr marT="45712" marB="45712"/>
                </a:tc>
                <a:tc>
                  <a:txBody>
                    <a:bodyPr/>
                    <a:lstStyle/>
                    <a:p>
                      <a:pPr algn="ctr"/>
                      <a:r>
                        <a:rPr lang="en-US" sz="1800" dirty="0"/>
                        <a:t>69,562</a:t>
                      </a:r>
                    </a:p>
                  </a:txBody>
                  <a:tcPr marT="45712" marB="45712"/>
                </a:tc>
                <a:extLst>
                  <a:ext uri="{0D108BD9-81ED-4DB2-BD59-A6C34878D82A}">
                    <a16:rowId xmlns:a16="http://schemas.microsoft.com/office/drawing/2014/main" val="10002"/>
                  </a:ext>
                </a:extLst>
              </a:tr>
              <a:tr h="543462">
                <a:tc>
                  <a:txBody>
                    <a:bodyPr/>
                    <a:lstStyle/>
                    <a:p>
                      <a:pPr algn="ctr"/>
                      <a:r>
                        <a:rPr lang="en-US" sz="1800" b="1" dirty="0"/>
                        <a:t>2018-2019</a:t>
                      </a:r>
                    </a:p>
                  </a:txBody>
                  <a:tcPr marT="45712" marB="45712"/>
                </a:tc>
                <a:tc>
                  <a:txBody>
                    <a:bodyPr/>
                    <a:lstStyle/>
                    <a:p>
                      <a:pPr algn="ctr"/>
                      <a:r>
                        <a:rPr lang="en-US" sz="1800" dirty="0"/>
                        <a:t>44,291</a:t>
                      </a:r>
                    </a:p>
                  </a:txBody>
                  <a:tcPr marT="45712" marB="45712"/>
                </a:tc>
                <a:tc>
                  <a:txBody>
                    <a:bodyPr/>
                    <a:lstStyle/>
                    <a:p>
                      <a:pPr algn="ctr"/>
                      <a:r>
                        <a:rPr lang="en-US" sz="1800" dirty="0"/>
                        <a:t>33,192</a:t>
                      </a:r>
                    </a:p>
                  </a:txBody>
                  <a:tcPr marT="45712" marB="45712"/>
                </a:tc>
                <a:tc>
                  <a:txBody>
                    <a:bodyPr/>
                    <a:lstStyle/>
                    <a:p>
                      <a:pPr algn="ctr"/>
                      <a:r>
                        <a:rPr lang="en-US" sz="1800" dirty="0"/>
                        <a:t>77,483</a:t>
                      </a:r>
                    </a:p>
                  </a:txBody>
                  <a:tcPr marT="45712" marB="45712"/>
                </a:tc>
                <a:extLst>
                  <a:ext uri="{0D108BD9-81ED-4DB2-BD59-A6C34878D82A}">
                    <a16:rowId xmlns:a16="http://schemas.microsoft.com/office/drawing/2014/main" val="10003"/>
                  </a:ext>
                </a:extLst>
              </a:tr>
              <a:tr h="497750">
                <a:tc>
                  <a:txBody>
                    <a:bodyPr/>
                    <a:lstStyle/>
                    <a:p>
                      <a:pPr algn="ctr"/>
                      <a:r>
                        <a:rPr lang="en-US" sz="1800" b="1" dirty="0"/>
                        <a:t>2017-2018</a:t>
                      </a:r>
                    </a:p>
                  </a:txBody>
                  <a:tcPr marT="45712" marB="45712"/>
                </a:tc>
                <a:tc>
                  <a:txBody>
                    <a:bodyPr/>
                    <a:lstStyle/>
                    <a:p>
                      <a:pPr algn="ctr"/>
                      <a:r>
                        <a:rPr lang="en-US" sz="1800" dirty="0"/>
                        <a:t>44,259</a:t>
                      </a:r>
                    </a:p>
                  </a:txBody>
                  <a:tcPr marT="45712" marB="45712"/>
                </a:tc>
                <a:tc>
                  <a:txBody>
                    <a:bodyPr/>
                    <a:lstStyle/>
                    <a:p>
                      <a:pPr algn="ctr"/>
                      <a:r>
                        <a:rPr lang="en-US" sz="1800" dirty="0"/>
                        <a:t>35,114</a:t>
                      </a:r>
                    </a:p>
                  </a:txBody>
                  <a:tcPr marT="45712" marB="45712"/>
                </a:tc>
                <a:tc>
                  <a:txBody>
                    <a:bodyPr/>
                    <a:lstStyle/>
                    <a:p>
                      <a:pPr algn="ctr"/>
                      <a:r>
                        <a:rPr lang="en-US" sz="1800" dirty="0"/>
                        <a:t>79,373</a:t>
                      </a:r>
                    </a:p>
                  </a:txBody>
                  <a:tcPr marT="45712" marB="45712"/>
                </a:tc>
                <a:extLst>
                  <a:ext uri="{0D108BD9-81ED-4DB2-BD59-A6C34878D82A}">
                    <a16:rowId xmlns:a16="http://schemas.microsoft.com/office/drawing/2014/main" val="10004"/>
                  </a:ext>
                </a:extLst>
              </a:tr>
              <a:tr h="457117">
                <a:tc>
                  <a:txBody>
                    <a:bodyPr/>
                    <a:lstStyle/>
                    <a:p>
                      <a:pPr algn="ctr"/>
                      <a:r>
                        <a:rPr lang="en-US" sz="1800" b="1" dirty="0"/>
                        <a:t>2016-2017</a:t>
                      </a:r>
                    </a:p>
                  </a:txBody>
                  <a:tcPr marT="45712" marB="45712"/>
                </a:tc>
                <a:tc>
                  <a:txBody>
                    <a:bodyPr/>
                    <a:lstStyle/>
                    <a:p>
                      <a:pPr algn="ctr"/>
                      <a:r>
                        <a:rPr lang="en-US" sz="1800" dirty="0"/>
                        <a:t>39,798</a:t>
                      </a:r>
                    </a:p>
                  </a:txBody>
                  <a:tcPr marT="45712" marB="45712"/>
                </a:tc>
                <a:tc>
                  <a:txBody>
                    <a:bodyPr/>
                    <a:lstStyle/>
                    <a:p>
                      <a:pPr algn="ctr"/>
                      <a:r>
                        <a:rPr lang="en-US" sz="1800" dirty="0"/>
                        <a:t>30,671</a:t>
                      </a:r>
                    </a:p>
                  </a:txBody>
                  <a:tcPr marT="45712" marB="45712"/>
                </a:tc>
                <a:tc>
                  <a:txBody>
                    <a:bodyPr/>
                    <a:lstStyle/>
                    <a:p>
                      <a:pPr algn="ctr"/>
                      <a:r>
                        <a:rPr lang="en-US" sz="1800" dirty="0"/>
                        <a:t>70,460</a:t>
                      </a:r>
                    </a:p>
                  </a:txBody>
                  <a:tcPr marT="45712" marB="45712"/>
                </a:tc>
                <a:extLst>
                  <a:ext uri="{0D108BD9-81ED-4DB2-BD59-A6C34878D82A}">
                    <a16:rowId xmlns:a16="http://schemas.microsoft.com/office/drawing/2014/main" val="10005"/>
                  </a:ext>
                </a:extLst>
              </a:tr>
              <a:tr h="482513">
                <a:tc>
                  <a:txBody>
                    <a:bodyPr/>
                    <a:lstStyle/>
                    <a:p>
                      <a:pPr algn="ctr"/>
                      <a:r>
                        <a:rPr lang="en-US" sz="1800" b="1" dirty="0"/>
                        <a:t>2015-2016</a:t>
                      </a:r>
                    </a:p>
                  </a:txBody>
                  <a:tcPr marT="45712" marB="45712"/>
                </a:tc>
                <a:tc>
                  <a:txBody>
                    <a:bodyPr/>
                    <a:lstStyle/>
                    <a:p>
                      <a:pPr algn="ctr"/>
                      <a:r>
                        <a:rPr lang="en-US" sz="1800" dirty="0"/>
                        <a:t>47,853</a:t>
                      </a:r>
                    </a:p>
                  </a:txBody>
                  <a:tcPr marT="45712" marB="45712"/>
                </a:tc>
                <a:tc>
                  <a:txBody>
                    <a:bodyPr/>
                    <a:lstStyle/>
                    <a:p>
                      <a:pPr algn="ctr"/>
                      <a:r>
                        <a:rPr lang="en-US" sz="1800" dirty="0"/>
                        <a:t>38,285</a:t>
                      </a:r>
                    </a:p>
                  </a:txBody>
                  <a:tcPr marT="45712" marB="45712"/>
                </a:tc>
                <a:tc>
                  <a:txBody>
                    <a:bodyPr/>
                    <a:lstStyle/>
                    <a:p>
                      <a:pPr algn="ctr"/>
                      <a:r>
                        <a:rPr lang="en-US" sz="1800" dirty="0"/>
                        <a:t>86,138</a:t>
                      </a:r>
                    </a:p>
                  </a:txBody>
                  <a:tcPr marT="45712" marB="45712"/>
                </a:tc>
                <a:extLst>
                  <a:ext uri="{0D108BD9-81ED-4DB2-BD59-A6C34878D82A}">
                    <a16:rowId xmlns:a16="http://schemas.microsoft.com/office/drawing/2014/main" val="10006"/>
                  </a:ext>
                </a:extLst>
              </a:tr>
            </a:tbl>
          </a:graphicData>
        </a:graphic>
      </p:graphicFrame>
      <p:sp>
        <p:nvSpPr>
          <p:cNvPr id="152621" name="Text Placeholder 3">
            <a:extLst>
              <a:ext uri="{FF2B5EF4-FFF2-40B4-BE49-F238E27FC236}">
                <a16:creationId xmlns:a16="http://schemas.microsoft.com/office/drawing/2014/main" id="{6501DD78-9EF8-4017-9B58-B80AC4648932}"/>
              </a:ext>
            </a:extLst>
          </p:cNvPr>
          <p:cNvSpPr>
            <a:spLocks noGrp="1"/>
          </p:cNvSpPr>
          <p:nvPr>
            <p:ph type="body" sz="quarter" idx="13"/>
          </p:nvPr>
        </p:nvSpPr>
        <p:spPr/>
        <p:txBody>
          <a:bodyPr/>
          <a:lstStyle/>
          <a:p>
            <a:r>
              <a:rPr altLang="en-US" sz="2400"/>
              <a:t>MASSGrant Eligible Students by Dependency Status  </a:t>
            </a:r>
          </a:p>
          <a:p>
            <a:r>
              <a:rPr altLang="en-US" sz="2400"/>
              <a:t>A 6-year history (as of 08/19/20)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B8F4-97C8-40F2-8FED-BDEA093E6092}"/>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graphicFrame>
        <p:nvGraphicFramePr>
          <p:cNvPr id="5" name="Table 5">
            <a:extLst>
              <a:ext uri="{FF2B5EF4-FFF2-40B4-BE49-F238E27FC236}">
                <a16:creationId xmlns:a16="http://schemas.microsoft.com/office/drawing/2014/main" id="{C099FF59-4B85-49DF-A913-82337F35A5D0}"/>
              </a:ext>
            </a:extLst>
          </p:cNvPr>
          <p:cNvGraphicFramePr>
            <a:graphicFrameLocks noGrp="1"/>
          </p:cNvGraphicFramePr>
          <p:nvPr>
            <p:ph idx="1"/>
          </p:nvPr>
        </p:nvGraphicFramePr>
        <p:xfrm>
          <a:off x="674688" y="1768475"/>
          <a:ext cx="7859712" cy="4821238"/>
        </p:xfrm>
        <a:graphic>
          <a:graphicData uri="http://schemas.openxmlformats.org/drawingml/2006/table">
            <a:tbl>
              <a:tblPr firstRow="1" bandRow="1">
                <a:tableStyleId>{5C22544A-7EE6-4342-B048-85BDC9FD1C3A}</a:tableStyleId>
              </a:tblPr>
              <a:tblGrid>
                <a:gridCol w="3733907">
                  <a:extLst>
                    <a:ext uri="{9D8B030D-6E8A-4147-A177-3AD203B41FA5}">
                      <a16:colId xmlns:a16="http://schemas.microsoft.com/office/drawing/2014/main" val="20000"/>
                    </a:ext>
                  </a:extLst>
                </a:gridCol>
                <a:gridCol w="4125805">
                  <a:extLst>
                    <a:ext uri="{9D8B030D-6E8A-4147-A177-3AD203B41FA5}">
                      <a16:colId xmlns:a16="http://schemas.microsoft.com/office/drawing/2014/main" val="20001"/>
                    </a:ext>
                  </a:extLst>
                </a:gridCol>
              </a:tblGrid>
              <a:tr h="782372">
                <a:tc>
                  <a:txBody>
                    <a:bodyPr/>
                    <a:lstStyle/>
                    <a:p>
                      <a:pPr algn="ctr"/>
                      <a:r>
                        <a:rPr lang="en-US" sz="2400" dirty="0"/>
                        <a:t>School Type </a:t>
                      </a:r>
                    </a:p>
                  </a:txBody>
                  <a:tcPr marL="91443" marR="91443" marT="45723" marB="45723"/>
                </a:tc>
                <a:tc>
                  <a:txBody>
                    <a:bodyPr/>
                    <a:lstStyle/>
                    <a:p>
                      <a:pPr algn="ctr"/>
                      <a:r>
                        <a:rPr lang="en-US" sz="2400" dirty="0"/>
                        <a:t>Eligible Students</a:t>
                      </a:r>
                    </a:p>
                  </a:txBody>
                  <a:tcPr marL="91443" marR="91443" marT="45723" marB="45723"/>
                </a:tc>
                <a:extLst>
                  <a:ext uri="{0D108BD9-81ED-4DB2-BD59-A6C34878D82A}">
                    <a16:rowId xmlns:a16="http://schemas.microsoft.com/office/drawing/2014/main" val="10000"/>
                  </a:ext>
                </a:extLst>
              </a:tr>
              <a:tr h="548676">
                <a:tc>
                  <a:txBody>
                    <a:bodyPr/>
                    <a:lstStyle/>
                    <a:p>
                      <a:pPr algn="ctr"/>
                      <a:r>
                        <a:rPr lang="en-US" sz="1800" b="1" dirty="0"/>
                        <a:t>MA Private</a:t>
                      </a:r>
                    </a:p>
                  </a:txBody>
                  <a:tcPr marL="91443" marR="91443" marT="45723" marB="45723"/>
                </a:tc>
                <a:tc>
                  <a:txBody>
                    <a:bodyPr/>
                    <a:lstStyle/>
                    <a:p>
                      <a:pPr algn="ctr"/>
                      <a:r>
                        <a:rPr lang="en-US" sz="1800" dirty="0"/>
                        <a:t>17,393</a:t>
                      </a:r>
                    </a:p>
                  </a:txBody>
                  <a:tcPr marL="91443" marR="91443" marT="45723" marB="45723"/>
                </a:tc>
                <a:extLst>
                  <a:ext uri="{0D108BD9-81ED-4DB2-BD59-A6C34878D82A}">
                    <a16:rowId xmlns:a16="http://schemas.microsoft.com/office/drawing/2014/main" val="10001"/>
                  </a:ext>
                </a:extLst>
              </a:tr>
              <a:tr h="497873">
                <a:tc>
                  <a:txBody>
                    <a:bodyPr/>
                    <a:lstStyle/>
                    <a:p>
                      <a:pPr algn="ctr"/>
                      <a:r>
                        <a:rPr lang="en-US" sz="1800" b="1" dirty="0"/>
                        <a:t>University of Massachusetts </a:t>
                      </a:r>
                    </a:p>
                  </a:txBody>
                  <a:tcPr marL="91443" marR="91443" marT="45723" marB="45723"/>
                </a:tc>
                <a:tc>
                  <a:txBody>
                    <a:bodyPr/>
                    <a:lstStyle/>
                    <a:p>
                      <a:pPr algn="ctr"/>
                      <a:r>
                        <a:rPr lang="en-US" sz="1800" dirty="0"/>
                        <a:t>16,335</a:t>
                      </a:r>
                    </a:p>
                  </a:txBody>
                  <a:tcPr marL="91443" marR="91443" marT="45723" marB="45723"/>
                </a:tc>
                <a:extLst>
                  <a:ext uri="{0D108BD9-81ED-4DB2-BD59-A6C34878D82A}">
                    <a16:rowId xmlns:a16="http://schemas.microsoft.com/office/drawing/2014/main" val="10002"/>
                  </a:ext>
                </a:extLst>
              </a:tr>
              <a:tr h="508034">
                <a:tc>
                  <a:txBody>
                    <a:bodyPr/>
                    <a:lstStyle/>
                    <a:p>
                      <a:pPr algn="ctr"/>
                      <a:r>
                        <a:rPr lang="en-US" sz="1800" b="1" dirty="0"/>
                        <a:t>MA Public Universities</a:t>
                      </a:r>
                    </a:p>
                  </a:txBody>
                  <a:tcPr marL="91443" marR="91443" marT="45723" marB="45723"/>
                </a:tc>
                <a:tc>
                  <a:txBody>
                    <a:bodyPr/>
                    <a:lstStyle/>
                    <a:p>
                      <a:pPr algn="ctr"/>
                      <a:r>
                        <a:rPr lang="en-US" sz="1800" dirty="0"/>
                        <a:t>12,243</a:t>
                      </a:r>
                    </a:p>
                  </a:txBody>
                  <a:tcPr marL="91443" marR="91443" marT="45723" marB="45723"/>
                </a:tc>
                <a:extLst>
                  <a:ext uri="{0D108BD9-81ED-4DB2-BD59-A6C34878D82A}">
                    <a16:rowId xmlns:a16="http://schemas.microsoft.com/office/drawing/2014/main" val="10003"/>
                  </a:ext>
                </a:extLst>
              </a:tr>
              <a:tr h="370864">
                <a:tc>
                  <a:txBody>
                    <a:bodyPr/>
                    <a:lstStyle/>
                    <a:p>
                      <a:pPr algn="ctr"/>
                      <a:r>
                        <a:rPr lang="en-US" sz="1800" b="1" dirty="0"/>
                        <a:t>MA Community Colleges </a:t>
                      </a:r>
                    </a:p>
                  </a:txBody>
                  <a:tcPr marL="91443" marR="91443" marT="45723" marB="45723"/>
                </a:tc>
                <a:tc>
                  <a:txBody>
                    <a:bodyPr/>
                    <a:lstStyle/>
                    <a:p>
                      <a:pPr algn="ctr"/>
                      <a:r>
                        <a:rPr lang="en-US" sz="1800" dirty="0"/>
                        <a:t>25,932</a:t>
                      </a:r>
                    </a:p>
                  </a:txBody>
                  <a:tcPr marL="91443" marR="91443" marT="45723" marB="45723"/>
                </a:tc>
                <a:extLst>
                  <a:ext uri="{0D108BD9-81ED-4DB2-BD59-A6C34878D82A}">
                    <a16:rowId xmlns:a16="http://schemas.microsoft.com/office/drawing/2014/main" val="10004"/>
                  </a:ext>
                </a:extLst>
              </a:tr>
              <a:tr h="492793">
                <a:tc>
                  <a:txBody>
                    <a:bodyPr/>
                    <a:lstStyle/>
                    <a:p>
                      <a:pPr algn="ctr"/>
                      <a:r>
                        <a:rPr lang="en-US" sz="1800" b="1" dirty="0"/>
                        <a:t>MA Proprietary </a:t>
                      </a:r>
                    </a:p>
                  </a:txBody>
                  <a:tcPr marL="91443" marR="91443" marT="45723" marB="45723"/>
                </a:tc>
                <a:tc>
                  <a:txBody>
                    <a:bodyPr/>
                    <a:lstStyle/>
                    <a:p>
                      <a:pPr algn="ctr"/>
                      <a:r>
                        <a:rPr lang="en-US" sz="1800" dirty="0"/>
                        <a:t>1,009</a:t>
                      </a:r>
                    </a:p>
                  </a:txBody>
                  <a:tcPr marL="91443" marR="91443" marT="45723" marB="45723"/>
                </a:tc>
                <a:extLst>
                  <a:ext uri="{0D108BD9-81ED-4DB2-BD59-A6C34878D82A}">
                    <a16:rowId xmlns:a16="http://schemas.microsoft.com/office/drawing/2014/main" val="10005"/>
                  </a:ext>
                </a:extLst>
              </a:tr>
              <a:tr h="538516">
                <a:tc>
                  <a:txBody>
                    <a:bodyPr/>
                    <a:lstStyle/>
                    <a:p>
                      <a:pPr algn="ctr"/>
                      <a:r>
                        <a:rPr lang="en-US" sz="1800" b="1" dirty="0"/>
                        <a:t>MA Vocational Technical</a:t>
                      </a:r>
                    </a:p>
                  </a:txBody>
                  <a:tcPr marL="91443" marR="91443" marT="45723" marB="45723"/>
                </a:tc>
                <a:tc>
                  <a:txBody>
                    <a:bodyPr/>
                    <a:lstStyle/>
                    <a:p>
                      <a:pPr algn="ctr"/>
                      <a:r>
                        <a:rPr lang="en-US" sz="1800" dirty="0"/>
                        <a:t>228</a:t>
                      </a:r>
                    </a:p>
                  </a:txBody>
                  <a:tcPr marL="91443" marR="91443" marT="45723" marB="45723"/>
                </a:tc>
                <a:extLst>
                  <a:ext uri="{0D108BD9-81ED-4DB2-BD59-A6C34878D82A}">
                    <a16:rowId xmlns:a16="http://schemas.microsoft.com/office/drawing/2014/main" val="10006"/>
                  </a:ext>
                </a:extLst>
              </a:tr>
              <a:tr h="472471">
                <a:tc>
                  <a:txBody>
                    <a:bodyPr/>
                    <a:lstStyle/>
                    <a:p>
                      <a:pPr algn="ctr"/>
                      <a:r>
                        <a:rPr lang="en-US" sz="1800" b="1" dirty="0"/>
                        <a:t>MA Nursing</a:t>
                      </a:r>
                    </a:p>
                  </a:txBody>
                  <a:tcPr marL="91443" marR="91443" marT="45723" marB="45723"/>
                </a:tc>
                <a:tc>
                  <a:txBody>
                    <a:bodyPr/>
                    <a:lstStyle/>
                    <a:p>
                      <a:pPr algn="ctr"/>
                      <a:r>
                        <a:rPr lang="en-US" sz="1800" dirty="0"/>
                        <a:t>719</a:t>
                      </a:r>
                    </a:p>
                  </a:txBody>
                  <a:tcPr marL="91443" marR="91443" marT="45723" marB="45723"/>
                </a:tc>
                <a:extLst>
                  <a:ext uri="{0D108BD9-81ED-4DB2-BD59-A6C34878D82A}">
                    <a16:rowId xmlns:a16="http://schemas.microsoft.com/office/drawing/2014/main" val="10007"/>
                  </a:ext>
                </a:extLst>
              </a:tr>
              <a:tr h="609640">
                <a:tc>
                  <a:txBody>
                    <a:bodyPr/>
                    <a:lstStyle/>
                    <a:p>
                      <a:pPr algn="ctr"/>
                      <a:r>
                        <a:rPr lang="en-US" sz="1800" b="1" dirty="0"/>
                        <a:t>Out of State</a:t>
                      </a:r>
                    </a:p>
                  </a:txBody>
                  <a:tcPr marL="91443" marR="91443" marT="45723" marB="45723"/>
                </a:tc>
                <a:tc>
                  <a:txBody>
                    <a:bodyPr/>
                    <a:lstStyle/>
                    <a:p>
                      <a:pPr algn="ctr"/>
                      <a:r>
                        <a:rPr lang="en-US" sz="1800" dirty="0"/>
                        <a:t>1,132</a:t>
                      </a:r>
                    </a:p>
                  </a:txBody>
                  <a:tcPr marL="91443" marR="91443" marT="45723" marB="45723"/>
                </a:tc>
                <a:extLst>
                  <a:ext uri="{0D108BD9-81ED-4DB2-BD59-A6C34878D82A}">
                    <a16:rowId xmlns:a16="http://schemas.microsoft.com/office/drawing/2014/main" val="10008"/>
                  </a:ext>
                </a:extLst>
              </a:tr>
            </a:tbl>
          </a:graphicData>
        </a:graphic>
      </p:graphicFrame>
      <p:sp>
        <p:nvSpPr>
          <p:cNvPr id="154659" name="Text Placeholder 3">
            <a:extLst>
              <a:ext uri="{FF2B5EF4-FFF2-40B4-BE49-F238E27FC236}">
                <a16:creationId xmlns:a16="http://schemas.microsoft.com/office/drawing/2014/main" id="{1302E0FA-ED89-4B76-B16A-75B3AE08BCCD}"/>
              </a:ext>
            </a:extLst>
          </p:cNvPr>
          <p:cNvSpPr>
            <a:spLocks noGrp="1"/>
          </p:cNvSpPr>
          <p:nvPr>
            <p:ph type="body" sz="quarter" idx="13"/>
          </p:nvPr>
        </p:nvSpPr>
        <p:spPr/>
        <p:txBody>
          <a:bodyPr/>
          <a:lstStyle/>
          <a:p>
            <a:r>
              <a:rPr altLang="en-US" sz="2400"/>
              <a:t>Eligible Student Group by School Type</a:t>
            </a:r>
          </a:p>
          <a:p>
            <a:r>
              <a:rPr altLang="en-US" sz="2400"/>
              <a:t>(as of 08/19/20)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CFFF-131B-4F2E-891A-A02A6153256C}"/>
              </a:ext>
            </a:extLst>
          </p:cNvPr>
          <p:cNvSpPr>
            <a:spLocks noGrp="1"/>
          </p:cNvSpPr>
          <p:nvPr>
            <p:ph type="title"/>
          </p:nvPr>
        </p:nvSpPr>
        <p:spPr>
          <a:xfrm>
            <a:off x="749300" y="119063"/>
            <a:ext cx="8013700" cy="1636712"/>
          </a:xfrm>
          <a:ln>
            <a:miter lim="800000"/>
            <a:headEnd/>
            <a:tailEnd/>
          </a:ln>
        </p:spPr>
        <p:txBody>
          <a:bodyPr/>
          <a:lstStyle/>
          <a:p>
            <a:pPr>
              <a:defRPr/>
            </a:pPr>
            <a:r>
              <a:rPr lang="en-US" sz="3600" dirty="0"/>
              <a:t>2020-2021 MASSGrant Processing</a:t>
            </a:r>
          </a:p>
        </p:txBody>
      </p:sp>
      <p:sp>
        <p:nvSpPr>
          <p:cNvPr id="155651" name="Text Placeholder 2">
            <a:extLst>
              <a:ext uri="{FF2B5EF4-FFF2-40B4-BE49-F238E27FC236}">
                <a16:creationId xmlns:a16="http://schemas.microsoft.com/office/drawing/2014/main" id="{C4611BC4-D482-4D1B-AFC5-253BB01441F2}"/>
              </a:ext>
            </a:extLst>
          </p:cNvPr>
          <p:cNvSpPr>
            <a:spLocks noGrp="1"/>
          </p:cNvSpPr>
          <p:nvPr>
            <p:ph type="body" idx="1"/>
          </p:nvPr>
        </p:nvSpPr>
        <p:spPr>
          <a:xfrm>
            <a:off x="533400" y="1828800"/>
            <a:ext cx="8021638" cy="685800"/>
          </a:xfrm>
        </p:spPr>
        <p:txBody>
          <a:bodyPr/>
          <a:lstStyle/>
          <a:p>
            <a:r>
              <a:rPr lang="en-US" altLang="en-US" sz="2800"/>
              <a:t>Challenges Meet Opportunities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69AD-60F7-41FD-BBF8-B9BF4942C929}"/>
              </a:ext>
            </a:extLst>
          </p:cNvPr>
          <p:cNvSpPr>
            <a:spLocks noGrp="1"/>
          </p:cNvSpPr>
          <p:nvPr>
            <p:ph type="title"/>
          </p:nvPr>
        </p:nvSpPr>
        <p:spPr>
          <a:xfrm>
            <a:off x="381000" y="268288"/>
            <a:ext cx="6858000" cy="377825"/>
          </a:xfrm>
        </p:spPr>
        <p:txBody>
          <a:bodyPr>
            <a:normAutofit fontScale="90000"/>
          </a:bodyPr>
          <a:lstStyle/>
          <a:p>
            <a:pPr>
              <a:defRPr/>
            </a:pPr>
            <a:r>
              <a:rPr lang="en-US" dirty="0"/>
              <a:t>2020-2021 Processing </a:t>
            </a:r>
          </a:p>
        </p:txBody>
      </p:sp>
      <p:sp>
        <p:nvSpPr>
          <p:cNvPr id="182275" name="Content Placeholder 2">
            <a:extLst>
              <a:ext uri="{FF2B5EF4-FFF2-40B4-BE49-F238E27FC236}">
                <a16:creationId xmlns:a16="http://schemas.microsoft.com/office/drawing/2014/main" id="{6865DC92-F2E6-4A9A-9EC6-2C7880D8C9D3}"/>
              </a:ext>
            </a:extLst>
          </p:cNvPr>
          <p:cNvSpPr>
            <a:spLocks noGrp="1"/>
          </p:cNvSpPr>
          <p:nvPr>
            <p:ph idx="1"/>
          </p:nvPr>
        </p:nvSpPr>
        <p:spPr>
          <a:xfrm>
            <a:off x="457200" y="1600200"/>
            <a:ext cx="8229600" cy="4800600"/>
          </a:xfrm>
        </p:spPr>
        <p:txBody>
          <a:bodyPr/>
          <a:lstStyle/>
          <a:p>
            <a:pPr>
              <a:defRPr/>
            </a:pPr>
            <a:endParaRPr lang="en-US" altLang="en-US" b="1" dirty="0"/>
          </a:p>
          <a:p>
            <a:pPr>
              <a:defRPr/>
            </a:pPr>
            <a:r>
              <a:rPr lang="en-US" altLang="en-US" b="1" dirty="0"/>
              <a:t>2020-2021 MASSGrant FAFSA filing deadline was extended to July 1.</a:t>
            </a:r>
          </a:p>
          <a:p>
            <a:pPr>
              <a:defRPr/>
            </a:pPr>
            <a:r>
              <a:rPr lang="en-US" altLang="en-US" b="1" dirty="0"/>
              <a:t>OSFA maintained its practice of sending e-mail eligibility notifications to students throughout the summer</a:t>
            </a:r>
          </a:p>
          <a:p>
            <a:pPr>
              <a:defRPr/>
            </a:pPr>
            <a:r>
              <a:rPr lang="en-US" altLang="en-US" b="1" dirty="0"/>
              <a:t>OSFA continues to mostly operate remotely throughout the pandemic</a:t>
            </a:r>
          </a:p>
          <a:p>
            <a:pPr>
              <a:defRPr/>
            </a:pPr>
            <a:r>
              <a:rPr lang="en-US" altLang="en-US" b="1" dirty="0"/>
              <a:t>OSFA set up a virtual call-center with 4 rotating staff members who answer calls and assist students during normal business hours </a:t>
            </a:r>
          </a:p>
          <a:p>
            <a:pPr marL="119062" indent="0">
              <a:buFont typeface="Wingdings 2" panose="05020102010507070707" pitchFamily="18" charset="2"/>
              <a:buNone/>
              <a:defRPr/>
            </a:pPr>
            <a:endParaRPr lang="en-US" altLang="en-US" b="1" dirty="0"/>
          </a:p>
        </p:txBody>
      </p:sp>
      <p:sp>
        <p:nvSpPr>
          <p:cNvPr id="156676" name="Text Placeholder 3">
            <a:extLst>
              <a:ext uri="{FF2B5EF4-FFF2-40B4-BE49-F238E27FC236}">
                <a16:creationId xmlns:a16="http://schemas.microsoft.com/office/drawing/2014/main" id="{E0B5A8D7-71B0-430E-9D0F-5BB034FD650B}"/>
              </a:ext>
            </a:extLst>
          </p:cNvPr>
          <p:cNvSpPr>
            <a:spLocks noGrp="1"/>
          </p:cNvSpPr>
          <p:nvPr>
            <p:ph type="body" sz="quarter" idx="13"/>
          </p:nvPr>
        </p:nvSpPr>
        <p:spPr/>
        <p:txBody>
          <a:bodyPr/>
          <a:lstStyle/>
          <a:p>
            <a:r>
              <a:rPr altLang="en-US" sz="3200"/>
              <a:t>Processing Activities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B0C1-6FA3-4E74-ADA8-FB1D870E0CFD}"/>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28675" name="Content Placeholder 2">
            <a:extLst>
              <a:ext uri="{FF2B5EF4-FFF2-40B4-BE49-F238E27FC236}">
                <a16:creationId xmlns:a16="http://schemas.microsoft.com/office/drawing/2014/main" id="{903C282A-9223-41C5-91C3-65D5C37F5DBD}"/>
              </a:ext>
            </a:extLst>
          </p:cNvPr>
          <p:cNvSpPr>
            <a:spLocks noGrp="1"/>
          </p:cNvSpPr>
          <p:nvPr>
            <p:ph idx="1"/>
          </p:nvPr>
        </p:nvSpPr>
        <p:spPr/>
        <p:txBody>
          <a:bodyPr/>
          <a:lstStyle/>
          <a:p>
            <a:r>
              <a:rPr lang="en-US" altLang="en-US"/>
              <a:t>Collaboration and research underway to produce a systemwide strategic plan placing equity for underrepresented populations as the top performance  and policy priority for Massachusetts public higher education</a:t>
            </a:r>
          </a:p>
          <a:p>
            <a:r>
              <a:rPr lang="en-US" altLang="en-US"/>
              <a:t>Recent announcement of a $1.2m grant from the Lumina Foundation to support this work</a:t>
            </a:r>
          </a:p>
          <a:p>
            <a:r>
              <a:rPr lang="en-US" altLang="en-US"/>
              <a:t>Recognition as a Talent, Innovation and Equity (TIE) state, one of five in the country</a:t>
            </a:r>
          </a:p>
          <a:p>
            <a:r>
              <a:rPr lang="en-US" altLang="en-US"/>
              <a:t>Work began in 2019 with a four-day intensive internal staff training</a:t>
            </a:r>
          </a:p>
        </p:txBody>
      </p:sp>
      <p:sp>
        <p:nvSpPr>
          <p:cNvPr id="28676" name="Text Placeholder 3">
            <a:extLst>
              <a:ext uri="{FF2B5EF4-FFF2-40B4-BE49-F238E27FC236}">
                <a16:creationId xmlns:a16="http://schemas.microsoft.com/office/drawing/2014/main" id="{C87F5086-7FF1-4C07-908A-3D93FD22AE90}"/>
              </a:ext>
            </a:extLst>
          </p:cNvPr>
          <p:cNvSpPr>
            <a:spLocks noGrp="1"/>
          </p:cNvSpPr>
          <p:nvPr>
            <p:ph type="body" sz="quarter" idx="13"/>
          </p:nvPr>
        </p:nvSpPr>
        <p:spPr/>
        <p:txBody>
          <a:bodyPr/>
          <a:lstStyle/>
          <a:p>
            <a:r>
              <a:rPr altLang="en-US"/>
              <a:t>A New Vision: EQUITY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6550-D652-459A-A6F2-986BC4F39C73}"/>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57699" name="Content Placeholder 2">
            <a:extLst>
              <a:ext uri="{FF2B5EF4-FFF2-40B4-BE49-F238E27FC236}">
                <a16:creationId xmlns:a16="http://schemas.microsoft.com/office/drawing/2014/main" id="{18E0F1C6-7616-4C27-A011-33AACC2A07A1}"/>
              </a:ext>
            </a:extLst>
          </p:cNvPr>
          <p:cNvSpPr>
            <a:spLocks noGrp="1"/>
          </p:cNvSpPr>
          <p:nvPr>
            <p:ph idx="1"/>
          </p:nvPr>
        </p:nvSpPr>
        <p:spPr/>
        <p:txBody>
          <a:bodyPr/>
          <a:lstStyle/>
          <a:p>
            <a:r>
              <a:rPr lang="en-US" altLang="en-US" sz="2200" b="1"/>
              <a:t>Students and schools have the standard 21-day period to resolve discrepancies</a:t>
            </a:r>
          </a:p>
          <a:p>
            <a:r>
              <a:rPr lang="en-US" altLang="en-US" sz="2200" b="1"/>
              <a:t>OSFA continues to receive ISIR transactions (new and correction) daily and uploads them at night</a:t>
            </a:r>
          </a:p>
          <a:p>
            <a:r>
              <a:rPr lang="en-US" altLang="en-US" sz="2200" b="1"/>
              <a:t>OSFA recognizes that there could be delays at schools in handling cases that require professional judgement </a:t>
            </a:r>
          </a:p>
          <a:p>
            <a:r>
              <a:rPr lang="en-US" altLang="en-US" sz="2200" b="1"/>
              <a:t>OSFA will handle requests for special consideration on a case by case basis</a:t>
            </a:r>
          </a:p>
          <a:p>
            <a:r>
              <a:rPr lang="en-US" altLang="en-US" sz="2200" b="1"/>
              <a:t>There are certain provisions in OSFA’s FY21 MASSGrant funding scenario that should enable consideration of records that miss the 21-day deadline, in due course</a:t>
            </a:r>
          </a:p>
        </p:txBody>
      </p:sp>
      <p:sp>
        <p:nvSpPr>
          <p:cNvPr id="157700" name="Text Placeholder 3">
            <a:extLst>
              <a:ext uri="{FF2B5EF4-FFF2-40B4-BE49-F238E27FC236}">
                <a16:creationId xmlns:a16="http://schemas.microsoft.com/office/drawing/2014/main" id="{D005490B-F699-498C-8D85-D50CF37A47C3}"/>
              </a:ext>
            </a:extLst>
          </p:cNvPr>
          <p:cNvSpPr>
            <a:spLocks noGrp="1"/>
          </p:cNvSpPr>
          <p:nvPr>
            <p:ph type="body" sz="quarter" idx="13"/>
          </p:nvPr>
        </p:nvSpPr>
        <p:spPr>
          <a:xfrm>
            <a:off x="228600" y="609600"/>
            <a:ext cx="8153400" cy="762000"/>
          </a:xfrm>
        </p:spPr>
        <p:txBody>
          <a:bodyPr/>
          <a:lstStyle/>
          <a:p>
            <a:r>
              <a:rPr altLang="en-US" sz="3200"/>
              <a:t>Processing Activities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42B9-7A5B-4FA8-8E30-E4A65E93C1DB}"/>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59747" name="Text Placeholder 3">
            <a:extLst>
              <a:ext uri="{FF2B5EF4-FFF2-40B4-BE49-F238E27FC236}">
                <a16:creationId xmlns:a16="http://schemas.microsoft.com/office/drawing/2014/main" id="{53E3881A-D870-44AF-B232-A0402539E2CD}"/>
              </a:ext>
            </a:extLst>
          </p:cNvPr>
          <p:cNvSpPr>
            <a:spLocks noGrp="1"/>
          </p:cNvSpPr>
          <p:nvPr>
            <p:ph type="body" sz="quarter" idx="13"/>
          </p:nvPr>
        </p:nvSpPr>
        <p:spPr/>
        <p:txBody>
          <a:bodyPr/>
          <a:lstStyle/>
          <a:p>
            <a:r>
              <a:rPr altLang="en-US" sz="2800"/>
              <a:t>Correcting Discrepancies and Tracking Eligibility</a:t>
            </a:r>
          </a:p>
        </p:txBody>
      </p:sp>
      <p:sp>
        <p:nvSpPr>
          <p:cNvPr id="159748" name="Content Placeholder 4">
            <a:extLst>
              <a:ext uri="{FF2B5EF4-FFF2-40B4-BE49-F238E27FC236}">
                <a16:creationId xmlns:a16="http://schemas.microsoft.com/office/drawing/2014/main" id="{F5060C81-966E-4AE7-AACF-6FD0E27B99FF}"/>
              </a:ext>
            </a:extLst>
          </p:cNvPr>
          <p:cNvSpPr>
            <a:spLocks noGrp="1"/>
          </p:cNvSpPr>
          <p:nvPr>
            <p:ph idx="1"/>
          </p:nvPr>
        </p:nvSpPr>
        <p:spPr>
          <a:xfrm>
            <a:off x="457200" y="1600200"/>
            <a:ext cx="8229600" cy="4953000"/>
          </a:xfrm>
        </p:spPr>
        <p:txBody>
          <a:bodyPr/>
          <a:lstStyle/>
          <a:p>
            <a:pPr>
              <a:buSzPct val="100000"/>
              <a:buFont typeface="Wingdings" panose="05000000000000000000" pitchFamily="2" charset="2"/>
              <a:buChar char="§"/>
            </a:pPr>
            <a:r>
              <a:rPr lang="en-US" altLang="en-US" sz="2200" b="1"/>
              <a:t>Students can make certain updates to their MASSGrant records on-line and have their eligibility recalculated in real-time</a:t>
            </a:r>
          </a:p>
          <a:p>
            <a:pPr>
              <a:buSzPct val="100000"/>
              <a:buFont typeface="Wingdings" panose="05000000000000000000" pitchFamily="2" charset="2"/>
              <a:buChar char="§"/>
            </a:pPr>
            <a:r>
              <a:rPr lang="en-US" altLang="en-US" sz="2200" b="1"/>
              <a:t>In 2020-2021, students are able to upload documentation to MASSAid for MASSGrant, Early Childhood Educators Scholarship and Paraprofessional Teachers Preparation Grant programs, directly to MASSAid</a:t>
            </a:r>
          </a:p>
          <a:p>
            <a:pPr>
              <a:buSzPct val="100000"/>
              <a:buFont typeface="Wingdings" panose="05000000000000000000" pitchFamily="2" charset="2"/>
              <a:buChar char="§"/>
            </a:pPr>
            <a:r>
              <a:rPr lang="en-US" altLang="en-US" sz="2200" b="1"/>
              <a:t>In 2020-2021, students are able to track their eligibility status in MASSAid, in real-time, via programs’ dashboards</a:t>
            </a:r>
          </a:p>
          <a:p>
            <a:pPr>
              <a:buSzPct val="100000"/>
              <a:buFont typeface="Wingdings" panose="05000000000000000000" pitchFamily="2" charset="2"/>
              <a:buChar char="§"/>
            </a:pPr>
            <a:r>
              <a:rPr lang="en-US" altLang="en-US" sz="2200" b="1"/>
              <a:t>OSFA currently is working with Nelnet to incorporate text messaging to students in its processing workflow</a:t>
            </a:r>
          </a:p>
          <a:p>
            <a:pPr marL="766763" lvl="2" indent="0">
              <a:buFont typeface="Arial" panose="020B0604020202020204" pitchFamily="34" charset="0"/>
              <a:buNone/>
            </a:pPr>
            <a:endParaRPr lang="en-US" altLang="en-US" sz="2400" b="1"/>
          </a:p>
          <a:p>
            <a:pPr marL="766763" lvl="2" indent="0">
              <a:buFont typeface="Arial" panose="020B0604020202020204" pitchFamily="34" charset="0"/>
              <a:buNone/>
            </a:pPr>
            <a:endParaRPr lang="en-US" altLang="en-US" sz="2400" b="1"/>
          </a:p>
          <a:p>
            <a:pPr>
              <a:buSzPct val="100000"/>
              <a:buFont typeface="Wingdings 2" panose="05020102010507070707" pitchFamily="18" charset="2"/>
              <a:buNone/>
            </a:pPr>
            <a:r>
              <a:rPr lang="en-US" altLang="en-US" b="1"/>
              <a:t>             </a:t>
            </a:r>
          </a:p>
          <a:p>
            <a:pPr>
              <a:buSzPct val="100000"/>
              <a:buFont typeface="Wingdings 2" panose="05020102010507070707" pitchFamily="18" charset="2"/>
              <a:buNone/>
            </a:pPr>
            <a:r>
              <a:rPr lang="en-US" altLang="en-US" b="1"/>
              <a:t>             </a:t>
            </a:r>
            <a:endParaRPr lang="en-US" alt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D559-A15F-4440-BED1-371609333F37}"/>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3" name="Content Placeholder 2">
            <a:extLst>
              <a:ext uri="{FF2B5EF4-FFF2-40B4-BE49-F238E27FC236}">
                <a16:creationId xmlns:a16="http://schemas.microsoft.com/office/drawing/2014/main" id="{9B41C009-A5B3-40AF-86A5-7F2AF5E7ADE7}"/>
              </a:ext>
            </a:extLst>
          </p:cNvPr>
          <p:cNvSpPr>
            <a:spLocks noGrp="1"/>
          </p:cNvSpPr>
          <p:nvPr>
            <p:ph idx="1"/>
          </p:nvPr>
        </p:nvSpPr>
        <p:spPr/>
        <p:txBody>
          <a:bodyPr/>
          <a:lstStyle/>
          <a:p>
            <a:pPr marL="574675" indent="-457200">
              <a:defRPr/>
            </a:pPr>
            <a:r>
              <a:rPr lang="en-US" sz="2300" b="1" dirty="0"/>
              <a:t>MA residency discrepancy (student and/or parent) requires student to submit documentation directly to OSFA</a:t>
            </a:r>
          </a:p>
          <a:p>
            <a:pPr marL="574675" indent="-457200">
              <a:defRPr/>
            </a:pPr>
            <a:r>
              <a:rPr lang="en-US" sz="2300" b="1" dirty="0"/>
              <a:t>Schools are able to clear the following ineligible reasons in MASSAid on behalf of students in batch format:</a:t>
            </a:r>
          </a:p>
          <a:p>
            <a:pPr marL="574675" indent="-457200">
              <a:buFont typeface="Wingdings 2" panose="05020102010507070707" pitchFamily="18" charset="2"/>
              <a:buNone/>
              <a:defRPr/>
            </a:pPr>
            <a:r>
              <a:rPr lang="en-US" sz="2300" b="1" dirty="0"/>
              <a:t>		1. Citizenship</a:t>
            </a:r>
          </a:p>
          <a:p>
            <a:pPr marL="574675" indent="-457200">
              <a:buFont typeface="Wingdings 2" panose="05020102010507070707" pitchFamily="18" charset="2"/>
              <a:buNone/>
              <a:defRPr/>
            </a:pPr>
            <a:r>
              <a:rPr lang="en-US" sz="2300" b="1" dirty="0"/>
              <a:t>		2. Prior Bachelor’s Degree Received</a:t>
            </a:r>
          </a:p>
          <a:p>
            <a:pPr marL="574675" indent="-457200">
              <a:buFont typeface="Wingdings 2" panose="05020102010507070707" pitchFamily="18" charset="2"/>
              <a:buNone/>
              <a:defRPr/>
            </a:pPr>
            <a:r>
              <a:rPr lang="en-US" sz="2300" b="1" dirty="0"/>
              <a:t>		 3. Answered “YES” to Drug Question</a:t>
            </a:r>
          </a:p>
          <a:p>
            <a:pPr marL="574675" indent="-457200">
              <a:buFont typeface="Wingdings 2" panose="05020102010507070707" pitchFamily="18" charset="2"/>
              <a:buNone/>
              <a:defRPr/>
            </a:pPr>
            <a:r>
              <a:rPr lang="en-US" sz="2300" b="1" dirty="0"/>
              <a:t>		 4. Loan Default and/or Owe Refund on Federal Aid</a:t>
            </a:r>
          </a:p>
          <a:p>
            <a:pPr marL="574675" indent="-457200">
              <a:defRPr/>
            </a:pPr>
            <a:r>
              <a:rPr lang="en-US" sz="2300" b="1" dirty="0"/>
              <a:t>Institutions are subject to the same 21-day period to correct discrepancies on a student’s behalf</a:t>
            </a:r>
          </a:p>
          <a:p>
            <a:pPr>
              <a:defRPr/>
            </a:pPr>
            <a:endParaRPr lang="en-US" dirty="0"/>
          </a:p>
          <a:p>
            <a:pPr>
              <a:defRPr/>
            </a:pPr>
            <a:endParaRPr lang="en-US" dirty="0"/>
          </a:p>
        </p:txBody>
      </p:sp>
      <p:sp>
        <p:nvSpPr>
          <p:cNvPr id="161796" name="Text Placeholder 3">
            <a:extLst>
              <a:ext uri="{FF2B5EF4-FFF2-40B4-BE49-F238E27FC236}">
                <a16:creationId xmlns:a16="http://schemas.microsoft.com/office/drawing/2014/main" id="{E633C0DB-A775-4D5C-8CB4-E24F3AEDA319}"/>
              </a:ext>
            </a:extLst>
          </p:cNvPr>
          <p:cNvSpPr>
            <a:spLocks noGrp="1"/>
          </p:cNvSpPr>
          <p:nvPr>
            <p:ph type="body" sz="quarter" idx="13"/>
          </p:nvPr>
        </p:nvSpPr>
        <p:spPr/>
        <p:txBody>
          <a:bodyPr/>
          <a:lstStyle/>
          <a:p>
            <a:r>
              <a:rPr altLang="en-US" sz="3000"/>
              <a:t>Correcting Discrepancies and Tracking Eligibility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70F7-944D-427B-BB0E-7CBFA9D7FE08}"/>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62819" name="Content Placeholder 2">
            <a:extLst>
              <a:ext uri="{FF2B5EF4-FFF2-40B4-BE49-F238E27FC236}">
                <a16:creationId xmlns:a16="http://schemas.microsoft.com/office/drawing/2014/main" id="{1452DFCE-459E-4990-8A9D-7D2A6A9BA827}"/>
              </a:ext>
            </a:extLst>
          </p:cNvPr>
          <p:cNvSpPr>
            <a:spLocks noGrp="1"/>
          </p:cNvSpPr>
          <p:nvPr>
            <p:ph idx="1"/>
          </p:nvPr>
        </p:nvSpPr>
        <p:spPr/>
        <p:txBody>
          <a:bodyPr/>
          <a:lstStyle/>
          <a:p>
            <a:r>
              <a:rPr lang="en-US" altLang="en-US" sz="2500" b="1"/>
              <a:t>Student not meeting Massachusetts residency requirements</a:t>
            </a:r>
          </a:p>
          <a:p>
            <a:r>
              <a:rPr lang="en-US" altLang="en-US" sz="2500" b="1"/>
              <a:t>Parent(s) not meeting Massachusetts residency requirements</a:t>
            </a:r>
          </a:p>
          <a:p>
            <a:r>
              <a:rPr lang="en-US" altLang="en-US" sz="2500" b="1"/>
              <a:t>Maximum number of semesters of eligibility reached</a:t>
            </a:r>
          </a:p>
          <a:p>
            <a:r>
              <a:rPr lang="en-US" altLang="en-US" sz="2500" b="1"/>
              <a:t>EFC and/or dependency status could not be determined (Missing Information)</a:t>
            </a:r>
          </a:p>
          <a:p>
            <a:r>
              <a:rPr lang="en-US" altLang="en-US" sz="2500" b="1"/>
              <a:t>FAFSA received by Federal Processor after 07/01/2020</a:t>
            </a:r>
          </a:p>
          <a:p>
            <a:r>
              <a:rPr lang="en-US" altLang="en-US" sz="2500" b="1"/>
              <a:t>Expected Family Contribution exceeds 5711</a:t>
            </a:r>
          </a:p>
        </p:txBody>
      </p:sp>
      <p:sp>
        <p:nvSpPr>
          <p:cNvPr id="162820" name="Text Placeholder 3">
            <a:extLst>
              <a:ext uri="{FF2B5EF4-FFF2-40B4-BE49-F238E27FC236}">
                <a16:creationId xmlns:a16="http://schemas.microsoft.com/office/drawing/2014/main" id="{403CDE4F-FA83-4C2C-9291-BED53D58DA7E}"/>
              </a:ext>
            </a:extLst>
          </p:cNvPr>
          <p:cNvSpPr>
            <a:spLocks noGrp="1"/>
          </p:cNvSpPr>
          <p:nvPr>
            <p:ph type="body" sz="quarter" idx="13"/>
          </p:nvPr>
        </p:nvSpPr>
        <p:spPr/>
        <p:txBody>
          <a:bodyPr/>
          <a:lstStyle/>
          <a:p>
            <a:r>
              <a:rPr altLang="en-US" sz="2800"/>
              <a:t>MASSGrant  and Other Shared Ineligible Reasons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82EA-2771-4FDC-B553-63A0E90AE3A9}"/>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63843" name="Content Placeholder 2">
            <a:extLst>
              <a:ext uri="{FF2B5EF4-FFF2-40B4-BE49-F238E27FC236}">
                <a16:creationId xmlns:a16="http://schemas.microsoft.com/office/drawing/2014/main" id="{70E56990-5EA7-4B5F-A43B-0FC71B3057FF}"/>
              </a:ext>
            </a:extLst>
          </p:cNvPr>
          <p:cNvSpPr>
            <a:spLocks noGrp="1"/>
          </p:cNvSpPr>
          <p:nvPr>
            <p:ph idx="1"/>
          </p:nvPr>
        </p:nvSpPr>
        <p:spPr>
          <a:xfrm>
            <a:off x="457200" y="1600200"/>
            <a:ext cx="8229600" cy="5029200"/>
          </a:xfrm>
        </p:spPr>
        <p:txBody>
          <a:bodyPr/>
          <a:lstStyle/>
          <a:p>
            <a:r>
              <a:rPr lang="en-US" altLang="en-US" sz="2800" b="1"/>
              <a:t>Applicant has prior bachelor’s degree</a:t>
            </a:r>
          </a:p>
          <a:p>
            <a:r>
              <a:rPr lang="en-US" altLang="en-US" sz="2800" b="1"/>
              <a:t>Student’s Name, Date of Birth and/or Social Security Number Mismatch</a:t>
            </a:r>
          </a:p>
          <a:p>
            <a:r>
              <a:rPr lang="en-US" altLang="en-US" sz="2800" b="1"/>
              <a:t>In default of Massachusetts No Interest Loan</a:t>
            </a:r>
          </a:p>
          <a:p>
            <a:r>
              <a:rPr lang="en-US" altLang="en-US" sz="2800" b="1"/>
              <a:t>Christian A. Herter Memorial Scholarship recipient</a:t>
            </a:r>
          </a:p>
          <a:p>
            <a:r>
              <a:rPr lang="en-US" altLang="en-US" sz="2800" b="1"/>
              <a:t>Student in default of Federal Title IV loan or owes refund on a Federal grant</a:t>
            </a:r>
          </a:p>
          <a:p>
            <a:endParaRPr lang="en-US" altLang="en-US" sz="2000" b="1"/>
          </a:p>
        </p:txBody>
      </p:sp>
      <p:sp>
        <p:nvSpPr>
          <p:cNvPr id="163844" name="Text Placeholder 3">
            <a:extLst>
              <a:ext uri="{FF2B5EF4-FFF2-40B4-BE49-F238E27FC236}">
                <a16:creationId xmlns:a16="http://schemas.microsoft.com/office/drawing/2014/main" id="{9BE900AD-223F-4432-8A34-60B7464B9157}"/>
              </a:ext>
            </a:extLst>
          </p:cNvPr>
          <p:cNvSpPr>
            <a:spLocks noGrp="1"/>
          </p:cNvSpPr>
          <p:nvPr>
            <p:ph type="body" sz="quarter" idx="13"/>
          </p:nvPr>
        </p:nvSpPr>
        <p:spPr/>
        <p:txBody>
          <a:bodyPr/>
          <a:lstStyle/>
          <a:p>
            <a:r>
              <a:rPr altLang="en-US" sz="2800"/>
              <a:t>MASSGrant and Other Shared Ineligible Reasons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48C1-1A7E-4364-8686-930C299B549D}"/>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65891" name="Content Placeholder 2">
            <a:extLst>
              <a:ext uri="{FF2B5EF4-FFF2-40B4-BE49-F238E27FC236}">
                <a16:creationId xmlns:a16="http://schemas.microsoft.com/office/drawing/2014/main" id="{DCF87400-040D-4CE1-9631-CEB242C0E1CA}"/>
              </a:ext>
            </a:extLst>
          </p:cNvPr>
          <p:cNvSpPr>
            <a:spLocks noGrp="1"/>
          </p:cNvSpPr>
          <p:nvPr>
            <p:ph idx="1"/>
          </p:nvPr>
        </p:nvSpPr>
        <p:spPr/>
        <p:txBody>
          <a:bodyPr/>
          <a:lstStyle/>
          <a:p>
            <a:r>
              <a:rPr lang="en-US" altLang="en-US" sz="2800" b="1"/>
              <a:t>Student answered “yes” to question 23 on FAFSA</a:t>
            </a:r>
          </a:p>
          <a:p>
            <a:r>
              <a:rPr lang="en-US" altLang="en-US" sz="2800" b="1"/>
              <a:t>Student owes refund to State financial aid programs</a:t>
            </a:r>
          </a:p>
          <a:p>
            <a:r>
              <a:rPr lang="en-US" altLang="en-US" sz="2800" b="1"/>
              <a:t>Student enrolled less than full time (only if student had updated his/her assumed status of full-time )</a:t>
            </a:r>
          </a:p>
          <a:p>
            <a:r>
              <a:rPr lang="en-US" altLang="en-US" sz="2800" b="1"/>
              <a:t>Student not meeting United States citizenship status requirements</a:t>
            </a:r>
          </a:p>
          <a:p>
            <a:pPr>
              <a:buFont typeface="Wingdings 2" panose="05020102010507070707" pitchFamily="18" charset="2"/>
              <a:buNone/>
            </a:pPr>
            <a:endParaRPr lang="en-US" altLang="en-US"/>
          </a:p>
        </p:txBody>
      </p:sp>
      <p:sp>
        <p:nvSpPr>
          <p:cNvPr id="165892" name="Text Placeholder 3">
            <a:extLst>
              <a:ext uri="{FF2B5EF4-FFF2-40B4-BE49-F238E27FC236}">
                <a16:creationId xmlns:a16="http://schemas.microsoft.com/office/drawing/2014/main" id="{87FFF711-541A-4DF5-9A3D-AEB034839268}"/>
              </a:ext>
            </a:extLst>
          </p:cNvPr>
          <p:cNvSpPr>
            <a:spLocks noGrp="1"/>
          </p:cNvSpPr>
          <p:nvPr>
            <p:ph type="body" sz="quarter" idx="13"/>
          </p:nvPr>
        </p:nvSpPr>
        <p:spPr/>
        <p:txBody>
          <a:bodyPr/>
          <a:lstStyle/>
          <a:p>
            <a:r>
              <a:rPr altLang="en-US" sz="2800"/>
              <a:t>MASSGrant and Other Shared Ineligible Reasons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994F-9DD1-4BD9-A7C5-A0A5F57DB399}"/>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67939" name="Text Placeholder 3">
            <a:extLst>
              <a:ext uri="{FF2B5EF4-FFF2-40B4-BE49-F238E27FC236}">
                <a16:creationId xmlns:a16="http://schemas.microsoft.com/office/drawing/2014/main" id="{ED6BDB97-8EEB-43E7-AD98-790A6FB49E21}"/>
              </a:ext>
            </a:extLst>
          </p:cNvPr>
          <p:cNvSpPr>
            <a:spLocks noGrp="1"/>
          </p:cNvSpPr>
          <p:nvPr>
            <p:ph type="body" sz="quarter" idx="13"/>
          </p:nvPr>
        </p:nvSpPr>
        <p:spPr/>
        <p:txBody>
          <a:bodyPr/>
          <a:lstStyle/>
          <a:p>
            <a:r>
              <a:rPr altLang="en-US" sz="3200"/>
              <a:t>Clear Ineligible Reasons in MASSAid</a:t>
            </a:r>
          </a:p>
        </p:txBody>
      </p:sp>
      <p:cxnSp>
        <p:nvCxnSpPr>
          <p:cNvPr id="7" name="Straight Arrow Connector 6">
            <a:extLst>
              <a:ext uri="{FF2B5EF4-FFF2-40B4-BE49-F238E27FC236}">
                <a16:creationId xmlns:a16="http://schemas.microsoft.com/office/drawing/2014/main" id="{416E2F61-D08B-4A66-BEA7-90D90FFBDFD9}"/>
              </a:ext>
            </a:extLst>
          </p:cNvPr>
          <p:cNvCxnSpPr/>
          <p:nvPr/>
        </p:nvCxnSpPr>
        <p:spPr>
          <a:xfrm flipH="1">
            <a:off x="7467600" y="3429000"/>
            <a:ext cx="3048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7941" name="Content Placeholder 4">
            <a:extLst>
              <a:ext uri="{FF2B5EF4-FFF2-40B4-BE49-F238E27FC236}">
                <a16:creationId xmlns:a16="http://schemas.microsoft.com/office/drawing/2014/main" id="{FE2B2367-D2EC-4FB7-B724-859D12BBFD14}"/>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t="12157" r="21046" b="44350"/>
          <a:stretch>
            <a:fillRect/>
          </a:stretch>
        </p:blipFill>
        <p:spPr>
          <a:xfrm>
            <a:off x="228600" y="1752600"/>
            <a:ext cx="8686800" cy="4267200"/>
          </a:xfrm>
        </p:spPr>
      </p:pic>
      <p:cxnSp>
        <p:nvCxnSpPr>
          <p:cNvPr id="5" name="Straight Arrow Connector 4">
            <a:extLst>
              <a:ext uri="{FF2B5EF4-FFF2-40B4-BE49-F238E27FC236}">
                <a16:creationId xmlns:a16="http://schemas.microsoft.com/office/drawing/2014/main" id="{05887C8A-9202-4D2E-83C0-3873E8CBD7DA}"/>
              </a:ext>
            </a:extLst>
          </p:cNvPr>
          <p:cNvCxnSpPr>
            <a:cxnSpLocks/>
          </p:cNvCxnSpPr>
          <p:nvPr/>
        </p:nvCxnSpPr>
        <p:spPr>
          <a:xfrm flipH="1">
            <a:off x="7546975" y="3276600"/>
            <a:ext cx="533400" cy="3048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C38F-EB83-4734-9CDB-D3FAF3C83564}"/>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68963" name="Text Placeholder 3">
            <a:extLst>
              <a:ext uri="{FF2B5EF4-FFF2-40B4-BE49-F238E27FC236}">
                <a16:creationId xmlns:a16="http://schemas.microsoft.com/office/drawing/2014/main" id="{3AB1338A-5078-47BC-A448-4E1641367234}"/>
              </a:ext>
            </a:extLst>
          </p:cNvPr>
          <p:cNvSpPr>
            <a:spLocks noGrp="1"/>
          </p:cNvSpPr>
          <p:nvPr>
            <p:ph type="body" sz="quarter" idx="13"/>
          </p:nvPr>
        </p:nvSpPr>
        <p:spPr/>
        <p:txBody>
          <a:bodyPr/>
          <a:lstStyle/>
          <a:p>
            <a:r>
              <a:rPr altLang="en-US"/>
              <a:t>Clear Ineligible Reasons</a:t>
            </a:r>
          </a:p>
        </p:txBody>
      </p:sp>
      <p:sp>
        <p:nvSpPr>
          <p:cNvPr id="6" name="Rectangle 5">
            <a:extLst>
              <a:ext uri="{FF2B5EF4-FFF2-40B4-BE49-F238E27FC236}">
                <a16:creationId xmlns:a16="http://schemas.microsoft.com/office/drawing/2014/main" id="{4DC067A0-9261-4CA3-B19F-62FCCC464317}"/>
              </a:ext>
            </a:extLst>
          </p:cNvPr>
          <p:cNvSpPr/>
          <p:nvPr/>
        </p:nvSpPr>
        <p:spPr>
          <a:xfrm>
            <a:off x="533400" y="4876800"/>
            <a:ext cx="533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258BA121-9E6C-450F-91BC-6A838B9F9D6C}"/>
              </a:ext>
            </a:extLst>
          </p:cNvPr>
          <p:cNvCxnSpPr/>
          <p:nvPr/>
        </p:nvCxnSpPr>
        <p:spPr>
          <a:xfrm>
            <a:off x="1219200" y="5715000"/>
            <a:ext cx="457200" cy="228600"/>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23F60A9D-E72A-4007-8B8D-7C4621B5E230}"/>
              </a:ext>
            </a:extLst>
          </p:cNvPr>
          <p:cNvCxnSpPr/>
          <p:nvPr/>
        </p:nvCxnSpPr>
        <p:spPr>
          <a:xfrm>
            <a:off x="5715000" y="2971800"/>
            <a:ext cx="457200"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8967" name="Content Placeholder 4">
            <a:extLst>
              <a:ext uri="{FF2B5EF4-FFF2-40B4-BE49-F238E27FC236}">
                <a16:creationId xmlns:a16="http://schemas.microsoft.com/office/drawing/2014/main" id="{2918E63E-9B5B-431B-9641-854FB3643561}"/>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t="11777" r="21368" b="9212"/>
          <a:stretch>
            <a:fillRect/>
          </a:stretch>
        </p:blipFill>
        <p:spPr>
          <a:xfrm>
            <a:off x="479425" y="1622425"/>
            <a:ext cx="8185150" cy="4625975"/>
          </a:xfrm>
          <a:solidFill>
            <a:schemeClr val="tx1"/>
          </a:solidFill>
        </p:spPr>
      </p:pic>
      <p:sp>
        <p:nvSpPr>
          <p:cNvPr id="4" name="Rectangle 3">
            <a:extLst>
              <a:ext uri="{FF2B5EF4-FFF2-40B4-BE49-F238E27FC236}">
                <a16:creationId xmlns:a16="http://schemas.microsoft.com/office/drawing/2014/main" id="{5631CB5C-1716-4AF4-B67B-9EE509B30E9F}"/>
              </a:ext>
            </a:extLst>
          </p:cNvPr>
          <p:cNvSpPr/>
          <p:nvPr/>
        </p:nvSpPr>
        <p:spPr>
          <a:xfrm>
            <a:off x="609600" y="5105400"/>
            <a:ext cx="5334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cxnSp>
        <p:nvCxnSpPr>
          <p:cNvPr id="7" name="Straight Arrow Connector 6">
            <a:extLst>
              <a:ext uri="{FF2B5EF4-FFF2-40B4-BE49-F238E27FC236}">
                <a16:creationId xmlns:a16="http://schemas.microsoft.com/office/drawing/2014/main" id="{3760937A-D6AF-4508-AEC2-97285449821A}"/>
              </a:ext>
            </a:extLst>
          </p:cNvPr>
          <p:cNvCxnSpPr>
            <a:cxnSpLocks/>
          </p:cNvCxnSpPr>
          <p:nvPr/>
        </p:nvCxnSpPr>
        <p:spPr>
          <a:xfrm flipV="1">
            <a:off x="6332538" y="2667000"/>
            <a:ext cx="228600" cy="838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13CFFCE-BD5C-4AB4-A641-5276EEEF2C9B}"/>
              </a:ext>
            </a:extLst>
          </p:cNvPr>
          <p:cNvCxnSpPr>
            <a:cxnSpLocks/>
          </p:cNvCxnSpPr>
          <p:nvPr/>
        </p:nvCxnSpPr>
        <p:spPr>
          <a:xfrm flipH="1">
            <a:off x="1524000" y="5526088"/>
            <a:ext cx="533400" cy="6064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96EC-225A-40E2-A5EB-DE85A4C660C2}"/>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71011" name="Content Placeholder 2">
            <a:extLst>
              <a:ext uri="{FF2B5EF4-FFF2-40B4-BE49-F238E27FC236}">
                <a16:creationId xmlns:a16="http://schemas.microsoft.com/office/drawing/2014/main" id="{E6D9DC79-9EB0-47FA-BAE2-F0E28A60B442}"/>
              </a:ext>
            </a:extLst>
          </p:cNvPr>
          <p:cNvSpPr>
            <a:spLocks noGrp="1"/>
          </p:cNvSpPr>
          <p:nvPr>
            <p:ph idx="1"/>
          </p:nvPr>
        </p:nvSpPr>
        <p:spPr/>
        <p:txBody>
          <a:bodyPr/>
          <a:lstStyle/>
          <a:p>
            <a:r>
              <a:rPr lang="en-US" altLang="en-US" b="1"/>
              <a:t>School users have either “View Only” or “Update” access to MASSAid, as directed by financial aid offices</a:t>
            </a:r>
          </a:p>
          <a:p>
            <a:r>
              <a:rPr lang="en-US" altLang="en-US" b="1"/>
              <a:t>At the time of first logon, school users are required to change their password and recommended to register their computer</a:t>
            </a:r>
          </a:p>
          <a:p>
            <a:r>
              <a:rPr lang="en-US" altLang="en-US" b="1"/>
              <a:t>A school user is automatically locked out of the system after 3 unsuccessful login attempts</a:t>
            </a:r>
          </a:p>
          <a:p>
            <a:r>
              <a:rPr lang="en-US" altLang="en-US" b="1"/>
              <a:t>If a school needs to add/remove a user or unlock a user account, it should contact Alex Gediman or Robert Brun at </a:t>
            </a:r>
            <a:r>
              <a:rPr lang="en-US" altLang="en-US" b="1">
                <a:hlinkClick r:id="rId2"/>
              </a:rPr>
              <a:t>agediman@doe.mass.edu</a:t>
            </a:r>
            <a:r>
              <a:rPr lang="en-US" altLang="en-US" b="1"/>
              <a:t>  and </a:t>
            </a:r>
            <a:r>
              <a:rPr lang="en-US" altLang="en-US" b="1">
                <a:hlinkClick r:id="rId3"/>
              </a:rPr>
              <a:t>rbrun@dhe.mass.edu</a:t>
            </a:r>
            <a:r>
              <a:rPr lang="en-US" altLang="en-US" b="1"/>
              <a:t>, respectively</a:t>
            </a:r>
          </a:p>
          <a:p>
            <a:endParaRPr lang="en-US" altLang="en-US"/>
          </a:p>
        </p:txBody>
      </p:sp>
      <p:sp>
        <p:nvSpPr>
          <p:cNvPr id="171012" name="Text Placeholder 3">
            <a:extLst>
              <a:ext uri="{FF2B5EF4-FFF2-40B4-BE49-F238E27FC236}">
                <a16:creationId xmlns:a16="http://schemas.microsoft.com/office/drawing/2014/main" id="{D1AFA742-1D4B-4358-B4B7-5B1AE3AA1D69}"/>
              </a:ext>
            </a:extLst>
          </p:cNvPr>
          <p:cNvSpPr>
            <a:spLocks noGrp="1"/>
          </p:cNvSpPr>
          <p:nvPr>
            <p:ph type="body" sz="quarter" idx="13"/>
          </p:nvPr>
        </p:nvSpPr>
        <p:spPr/>
        <p:txBody>
          <a:bodyPr/>
          <a:lstStyle/>
          <a:p>
            <a:r>
              <a:rPr altLang="en-US"/>
              <a:t>Accessing MASSAid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FC12-A43F-4F7A-ABF6-BB4F960D8A5F}"/>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72035" name="Content Placeholder 2">
            <a:extLst>
              <a:ext uri="{FF2B5EF4-FFF2-40B4-BE49-F238E27FC236}">
                <a16:creationId xmlns:a16="http://schemas.microsoft.com/office/drawing/2014/main" id="{0BEE1447-921D-4BE5-BDD4-04EEC40FCA65}"/>
              </a:ext>
            </a:extLst>
          </p:cNvPr>
          <p:cNvSpPr>
            <a:spLocks noGrp="1"/>
          </p:cNvSpPr>
          <p:nvPr>
            <p:ph idx="1"/>
          </p:nvPr>
        </p:nvSpPr>
        <p:spPr/>
        <p:txBody>
          <a:bodyPr/>
          <a:lstStyle/>
          <a:p>
            <a:r>
              <a:rPr lang="en-US" altLang="en-US" sz="2200" b="1"/>
              <a:t>Although a FY21 Massachusetts State Budget is not yet available, OSFA will continue to prioritize the MASSGrant program under any funding scenario for award year 2020-2021</a:t>
            </a:r>
          </a:p>
          <a:p>
            <a:r>
              <a:rPr lang="en-US" altLang="en-US" sz="2200" b="1"/>
              <a:t>The 2020-2021 MASSGrant Payment Schedule will be identical to that of 2019-2020</a:t>
            </a:r>
          </a:p>
          <a:p>
            <a:r>
              <a:rPr lang="en-US" altLang="en-US" sz="2200" b="1"/>
              <a:t>MASSGrant award amounts and eligibility can fluctuate as updates continue to occur in MASSAid</a:t>
            </a:r>
          </a:p>
          <a:p>
            <a:r>
              <a:rPr lang="en-US" altLang="en-US" sz="2200" b="1"/>
              <a:t>OSFA will begin sending 2020-2021 MASSGrant e-mail award notifications to students within one week</a:t>
            </a:r>
          </a:p>
          <a:p>
            <a:r>
              <a:rPr lang="en-US" altLang="en-US" sz="2200" b="1"/>
              <a:t>A final 2020-2021 MASSGrant Payment Schedule will be released on OSFA’s website within the same timeframe</a:t>
            </a:r>
          </a:p>
        </p:txBody>
      </p:sp>
      <p:sp>
        <p:nvSpPr>
          <p:cNvPr id="172036" name="Text Placeholder 3">
            <a:extLst>
              <a:ext uri="{FF2B5EF4-FFF2-40B4-BE49-F238E27FC236}">
                <a16:creationId xmlns:a16="http://schemas.microsoft.com/office/drawing/2014/main" id="{0968C52E-5F95-4793-9970-DA9B97ECD143}"/>
              </a:ext>
            </a:extLst>
          </p:cNvPr>
          <p:cNvSpPr>
            <a:spLocks noGrp="1"/>
          </p:cNvSpPr>
          <p:nvPr>
            <p:ph type="body" sz="quarter" idx="13"/>
          </p:nvPr>
        </p:nvSpPr>
        <p:spPr>
          <a:xfrm>
            <a:off x="304800" y="533400"/>
            <a:ext cx="8153400" cy="762000"/>
          </a:xfrm>
        </p:spPr>
        <p:txBody>
          <a:bodyPr/>
          <a:lstStyle/>
          <a:p>
            <a:r>
              <a:rPr altLang="en-US" sz="3200"/>
              <a:t>MASSGrant Award Notification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 picture containing umbrella, accessory, hat, person&#10;&#10;Description automatically generated">
            <a:extLst>
              <a:ext uri="{FF2B5EF4-FFF2-40B4-BE49-F238E27FC236}">
                <a16:creationId xmlns:a16="http://schemas.microsoft.com/office/drawing/2014/main" id="{35030BDA-A20E-46D9-8D4D-9263E4B32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F4BA-4CC1-40FF-8D92-72AFFAA1670A}"/>
              </a:ext>
            </a:extLst>
          </p:cNvPr>
          <p:cNvSpPr>
            <a:spLocks noGrp="1"/>
          </p:cNvSpPr>
          <p:nvPr>
            <p:ph type="title"/>
          </p:nvPr>
        </p:nvSpPr>
        <p:spPr>
          <a:xfrm>
            <a:off x="749300" y="119063"/>
            <a:ext cx="8013700" cy="1636712"/>
          </a:xfrm>
          <a:ln>
            <a:miter lim="800000"/>
            <a:headEnd/>
            <a:tailEnd/>
          </a:ln>
        </p:spPr>
        <p:txBody>
          <a:bodyPr/>
          <a:lstStyle/>
          <a:p>
            <a:pPr>
              <a:defRPr/>
            </a:pPr>
            <a:r>
              <a:rPr lang="en-US" sz="3600" dirty="0"/>
              <a:t>2020-2021 Processing</a:t>
            </a:r>
          </a:p>
        </p:txBody>
      </p:sp>
      <p:sp>
        <p:nvSpPr>
          <p:cNvPr id="174083" name="Text Placeholder 2">
            <a:extLst>
              <a:ext uri="{FF2B5EF4-FFF2-40B4-BE49-F238E27FC236}">
                <a16:creationId xmlns:a16="http://schemas.microsoft.com/office/drawing/2014/main" id="{8D9DC5BF-9D4F-462D-9409-D403E8E20DD8}"/>
              </a:ext>
            </a:extLst>
          </p:cNvPr>
          <p:cNvSpPr>
            <a:spLocks noGrp="1"/>
          </p:cNvSpPr>
          <p:nvPr>
            <p:ph type="body" idx="1"/>
          </p:nvPr>
        </p:nvSpPr>
        <p:spPr>
          <a:xfrm>
            <a:off x="533400" y="1828800"/>
            <a:ext cx="8021638" cy="685800"/>
          </a:xfrm>
        </p:spPr>
        <p:txBody>
          <a:bodyPr/>
          <a:lstStyle/>
          <a:p>
            <a:r>
              <a:rPr lang="en-US" altLang="en-US" sz="2800"/>
              <a:t>MASSGrant Certification and Payment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A7DA-7534-471A-B98E-F95174D6771F}"/>
              </a:ext>
            </a:extLst>
          </p:cNvPr>
          <p:cNvSpPr>
            <a:spLocks noGrp="1"/>
          </p:cNvSpPr>
          <p:nvPr>
            <p:ph type="title"/>
          </p:nvPr>
        </p:nvSpPr>
        <p:spPr>
          <a:xfrm>
            <a:off x="457200" y="304800"/>
            <a:ext cx="6858000" cy="533400"/>
          </a:xfrm>
        </p:spPr>
        <p:txBody>
          <a:bodyPr/>
          <a:lstStyle/>
          <a:p>
            <a:pPr>
              <a:defRPr/>
            </a:pPr>
            <a:r>
              <a:rPr lang="en-US" dirty="0"/>
              <a:t>2020-2021 Processing</a:t>
            </a:r>
          </a:p>
        </p:txBody>
      </p:sp>
      <p:sp>
        <p:nvSpPr>
          <p:cNvPr id="95235" name="Text Placeholder 2">
            <a:extLst>
              <a:ext uri="{FF2B5EF4-FFF2-40B4-BE49-F238E27FC236}">
                <a16:creationId xmlns:a16="http://schemas.microsoft.com/office/drawing/2014/main" id="{09E9909C-80CD-4941-8B3F-1C393D46D716}"/>
              </a:ext>
            </a:extLst>
          </p:cNvPr>
          <p:cNvSpPr>
            <a:spLocks noGrp="1"/>
          </p:cNvSpPr>
          <p:nvPr>
            <p:ph type="body" sz="quarter" idx="13"/>
          </p:nvPr>
        </p:nvSpPr>
        <p:spPr>
          <a:xfrm>
            <a:off x="304800" y="685800"/>
            <a:ext cx="8458200" cy="914400"/>
          </a:xfrm>
        </p:spPr>
        <p:txBody>
          <a:bodyPr/>
          <a:lstStyle/>
          <a:p>
            <a:pPr marL="0" indent="0">
              <a:defRPr/>
            </a:pPr>
            <a:r>
              <a:rPr sz="3000" b="1"/>
              <a:t>MASSGrant Certification &amp; Payment</a:t>
            </a:r>
          </a:p>
          <a:p>
            <a:pPr>
              <a:defRPr/>
            </a:pPr>
            <a:endParaRPr/>
          </a:p>
        </p:txBody>
      </p:sp>
      <p:sp>
        <p:nvSpPr>
          <p:cNvPr id="175108" name="Content Placeholder 3">
            <a:extLst>
              <a:ext uri="{FF2B5EF4-FFF2-40B4-BE49-F238E27FC236}">
                <a16:creationId xmlns:a16="http://schemas.microsoft.com/office/drawing/2014/main" id="{B0000B49-AA9D-4B2F-83C0-10180355518B}"/>
              </a:ext>
            </a:extLst>
          </p:cNvPr>
          <p:cNvSpPr>
            <a:spLocks noGrp="1"/>
          </p:cNvSpPr>
          <p:nvPr>
            <p:ph idx="1"/>
          </p:nvPr>
        </p:nvSpPr>
        <p:spPr>
          <a:xfrm>
            <a:off x="533400" y="1981200"/>
            <a:ext cx="8229600" cy="4495800"/>
          </a:xfrm>
        </p:spPr>
        <p:txBody>
          <a:bodyPr/>
          <a:lstStyle/>
          <a:p>
            <a:r>
              <a:rPr lang="en-US" altLang="en-US" b="1"/>
              <a:t>MASSGrant fall 2020 certification begins on 09/14/20</a:t>
            </a:r>
          </a:p>
          <a:p>
            <a:r>
              <a:rPr lang="en-US" altLang="en-US" b="1"/>
              <a:t>MASSGrant spring 2021 certification to begin on 01/11/2021</a:t>
            </a:r>
          </a:p>
          <a:p>
            <a:r>
              <a:rPr lang="en-US" altLang="en-US" b="1"/>
              <a:t>MASSGrant records are ready for payment as soon as they are certified as eligible</a:t>
            </a:r>
          </a:p>
          <a:p>
            <a:r>
              <a:rPr lang="en-US" altLang="en-US" b="1"/>
              <a:t>Schools have option of certifying via on-line screen or through a file download/upload process</a:t>
            </a:r>
          </a:p>
          <a:p>
            <a:r>
              <a:rPr lang="en-US" altLang="en-US" b="1"/>
              <a:t>The certification file upload process has specific file layout requirements</a:t>
            </a:r>
          </a:p>
          <a:p>
            <a:pPr>
              <a:buFont typeface="Wingdings 2" panose="05020102010507070707" pitchFamily="18" charset="2"/>
              <a:buNone/>
            </a:pPr>
            <a:endParaRPr lang="en-US" alt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6C5D-A080-4C49-A162-7FE0F7DC763D}"/>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77155" name="Text Placeholder 3">
            <a:extLst>
              <a:ext uri="{FF2B5EF4-FFF2-40B4-BE49-F238E27FC236}">
                <a16:creationId xmlns:a16="http://schemas.microsoft.com/office/drawing/2014/main" id="{327203F2-A045-4551-8C72-51E8D258C37E}"/>
              </a:ext>
            </a:extLst>
          </p:cNvPr>
          <p:cNvSpPr>
            <a:spLocks noGrp="1"/>
          </p:cNvSpPr>
          <p:nvPr>
            <p:ph type="body" sz="quarter" idx="13"/>
          </p:nvPr>
        </p:nvSpPr>
        <p:spPr/>
        <p:txBody>
          <a:bodyPr/>
          <a:lstStyle/>
          <a:p>
            <a:r>
              <a:rPr altLang="en-US"/>
              <a:t>MASSGrant Certification Options</a:t>
            </a:r>
          </a:p>
        </p:txBody>
      </p:sp>
      <p:cxnSp>
        <p:nvCxnSpPr>
          <p:cNvPr id="7" name="Straight Arrow Connector 6">
            <a:extLst>
              <a:ext uri="{FF2B5EF4-FFF2-40B4-BE49-F238E27FC236}">
                <a16:creationId xmlns:a16="http://schemas.microsoft.com/office/drawing/2014/main" id="{5DFF0567-31A0-4545-85A6-2F8DE938C863}"/>
              </a:ext>
            </a:extLst>
          </p:cNvPr>
          <p:cNvCxnSpPr/>
          <p:nvPr/>
        </p:nvCxnSpPr>
        <p:spPr>
          <a:xfrm>
            <a:off x="5334000" y="2895600"/>
            <a:ext cx="304800" cy="7620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4D5B983E-F7B6-4778-864F-F334C724F47E}"/>
              </a:ext>
            </a:extLst>
          </p:cNvPr>
          <p:cNvPicPr>
            <a:picLocks noGrp="1"/>
          </p:cNvPicPr>
          <p:nvPr>
            <p:ph idx="1"/>
          </p:nvPr>
        </p:nvPicPr>
        <p:blipFill rotWithShape="1">
          <a:blip r:embed="rId2"/>
          <a:srcRect l="-1" t="7028" r="24145" b="51566"/>
          <a:stretch/>
        </p:blipFill>
        <p:spPr>
          <a:xfrm>
            <a:off x="304800" y="1828800"/>
            <a:ext cx="8382000" cy="4495800"/>
          </a:xfrm>
          <a:solidFill>
            <a:schemeClr val="accent3"/>
          </a:solidFill>
        </p:spPr>
      </p:pic>
      <p:cxnSp>
        <p:nvCxnSpPr>
          <p:cNvPr id="6" name="Straight Arrow Connector 5">
            <a:extLst>
              <a:ext uri="{FF2B5EF4-FFF2-40B4-BE49-F238E27FC236}">
                <a16:creationId xmlns:a16="http://schemas.microsoft.com/office/drawing/2014/main" id="{386E69A9-BDBA-436D-A835-B129F54CF1FD}"/>
              </a:ext>
            </a:extLst>
          </p:cNvPr>
          <p:cNvCxnSpPr/>
          <p:nvPr/>
        </p:nvCxnSpPr>
        <p:spPr>
          <a:xfrm>
            <a:off x="6019800" y="2667000"/>
            <a:ext cx="53340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63E3-24A9-410D-A71C-C730185A7636}"/>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78179" name="Text Placeholder 3">
            <a:extLst>
              <a:ext uri="{FF2B5EF4-FFF2-40B4-BE49-F238E27FC236}">
                <a16:creationId xmlns:a16="http://schemas.microsoft.com/office/drawing/2014/main" id="{1726F62D-7A0F-4F9D-A942-5DE109E1C403}"/>
              </a:ext>
            </a:extLst>
          </p:cNvPr>
          <p:cNvSpPr>
            <a:spLocks noGrp="1"/>
          </p:cNvSpPr>
          <p:nvPr>
            <p:ph type="body" sz="quarter" idx="13"/>
          </p:nvPr>
        </p:nvSpPr>
        <p:spPr/>
        <p:txBody>
          <a:bodyPr/>
          <a:lstStyle/>
          <a:p>
            <a:r>
              <a:rPr altLang="en-US" sz="3200"/>
              <a:t>MASSGrant Certification Process</a:t>
            </a:r>
          </a:p>
        </p:txBody>
      </p:sp>
      <p:pic>
        <p:nvPicPr>
          <p:cNvPr id="178180" name="Picture 14">
            <a:extLst>
              <a:ext uri="{FF2B5EF4-FFF2-40B4-BE49-F238E27FC236}">
                <a16:creationId xmlns:a16="http://schemas.microsoft.com/office/drawing/2014/main" id="{946E416F-BB3A-44B4-9D0D-1EBC09D4B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657600"/>
            <a:ext cx="1143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14">
            <a:extLst>
              <a:ext uri="{FF2B5EF4-FFF2-40B4-BE49-F238E27FC236}">
                <a16:creationId xmlns:a16="http://schemas.microsoft.com/office/drawing/2014/main" id="{44248CD4-CBBC-47CF-8578-6D4153069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733800"/>
            <a:ext cx="1143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Content Placeholder 2">
            <a:extLst>
              <a:ext uri="{FF2B5EF4-FFF2-40B4-BE49-F238E27FC236}">
                <a16:creationId xmlns:a16="http://schemas.microsoft.com/office/drawing/2014/main" id="{1D5E277F-4055-4A9D-B2E7-F00DD75C4AD8}"/>
              </a:ext>
            </a:extLst>
          </p:cNvPr>
          <p:cNvSpPr>
            <a:spLocks noGrp="1"/>
          </p:cNvSpPr>
          <p:nvPr>
            <p:ph idx="1"/>
          </p:nvPr>
        </p:nvSpPr>
        <p:spPr/>
        <p:txBody>
          <a:bodyPr/>
          <a:lstStyle/>
          <a:p>
            <a:endParaRPr lang="en-US" altLang="en-US"/>
          </a:p>
        </p:txBody>
      </p:sp>
      <p:pic>
        <p:nvPicPr>
          <p:cNvPr id="178183" name="Picture 7">
            <a:extLst>
              <a:ext uri="{FF2B5EF4-FFF2-40B4-BE49-F238E27FC236}">
                <a16:creationId xmlns:a16="http://schemas.microsoft.com/office/drawing/2014/main" id="{4B252387-9D84-427A-A42A-2D8B9C574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11584" r="11124" b="26497"/>
          <a:stretch>
            <a:fillRect/>
          </a:stretch>
        </p:blipFill>
        <p:spPr bwMode="auto">
          <a:xfrm>
            <a:off x="457200" y="1597025"/>
            <a:ext cx="82296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55CBB-D7FD-4AD4-98C2-070CA832C2C9}"/>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79203" name="Text Placeholder 3">
            <a:extLst>
              <a:ext uri="{FF2B5EF4-FFF2-40B4-BE49-F238E27FC236}">
                <a16:creationId xmlns:a16="http://schemas.microsoft.com/office/drawing/2014/main" id="{1E2D89CF-17C2-42D1-875E-30455B9B58C6}"/>
              </a:ext>
            </a:extLst>
          </p:cNvPr>
          <p:cNvSpPr>
            <a:spLocks noGrp="1"/>
          </p:cNvSpPr>
          <p:nvPr>
            <p:ph type="body" sz="quarter" idx="13"/>
          </p:nvPr>
        </p:nvSpPr>
        <p:spPr/>
        <p:txBody>
          <a:bodyPr/>
          <a:lstStyle/>
          <a:p>
            <a:r>
              <a:rPr altLang="en-US" sz="3200"/>
              <a:t>MASSGrant Certification Process</a:t>
            </a:r>
          </a:p>
        </p:txBody>
      </p:sp>
      <p:pic>
        <p:nvPicPr>
          <p:cNvPr id="179204" name="Picture 14">
            <a:extLst>
              <a:ext uri="{FF2B5EF4-FFF2-40B4-BE49-F238E27FC236}">
                <a16:creationId xmlns:a16="http://schemas.microsoft.com/office/drawing/2014/main" id="{BAC16354-4C57-4B67-96F8-1AB5F9ED1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635375"/>
            <a:ext cx="609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14">
            <a:extLst>
              <a:ext uri="{FF2B5EF4-FFF2-40B4-BE49-F238E27FC236}">
                <a16:creationId xmlns:a16="http://schemas.microsoft.com/office/drawing/2014/main" id="{5194FAB9-C0B3-4A54-96A0-6B6A3E33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787775"/>
            <a:ext cx="609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Content Placeholder 2">
            <a:extLst>
              <a:ext uri="{FF2B5EF4-FFF2-40B4-BE49-F238E27FC236}">
                <a16:creationId xmlns:a16="http://schemas.microsoft.com/office/drawing/2014/main" id="{50173D9D-7907-48B6-937A-76A7524E19CD}"/>
              </a:ext>
            </a:extLst>
          </p:cNvPr>
          <p:cNvSpPr>
            <a:spLocks noGrp="1"/>
          </p:cNvSpPr>
          <p:nvPr>
            <p:ph idx="1"/>
          </p:nvPr>
        </p:nvSpPr>
        <p:spPr/>
        <p:txBody>
          <a:bodyPr/>
          <a:lstStyle/>
          <a:p>
            <a:endParaRPr lang="en-US" altLang="en-US"/>
          </a:p>
        </p:txBody>
      </p:sp>
      <p:pic>
        <p:nvPicPr>
          <p:cNvPr id="179207" name="Picture 7">
            <a:extLst>
              <a:ext uri="{FF2B5EF4-FFF2-40B4-BE49-F238E27FC236}">
                <a16:creationId xmlns:a16="http://schemas.microsoft.com/office/drawing/2014/main" id="{E95333DD-0C42-49DE-A119-1C11D5A7D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86" r="5235" b="27255"/>
          <a:stretch>
            <a:fillRect/>
          </a:stretch>
        </p:blipFill>
        <p:spPr bwMode="auto">
          <a:xfrm>
            <a:off x="381000" y="1597025"/>
            <a:ext cx="83820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F9C8A-BD4E-471A-A62F-EBD5F5E2D9FD}"/>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80227" name="Text Placeholder 3">
            <a:extLst>
              <a:ext uri="{FF2B5EF4-FFF2-40B4-BE49-F238E27FC236}">
                <a16:creationId xmlns:a16="http://schemas.microsoft.com/office/drawing/2014/main" id="{3050D786-2569-4974-AB67-4676FAD1C129}"/>
              </a:ext>
            </a:extLst>
          </p:cNvPr>
          <p:cNvSpPr>
            <a:spLocks noGrp="1"/>
          </p:cNvSpPr>
          <p:nvPr>
            <p:ph type="body" sz="quarter" idx="13"/>
          </p:nvPr>
        </p:nvSpPr>
        <p:spPr/>
        <p:txBody>
          <a:bodyPr/>
          <a:lstStyle/>
          <a:p>
            <a:r>
              <a:rPr altLang="en-US" sz="3200"/>
              <a:t>MASSGrant Batch Payment Roster</a:t>
            </a:r>
          </a:p>
        </p:txBody>
      </p:sp>
      <p:sp>
        <p:nvSpPr>
          <p:cNvPr id="180228" name="Content Placeholder 2">
            <a:extLst>
              <a:ext uri="{FF2B5EF4-FFF2-40B4-BE49-F238E27FC236}">
                <a16:creationId xmlns:a16="http://schemas.microsoft.com/office/drawing/2014/main" id="{93FE7E10-18F9-4A83-86EC-70BE8B37F0C4}"/>
              </a:ext>
            </a:extLst>
          </p:cNvPr>
          <p:cNvSpPr>
            <a:spLocks noGrp="1"/>
          </p:cNvSpPr>
          <p:nvPr>
            <p:ph idx="1"/>
          </p:nvPr>
        </p:nvSpPr>
        <p:spPr/>
        <p:txBody>
          <a:bodyPr/>
          <a:lstStyle/>
          <a:p>
            <a:endParaRPr lang="en-US" altLang="en-US"/>
          </a:p>
        </p:txBody>
      </p:sp>
      <p:pic>
        <p:nvPicPr>
          <p:cNvPr id="180229" name="Picture 5">
            <a:extLst>
              <a:ext uri="{FF2B5EF4-FFF2-40B4-BE49-F238E27FC236}">
                <a16:creationId xmlns:a16="http://schemas.microsoft.com/office/drawing/2014/main" id="{E86E86D0-5AB2-4D39-B46C-F564B319E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206" r="14316" b="27635"/>
          <a:stretch>
            <a:fillRect/>
          </a:stretch>
        </p:blipFill>
        <p:spPr bwMode="auto">
          <a:xfrm>
            <a:off x="381000" y="1597025"/>
            <a:ext cx="83058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D985-70DF-4E4D-AB8F-E78E7BFAC332}"/>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81251" name="Content Placeholder 2">
            <a:extLst>
              <a:ext uri="{FF2B5EF4-FFF2-40B4-BE49-F238E27FC236}">
                <a16:creationId xmlns:a16="http://schemas.microsoft.com/office/drawing/2014/main" id="{62305017-63FF-400F-8366-A83C8850D5F0}"/>
              </a:ext>
            </a:extLst>
          </p:cNvPr>
          <p:cNvSpPr>
            <a:spLocks noGrp="1"/>
          </p:cNvSpPr>
          <p:nvPr>
            <p:ph idx="1"/>
          </p:nvPr>
        </p:nvSpPr>
        <p:spPr>
          <a:xfrm>
            <a:off x="457200" y="1752600"/>
            <a:ext cx="8229600" cy="4625975"/>
          </a:xfrm>
        </p:spPr>
        <p:txBody>
          <a:bodyPr/>
          <a:lstStyle/>
          <a:p>
            <a:r>
              <a:rPr lang="en-US" altLang="en-US" sz="2000" b="1"/>
              <a:t>Schools have 60 days from start of certification period to certify a student’s eligibility who has a “Ready to Certify” status</a:t>
            </a:r>
          </a:p>
          <a:p>
            <a:r>
              <a:rPr lang="en-US" altLang="en-US" sz="2000" b="1"/>
              <a:t>OSFA has the flexibility to extend the number of days for certification on a school by school basis</a:t>
            </a:r>
          </a:p>
          <a:p>
            <a:r>
              <a:rPr lang="en-US" altLang="en-US" sz="2000" b="1"/>
              <a:t>OSFA will continue to track, on a term by term basis, Federal changes to determination and/or calculation of period of enrollment length, enrollment status, approved leave and withdrawal, and how they may impact eligibility for all state aid, throughout the ongoing pandemic</a:t>
            </a:r>
          </a:p>
          <a:p>
            <a:r>
              <a:rPr lang="en-US" altLang="en-US" sz="2000" b="1"/>
              <a:t>OSFA intends to adapt those changes to our guidelines, as often as we can.</a:t>
            </a:r>
          </a:p>
          <a:p>
            <a:r>
              <a:rPr lang="en-US" altLang="en-US" sz="2000" b="1"/>
              <a:t>We invite schools to contact us whenever clarification is needed</a:t>
            </a:r>
          </a:p>
          <a:p>
            <a:endParaRPr lang="en-US" altLang="en-US" b="1"/>
          </a:p>
        </p:txBody>
      </p:sp>
      <p:sp>
        <p:nvSpPr>
          <p:cNvPr id="181252" name="Text Placeholder 3">
            <a:extLst>
              <a:ext uri="{FF2B5EF4-FFF2-40B4-BE49-F238E27FC236}">
                <a16:creationId xmlns:a16="http://schemas.microsoft.com/office/drawing/2014/main" id="{B5D26314-AC4B-4DCD-BEC5-8A966500A0A3}"/>
              </a:ext>
            </a:extLst>
          </p:cNvPr>
          <p:cNvSpPr>
            <a:spLocks noGrp="1"/>
          </p:cNvSpPr>
          <p:nvPr>
            <p:ph type="body" sz="quarter" idx="13"/>
          </p:nvPr>
        </p:nvSpPr>
        <p:spPr>
          <a:xfrm>
            <a:off x="304800" y="457200"/>
            <a:ext cx="8153400" cy="990600"/>
          </a:xfrm>
        </p:spPr>
        <p:txBody>
          <a:bodyPr/>
          <a:lstStyle/>
          <a:p>
            <a:pPr marL="176213" indent="-57150"/>
            <a:r>
              <a:rPr altLang="en-US" sz="3000" b="1"/>
              <a:t>MASSGrant Certification and Payment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8C7B-00DA-45B7-9F90-D0DEC7892E54}"/>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83299" name="Content Placeholder 2">
            <a:extLst>
              <a:ext uri="{FF2B5EF4-FFF2-40B4-BE49-F238E27FC236}">
                <a16:creationId xmlns:a16="http://schemas.microsoft.com/office/drawing/2014/main" id="{365F6883-8550-4F02-8B30-1D55956392FE}"/>
              </a:ext>
            </a:extLst>
          </p:cNvPr>
          <p:cNvSpPr>
            <a:spLocks noGrp="1"/>
          </p:cNvSpPr>
          <p:nvPr>
            <p:ph idx="1"/>
          </p:nvPr>
        </p:nvSpPr>
        <p:spPr/>
        <p:txBody>
          <a:bodyPr/>
          <a:lstStyle/>
          <a:p>
            <a:r>
              <a:rPr lang="en-US" altLang="en-US" sz="2500" b="1"/>
              <a:t>Awards previously certified as ineligible or that remain un-certified as of the expiration of the 60-day period are automatically available for requests for reinstatement</a:t>
            </a:r>
          </a:p>
          <a:p>
            <a:r>
              <a:rPr lang="en-US" altLang="en-US" sz="2500" b="1"/>
              <a:t>OSFA approves all requests for reinstatement based on the availability of funding</a:t>
            </a:r>
          </a:p>
          <a:p>
            <a:r>
              <a:rPr lang="en-US" altLang="en-US" sz="2500" b="1"/>
              <a:t>Reinstated awards must again be certified by the institution within a 20-day period</a:t>
            </a:r>
          </a:p>
          <a:p>
            <a:r>
              <a:rPr lang="en-US" altLang="en-US" sz="2500" b="1"/>
              <a:t>Schools are limited to one reinstatement request of each award in each term</a:t>
            </a:r>
          </a:p>
        </p:txBody>
      </p:sp>
      <p:sp>
        <p:nvSpPr>
          <p:cNvPr id="183300" name="Text Placeholder 3">
            <a:extLst>
              <a:ext uri="{FF2B5EF4-FFF2-40B4-BE49-F238E27FC236}">
                <a16:creationId xmlns:a16="http://schemas.microsoft.com/office/drawing/2014/main" id="{E6AE4B8F-FD2D-4D70-884C-4ACDE25FE094}"/>
              </a:ext>
            </a:extLst>
          </p:cNvPr>
          <p:cNvSpPr>
            <a:spLocks noGrp="1"/>
          </p:cNvSpPr>
          <p:nvPr>
            <p:ph type="body" sz="quarter" idx="13"/>
          </p:nvPr>
        </p:nvSpPr>
        <p:spPr/>
        <p:txBody>
          <a:bodyPr/>
          <a:lstStyle/>
          <a:p>
            <a:r>
              <a:rPr altLang="en-US" sz="3200"/>
              <a:t>MASSGrant Award Reinstatement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9C5E-0DFB-4E79-A1F9-46BDDF8FFFE5}"/>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endParaRPr lang="en-US" sz="3600" dirty="0"/>
          </a:p>
        </p:txBody>
      </p:sp>
      <p:sp>
        <p:nvSpPr>
          <p:cNvPr id="184323" name="Content Placeholder 2">
            <a:extLst>
              <a:ext uri="{FF2B5EF4-FFF2-40B4-BE49-F238E27FC236}">
                <a16:creationId xmlns:a16="http://schemas.microsoft.com/office/drawing/2014/main" id="{BD79C793-3620-4772-8EDE-1B94AE4700E3}"/>
              </a:ext>
            </a:extLst>
          </p:cNvPr>
          <p:cNvSpPr>
            <a:spLocks noGrp="1"/>
          </p:cNvSpPr>
          <p:nvPr>
            <p:ph idx="1"/>
          </p:nvPr>
        </p:nvSpPr>
        <p:spPr/>
        <p:txBody>
          <a:bodyPr/>
          <a:lstStyle/>
          <a:p>
            <a:r>
              <a:rPr lang="en-US" altLang="en-US" b="1"/>
              <a:t>OSFA typically generates payment batches on a weekly basis</a:t>
            </a:r>
          </a:p>
          <a:p>
            <a:r>
              <a:rPr lang="en-US" altLang="en-US" b="1"/>
              <a:t>MASSGrant users automatically receive an e-mail notification when OSFA generates a payment batch for their institution</a:t>
            </a:r>
          </a:p>
          <a:p>
            <a:r>
              <a:rPr lang="en-US" altLang="en-US" b="1"/>
              <a:t>A payment batch is generated for an institution as long as it has students in a “Ready to be Paid” status</a:t>
            </a:r>
          </a:p>
          <a:p>
            <a:r>
              <a:rPr lang="en-US" altLang="en-US" b="1"/>
              <a:t>Institutions that prefer to receive payment batches at times that they wish to select, should contact OSFA</a:t>
            </a:r>
          </a:p>
          <a:p>
            <a:r>
              <a:rPr lang="en-US" altLang="en-US" b="1"/>
              <a:t>Payments are sent to schools directly from the Treasury</a:t>
            </a:r>
          </a:p>
        </p:txBody>
      </p:sp>
      <p:sp>
        <p:nvSpPr>
          <p:cNvPr id="184324" name="Text Placeholder 3">
            <a:extLst>
              <a:ext uri="{FF2B5EF4-FFF2-40B4-BE49-F238E27FC236}">
                <a16:creationId xmlns:a16="http://schemas.microsoft.com/office/drawing/2014/main" id="{3E617220-9991-438E-9E74-DBA09E62521D}"/>
              </a:ext>
            </a:extLst>
          </p:cNvPr>
          <p:cNvSpPr>
            <a:spLocks noGrp="1"/>
          </p:cNvSpPr>
          <p:nvPr>
            <p:ph type="body" sz="quarter" idx="13"/>
          </p:nvPr>
        </p:nvSpPr>
        <p:spPr/>
        <p:txBody>
          <a:bodyPr/>
          <a:lstStyle/>
          <a:p>
            <a:r>
              <a:rPr altLang="en-US" b="1"/>
              <a:t>Certification and Payment </a:t>
            </a:r>
            <a:endParaRPr alt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B554-AA43-4B07-9FA0-DCE85DCFB274}"/>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206851" name="Content Placeholder 2">
            <a:extLst>
              <a:ext uri="{FF2B5EF4-FFF2-40B4-BE49-F238E27FC236}">
                <a16:creationId xmlns:a16="http://schemas.microsoft.com/office/drawing/2014/main" id="{7CC08C01-857C-49EF-B24A-C544BA0B5576}"/>
              </a:ext>
            </a:extLst>
          </p:cNvPr>
          <p:cNvSpPr>
            <a:spLocks noGrp="1"/>
          </p:cNvSpPr>
          <p:nvPr>
            <p:ph idx="1"/>
          </p:nvPr>
        </p:nvSpPr>
        <p:spPr/>
        <p:txBody>
          <a:bodyPr/>
          <a:lstStyle/>
          <a:p>
            <a:pPr>
              <a:defRPr/>
            </a:pPr>
            <a:r>
              <a:rPr lang="en-US" altLang="en-US" b="1" dirty="0"/>
              <a:t>Fully automated payment process will finally be implemented in 2020-2021</a:t>
            </a:r>
          </a:p>
          <a:p>
            <a:pPr>
              <a:defRPr/>
            </a:pPr>
            <a:r>
              <a:rPr lang="en-US" altLang="en-US" b="1" dirty="0"/>
              <a:t>Automated payment process currently is in development with release to production expected during the fall term </a:t>
            </a:r>
          </a:p>
          <a:p>
            <a:pPr>
              <a:defRPr/>
            </a:pPr>
            <a:r>
              <a:rPr lang="en-US" altLang="en-US" b="1" dirty="0"/>
              <a:t>Payment request files are to be sent directly to the Commonwealth’s accounting system via a file transfer protocol</a:t>
            </a:r>
          </a:p>
          <a:p>
            <a:pPr>
              <a:defRPr/>
            </a:pPr>
            <a:r>
              <a:rPr lang="en-US" altLang="en-US" b="1" dirty="0"/>
              <a:t>Automated process is to facilitate both inbound and outbound files that will provide actual payment information to be posted on MASSAid for school to use</a:t>
            </a:r>
          </a:p>
          <a:p>
            <a:pPr>
              <a:defRPr/>
            </a:pPr>
            <a:endParaRPr lang="en-US" altLang="en-US" sz="2600" b="1" dirty="0"/>
          </a:p>
          <a:p>
            <a:pPr marL="119062" indent="0">
              <a:buFont typeface="Wingdings 2" panose="05020102010507070707" pitchFamily="18" charset="2"/>
              <a:buNone/>
              <a:defRPr/>
            </a:pPr>
            <a:endParaRPr lang="en-US" altLang="en-US" dirty="0"/>
          </a:p>
        </p:txBody>
      </p:sp>
      <p:sp>
        <p:nvSpPr>
          <p:cNvPr id="185348" name="Text Placeholder 3">
            <a:extLst>
              <a:ext uri="{FF2B5EF4-FFF2-40B4-BE49-F238E27FC236}">
                <a16:creationId xmlns:a16="http://schemas.microsoft.com/office/drawing/2014/main" id="{3B59DFB2-7B72-4713-ACA8-F06347A1E562}"/>
              </a:ext>
            </a:extLst>
          </p:cNvPr>
          <p:cNvSpPr>
            <a:spLocks noGrp="1"/>
          </p:cNvSpPr>
          <p:nvPr>
            <p:ph type="body" sz="quarter" idx="13"/>
          </p:nvPr>
        </p:nvSpPr>
        <p:spPr/>
        <p:txBody>
          <a:bodyPr/>
          <a:lstStyle/>
          <a:p>
            <a:r>
              <a:rPr altLang="en-US" sz="2400" b="1"/>
              <a:t>Payment Processing Changes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DAEB-7374-46FD-A927-DCC98A2B0001}"/>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3" name="Content Placeholder 2">
            <a:extLst>
              <a:ext uri="{FF2B5EF4-FFF2-40B4-BE49-F238E27FC236}">
                <a16:creationId xmlns:a16="http://schemas.microsoft.com/office/drawing/2014/main" id="{926D4291-7221-4017-BB59-C4F4ED4A7091}"/>
              </a:ext>
            </a:extLst>
          </p:cNvPr>
          <p:cNvSpPr>
            <a:spLocks noGrp="1"/>
          </p:cNvSpPr>
          <p:nvPr>
            <p:ph idx="1"/>
          </p:nvPr>
        </p:nvSpPr>
        <p:spPr/>
        <p:txBody>
          <a:bodyPr/>
          <a:lstStyle/>
          <a:p>
            <a:pPr marL="119062" indent="0">
              <a:buFont typeface="Wingdings 2" panose="05020102010507070707" pitchFamily="18" charset="2"/>
              <a:buNone/>
              <a:defRPr/>
            </a:pPr>
            <a:r>
              <a:rPr lang="en-US" dirty="0"/>
              <a:t>The DHE will implement a five-step plan: </a:t>
            </a:r>
          </a:p>
          <a:p>
            <a:pPr>
              <a:defRPr/>
            </a:pPr>
            <a:r>
              <a:rPr lang="en-US" dirty="0"/>
              <a:t>Policy Audit</a:t>
            </a:r>
          </a:p>
          <a:p>
            <a:pPr lvl="1">
              <a:defRPr/>
            </a:pPr>
            <a:r>
              <a:rPr lang="en-US" dirty="0"/>
              <a:t>Audit and access all policies and initiatives</a:t>
            </a:r>
          </a:p>
          <a:p>
            <a:pPr lvl="1">
              <a:defRPr/>
            </a:pPr>
            <a:r>
              <a:rPr lang="en-US" dirty="0"/>
              <a:t>Identify and remove those that exacerbate racial inequity</a:t>
            </a:r>
          </a:p>
          <a:p>
            <a:pPr lvl="1">
              <a:defRPr/>
            </a:pPr>
            <a:r>
              <a:rPr lang="en-US" dirty="0"/>
              <a:t>Redesign the policy scheme to build a culturally sustainable public postsecondary system where students can thrive</a:t>
            </a:r>
          </a:p>
          <a:p>
            <a:pPr>
              <a:defRPr/>
            </a:pPr>
            <a:r>
              <a:rPr lang="en-US" dirty="0"/>
              <a:t>Student Experience</a:t>
            </a:r>
          </a:p>
          <a:p>
            <a:pPr>
              <a:defRPr/>
            </a:pPr>
            <a:r>
              <a:rPr lang="en-US" dirty="0"/>
              <a:t>Data &amp; Evidence</a:t>
            </a:r>
          </a:p>
          <a:p>
            <a:pPr>
              <a:defRPr/>
            </a:pPr>
            <a:r>
              <a:rPr lang="en-US" dirty="0"/>
              <a:t>Community Practice</a:t>
            </a:r>
          </a:p>
          <a:p>
            <a:pPr>
              <a:defRPr/>
            </a:pPr>
            <a:r>
              <a:rPr lang="en-US" dirty="0"/>
              <a:t>Sustained Transformation</a:t>
            </a:r>
          </a:p>
        </p:txBody>
      </p:sp>
      <p:sp>
        <p:nvSpPr>
          <p:cNvPr id="30724" name="Text Placeholder 3">
            <a:extLst>
              <a:ext uri="{FF2B5EF4-FFF2-40B4-BE49-F238E27FC236}">
                <a16:creationId xmlns:a16="http://schemas.microsoft.com/office/drawing/2014/main" id="{BAA57E30-CBE2-4B3D-A104-8FB8991C0316}"/>
              </a:ext>
            </a:extLst>
          </p:cNvPr>
          <p:cNvSpPr>
            <a:spLocks noGrp="1"/>
          </p:cNvSpPr>
          <p:nvPr>
            <p:ph type="body" sz="quarter" idx="13"/>
          </p:nvPr>
        </p:nvSpPr>
        <p:spPr/>
        <p:txBody>
          <a:bodyPr/>
          <a:lstStyle/>
          <a:p>
            <a:r>
              <a:rPr altLang="en-US"/>
              <a:t>EQUITY AGENDA – Action Plan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8571-F3A0-4A84-AFC3-9DD47A9D570C}"/>
              </a:ext>
            </a:extLst>
          </p:cNvPr>
          <p:cNvSpPr>
            <a:spLocks noGrp="1"/>
          </p:cNvSpPr>
          <p:nvPr>
            <p:ph type="title"/>
          </p:nvPr>
        </p:nvSpPr>
        <p:spPr>
          <a:xfrm>
            <a:off x="533400" y="155575"/>
            <a:ext cx="6858000" cy="377825"/>
          </a:xfrm>
        </p:spPr>
        <p:txBody>
          <a:bodyPr>
            <a:normAutofit fontScale="90000"/>
          </a:bodyPr>
          <a:lstStyle/>
          <a:p>
            <a:pPr>
              <a:defRPr/>
            </a:pPr>
            <a:r>
              <a:rPr lang="en-US" dirty="0"/>
              <a:t>2020-2021 Processing</a:t>
            </a:r>
          </a:p>
        </p:txBody>
      </p:sp>
      <p:sp>
        <p:nvSpPr>
          <p:cNvPr id="187395" name="Text Placeholder 2">
            <a:extLst>
              <a:ext uri="{FF2B5EF4-FFF2-40B4-BE49-F238E27FC236}">
                <a16:creationId xmlns:a16="http://schemas.microsoft.com/office/drawing/2014/main" id="{2E38ADDC-21BC-427F-90E6-13C7553471B0}"/>
              </a:ext>
            </a:extLst>
          </p:cNvPr>
          <p:cNvSpPr>
            <a:spLocks noGrp="1"/>
          </p:cNvSpPr>
          <p:nvPr>
            <p:ph type="body" sz="quarter" idx="13"/>
          </p:nvPr>
        </p:nvSpPr>
        <p:spPr>
          <a:xfrm>
            <a:off x="381000" y="533400"/>
            <a:ext cx="8458200" cy="762000"/>
          </a:xfrm>
        </p:spPr>
        <p:txBody>
          <a:bodyPr/>
          <a:lstStyle/>
          <a:p>
            <a:r>
              <a:rPr altLang="en-US" sz="3200" b="1"/>
              <a:t>MASSGrant Reconciliation</a:t>
            </a:r>
          </a:p>
          <a:p>
            <a:endParaRPr altLang="en-US"/>
          </a:p>
        </p:txBody>
      </p:sp>
      <p:sp>
        <p:nvSpPr>
          <p:cNvPr id="187396" name="Content Placeholder 3">
            <a:extLst>
              <a:ext uri="{FF2B5EF4-FFF2-40B4-BE49-F238E27FC236}">
                <a16:creationId xmlns:a16="http://schemas.microsoft.com/office/drawing/2014/main" id="{CA68712D-DCD2-443F-9922-1A072F0D9879}"/>
              </a:ext>
            </a:extLst>
          </p:cNvPr>
          <p:cNvSpPr>
            <a:spLocks noGrp="1"/>
          </p:cNvSpPr>
          <p:nvPr>
            <p:ph idx="1"/>
          </p:nvPr>
        </p:nvSpPr>
        <p:spPr>
          <a:xfrm>
            <a:off x="685800" y="1981200"/>
            <a:ext cx="8229600" cy="4572000"/>
          </a:xfrm>
        </p:spPr>
        <p:txBody>
          <a:bodyPr/>
          <a:lstStyle/>
          <a:p>
            <a:r>
              <a:rPr lang="en-US" altLang="en-US" b="1"/>
              <a:t>Schools are required to reconcile payment batches within 30 days of their creation</a:t>
            </a:r>
          </a:p>
          <a:p>
            <a:r>
              <a:rPr lang="en-US" altLang="en-US" b="1"/>
              <a:t>Reconciliation of MASSGrant payments can occur via an on-line screen or through a file download/upload option</a:t>
            </a:r>
          </a:p>
          <a:p>
            <a:r>
              <a:rPr lang="en-US" altLang="en-US" b="1"/>
              <a:t>The reconciliation file upload function is subject to specific file layout requirements</a:t>
            </a:r>
          </a:p>
          <a:p>
            <a:r>
              <a:rPr lang="en-US" altLang="en-US" b="1"/>
              <a:t>Any refunds associated with a change in eligibility or occasioned by the reconciliation process automatically carry over to the next payment batch, unless a check is received at OSFA for those refunds prior to the next payment batch</a:t>
            </a:r>
          </a:p>
          <a:p>
            <a:endParaRPr lang="en-US" altLang="en-US" sz="2000" b="1"/>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7274-7AA4-4BA2-BCC1-8E406BB207C1}"/>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89443" name="Content Placeholder 2">
            <a:extLst>
              <a:ext uri="{FF2B5EF4-FFF2-40B4-BE49-F238E27FC236}">
                <a16:creationId xmlns:a16="http://schemas.microsoft.com/office/drawing/2014/main" id="{769C52E7-8E24-43F8-89C1-5AD61ED1F9F7}"/>
              </a:ext>
            </a:extLst>
          </p:cNvPr>
          <p:cNvSpPr>
            <a:spLocks noGrp="1"/>
          </p:cNvSpPr>
          <p:nvPr>
            <p:ph idx="1"/>
          </p:nvPr>
        </p:nvSpPr>
        <p:spPr/>
        <p:txBody>
          <a:bodyPr/>
          <a:lstStyle/>
          <a:p>
            <a:r>
              <a:rPr lang="en-US" altLang="en-US" b="1"/>
              <a:t>Any payment that is not reconciled for a period of more than 30 days or any other specified time frame will result in OSFA not being able to generate the next payment batch for the institution</a:t>
            </a:r>
          </a:p>
          <a:p>
            <a:r>
              <a:rPr lang="en-US" altLang="en-US" b="1"/>
              <a:t>Schools are also required to perform a year-end payment reconciliation process</a:t>
            </a:r>
          </a:p>
          <a:p>
            <a:r>
              <a:rPr lang="en-US" altLang="en-US" b="1"/>
              <a:t>The year-end reconciliation process can occur via an on-line screen or a year-end reconciliation file download/upload option</a:t>
            </a:r>
          </a:p>
          <a:p>
            <a:r>
              <a:rPr lang="en-US" altLang="en-US" b="1"/>
              <a:t>The year-end reconciliation file download/upload option has very specific file layout requirements</a:t>
            </a:r>
          </a:p>
        </p:txBody>
      </p:sp>
      <p:sp>
        <p:nvSpPr>
          <p:cNvPr id="189444" name="Text Placeholder 3">
            <a:extLst>
              <a:ext uri="{FF2B5EF4-FFF2-40B4-BE49-F238E27FC236}">
                <a16:creationId xmlns:a16="http://schemas.microsoft.com/office/drawing/2014/main" id="{F93F44CA-A06B-4258-B920-6A09D06EB45B}"/>
              </a:ext>
            </a:extLst>
          </p:cNvPr>
          <p:cNvSpPr>
            <a:spLocks noGrp="1"/>
          </p:cNvSpPr>
          <p:nvPr>
            <p:ph type="body" sz="quarter" idx="13"/>
          </p:nvPr>
        </p:nvSpPr>
        <p:spPr/>
        <p:txBody>
          <a:bodyPr/>
          <a:lstStyle/>
          <a:p>
            <a:r>
              <a:rPr altLang="en-US" sz="3200"/>
              <a:t>MASSGrant Reconciliation</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67A5-F93F-4C80-9E02-73039C81E71B}"/>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 </a:t>
            </a:r>
          </a:p>
        </p:txBody>
      </p:sp>
      <p:sp>
        <p:nvSpPr>
          <p:cNvPr id="190467" name="Text Placeholder 3">
            <a:extLst>
              <a:ext uri="{FF2B5EF4-FFF2-40B4-BE49-F238E27FC236}">
                <a16:creationId xmlns:a16="http://schemas.microsoft.com/office/drawing/2014/main" id="{D35D8919-06FD-4395-BF4E-FF6E07AC20D0}"/>
              </a:ext>
            </a:extLst>
          </p:cNvPr>
          <p:cNvSpPr>
            <a:spLocks noGrp="1"/>
          </p:cNvSpPr>
          <p:nvPr>
            <p:ph type="body" sz="quarter" idx="13"/>
          </p:nvPr>
        </p:nvSpPr>
        <p:spPr/>
        <p:txBody>
          <a:bodyPr/>
          <a:lstStyle/>
          <a:p>
            <a:r>
              <a:rPr altLang="en-US" sz="3200"/>
              <a:t>MASSGrant Payment Batch Reconciliation</a:t>
            </a:r>
          </a:p>
        </p:txBody>
      </p:sp>
      <p:sp>
        <p:nvSpPr>
          <p:cNvPr id="190468" name="Content Placeholder 2">
            <a:extLst>
              <a:ext uri="{FF2B5EF4-FFF2-40B4-BE49-F238E27FC236}">
                <a16:creationId xmlns:a16="http://schemas.microsoft.com/office/drawing/2014/main" id="{6F5EC860-C77A-4A8B-AF64-9A4CAE9A83FF}"/>
              </a:ext>
            </a:extLst>
          </p:cNvPr>
          <p:cNvSpPr>
            <a:spLocks noGrp="1"/>
          </p:cNvSpPr>
          <p:nvPr>
            <p:ph idx="1"/>
          </p:nvPr>
        </p:nvSpPr>
        <p:spPr/>
        <p:txBody>
          <a:bodyPr/>
          <a:lstStyle/>
          <a:p>
            <a:endParaRPr lang="en-US" altLang="en-US"/>
          </a:p>
        </p:txBody>
      </p:sp>
      <p:pic>
        <p:nvPicPr>
          <p:cNvPr id="190469" name="Picture 5">
            <a:extLst>
              <a:ext uri="{FF2B5EF4-FFF2-40B4-BE49-F238E27FC236}">
                <a16:creationId xmlns:a16="http://schemas.microsoft.com/office/drawing/2014/main" id="{92F13222-7B5B-4018-B11D-5E1BEB81C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66" r="5449" b="28584"/>
          <a:stretch>
            <a:fillRect/>
          </a:stretch>
        </p:blipFill>
        <p:spPr bwMode="auto">
          <a:xfrm>
            <a:off x="381000" y="1597025"/>
            <a:ext cx="83058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B7BCC-ADD2-49BB-9F72-C86A86A4D214}"/>
              </a:ext>
            </a:extLst>
          </p:cNvPr>
          <p:cNvSpPr>
            <a:spLocks noGrp="1"/>
          </p:cNvSpPr>
          <p:nvPr>
            <p:ph type="title"/>
          </p:nvPr>
        </p:nvSpPr>
        <p:spPr>
          <a:xfrm>
            <a:off x="601663" y="290513"/>
            <a:ext cx="6858000" cy="377825"/>
          </a:xfrm>
        </p:spPr>
        <p:txBody>
          <a:bodyPr>
            <a:normAutofit fontScale="90000"/>
          </a:bodyPr>
          <a:lstStyle/>
          <a:p>
            <a:pPr>
              <a:defRPr/>
            </a:pPr>
            <a:r>
              <a:rPr lang="en-US" dirty="0"/>
              <a:t>2020-2021 Processing</a:t>
            </a:r>
          </a:p>
        </p:txBody>
      </p:sp>
      <p:sp>
        <p:nvSpPr>
          <p:cNvPr id="191491" name="Text Placeholder 3">
            <a:extLst>
              <a:ext uri="{FF2B5EF4-FFF2-40B4-BE49-F238E27FC236}">
                <a16:creationId xmlns:a16="http://schemas.microsoft.com/office/drawing/2014/main" id="{AA63C735-E5E5-4106-AB76-FF9CF588B631}"/>
              </a:ext>
            </a:extLst>
          </p:cNvPr>
          <p:cNvSpPr>
            <a:spLocks noGrp="1"/>
          </p:cNvSpPr>
          <p:nvPr>
            <p:ph type="body" sz="quarter" idx="13"/>
          </p:nvPr>
        </p:nvSpPr>
        <p:spPr/>
        <p:txBody>
          <a:bodyPr/>
          <a:lstStyle/>
          <a:p>
            <a:r>
              <a:rPr altLang="en-US" sz="3200"/>
              <a:t>MASSGrant Payment Batch Reconciliation</a:t>
            </a:r>
          </a:p>
        </p:txBody>
      </p:sp>
      <p:pic>
        <p:nvPicPr>
          <p:cNvPr id="191492" name="Picture 14">
            <a:extLst>
              <a:ext uri="{FF2B5EF4-FFF2-40B4-BE49-F238E27FC236}">
                <a16:creationId xmlns:a16="http://schemas.microsoft.com/office/drawing/2014/main" id="{4FC392F5-1775-4440-8465-87B8BD6EA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24200"/>
            <a:ext cx="609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14">
            <a:extLst>
              <a:ext uri="{FF2B5EF4-FFF2-40B4-BE49-F238E27FC236}">
                <a16:creationId xmlns:a16="http://schemas.microsoft.com/office/drawing/2014/main" id="{BC181CCC-761D-4119-9AF0-13B1DCC3C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05200"/>
            <a:ext cx="609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Content Placeholder 2">
            <a:extLst>
              <a:ext uri="{FF2B5EF4-FFF2-40B4-BE49-F238E27FC236}">
                <a16:creationId xmlns:a16="http://schemas.microsoft.com/office/drawing/2014/main" id="{8D3BEA49-0D58-43AE-9A72-6633DF6DD376}"/>
              </a:ext>
            </a:extLst>
          </p:cNvPr>
          <p:cNvSpPr>
            <a:spLocks noGrp="1"/>
          </p:cNvSpPr>
          <p:nvPr>
            <p:ph idx="1"/>
          </p:nvPr>
        </p:nvSpPr>
        <p:spPr/>
        <p:txBody>
          <a:bodyPr/>
          <a:lstStyle/>
          <a:p>
            <a:endParaRPr lang="en-US" altLang="en-US"/>
          </a:p>
        </p:txBody>
      </p:sp>
      <p:pic>
        <p:nvPicPr>
          <p:cNvPr id="191495" name="Picture 7">
            <a:extLst>
              <a:ext uri="{FF2B5EF4-FFF2-40B4-BE49-F238E27FC236}">
                <a16:creationId xmlns:a16="http://schemas.microsoft.com/office/drawing/2014/main" id="{57418A8B-A148-4154-B5A9-8FC2FC810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86" r="5235" b="26875"/>
          <a:stretch>
            <a:fillRect/>
          </a:stretch>
        </p:blipFill>
        <p:spPr bwMode="auto">
          <a:xfrm>
            <a:off x="457200" y="1538288"/>
            <a:ext cx="8374063"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C8292F6-FEC9-4041-9E86-12CD59B72ABB}"/>
              </a:ext>
            </a:extLst>
          </p:cNvPr>
          <p:cNvSpPr/>
          <p:nvPr/>
        </p:nvSpPr>
        <p:spPr>
          <a:xfrm>
            <a:off x="4114800" y="3298825"/>
            <a:ext cx="609600" cy="4603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E4C7C775-ACE1-4543-9F59-0EF805452488}"/>
              </a:ext>
            </a:extLst>
          </p:cNvPr>
          <p:cNvSpPr/>
          <p:nvPr/>
        </p:nvSpPr>
        <p:spPr>
          <a:xfrm>
            <a:off x="4152900" y="3854450"/>
            <a:ext cx="609600" cy="4603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642C-14CD-41FB-9128-7ACCE1BDC72E}"/>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92515" name="Text Placeholder 3">
            <a:extLst>
              <a:ext uri="{FF2B5EF4-FFF2-40B4-BE49-F238E27FC236}">
                <a16:creationId xmlns:a16="http://schemas.microsoft.com/office/drawing/2014/main" id="{0CA6D0EB-11BE-470B-B45E-4E2850387AAD}"/>
              </a:ext>
            </a:extLst>
          </p:cNvPr>
          <p:cNvSpPr>
            <a:spLocks noGrp="1"/>
          </p:cNvSpPr>
          <p:nvPr>
            <p:ph type="body" sz="quarter" idx="13"/>
          </p:nvPr>
        </p:nvSpPr>
        <p:spPr/>
        <p:txBody>
          <a:bodyPr/>
          <a:lstStyle/>
          <a:p>
            <a:r>
              <a:rPr altLang="en-US" sz="3200"/>
              <a:t>MASSGrant Year-End Reconciliation</a:t>
            </a:r>
          </a:p>
        </p:txBody>
      </p:sp>
      <p:pic>
        <p:nvPicPr>
          <p:cNvPr id="192516" name="Content Placeholder 5">
            <a:extLst>
              <a:ext uri="{FF2B5EF4-FFF2-40B4-BE49-F238E27FC236}">
                <a16:creationId xmlns:a16="http://schemas.microsoft.com/office/drawing/2014/main" id="{B5339128-B2A6-4504-B4F8-D60C8275383C}"/>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t="11966" r="14316" b="27255"/>
          <a:stretch>
            <a:fillRect/>
          </a:stretch>
        </p:blipFill>
        <p:spPr>
          <a:xfrm>
            <a:off x="457200" y="1676400"/>
            <a:ext cx="8229600" cy="4648200"/>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89374-0147-4A99-BD47-D4792B2BEDE6}"/>
              </a:ext>
            </a:extLst>
          </p:cNvPr>
          <p:cNvSpPr>
            <a:spLocks noGrp="1"/>
          </p:cNvSpPr>
          <p:nvPr>
            <p:ph type="title"/>
          </p:nvPr>
        </p:nvSpPr>
        <p:spPr>
          <a:xfrm>
            <a:off x="447675" y="155575"/>
            <a:ext cx="6858000" cy="377825"/>
          </a:xfrm>
        </p:spPr>
        <p:txBody>
          <a:bodyPr>
            <a:normAutofit fontScale="90000"/>
          </a:bodyPr>
          <a:lstStyle/>
          <a:p>
            <a:pPr>
              <a:defRPr/>
            </a:pPr>
            <a:r>
              <a:rPr lang="en-US" dirty="0"/>
              <a:t>2020-2021 Processing</a:t>
            </a:r>
          </a:p>
        </p:txBody>
      </p:sp>
      <p:sp>
        <p:nvSpPr>
          <p:cNvPr id="3" name="Content Placeholder 2">
            <a:extLst>
              <a:ext uri="{FF2B5EF4-FFF2-40B4-BE49-F238E27FC236}">
                <a16:creationId xmlns:a16="http://schemas.microsoft.com/office/drawing/2014/main" id="{71A59E16-41F1-41AF-B060-B42ED751E22C}"/>
              </a:ext>
            </a:extLst>
          </p:cNvPr>
          <p:cNvSpPr>
            <a:spLocks noGrp="1"/>
          </p:cNvSpPr>
          <p:nvPr>
            <p:ph idx="1"/>
          </p:nvPr>
        </p:nvSpPr>
        <p:spPr/>
        <p:txBody>
          <a:bodyPr/>
          <a:lstStyle/>
          <a:p>
            <a:pPr marL="119062" indent="0">
              <a:buFont typeface="Wingdings 2" panose="05020102010507070707" pitchFamily="18" charset="2"/>
              <a:buNone/>
              <a:defRPr/>
            </a:pPr>
            <a:endParaRPr lang="en-US" b="1" dirty="0"/>
          </a:p>
          <a:p>
            <a:pPr>
              <a:defRPr/>
            </a:pPr>
            <a:r>
              <a:rPr lang="en-US" sz="2000" b="1" dirty="0"/>
              <a:t>Schools can access OSFA’s Refund Form via the following link:</a:t>
            </a:r>
          </a:p>
          <a:p>
            <a:pPr marL="119062" indent="0">
              <a:buFont typeface="Wingdings 2" panose="05020102010507070707" pitchFamily="18" charset="2"/>
              <a:buNone/>
              <a:defRPr/>
            </a:pPr>
            <a:r>
              <a:rPr lang="en-US" sz="2000" b="1" dirty="0">
                <a:hlinkClick r:id="rId2"/>
              </a:rPr>
              <a:t>https://secure.osfa.mass.edu/year_end_report/yearendrefundform.jsp</a:t>
            </a:r>
            <a:endParaRPr lang="en-US" sz="2000" b="1" dirty="0"/>
          </a:p>
          <a:p>
            <a:pPr marL="119062" indent="0">
              <a:buFont typeface="Wingdings 2" panose="05020102010507070707" pitchFamily="18" charset="2"/>
              <a:buNone/>
              <a:defRPr/>
            </a:pPr>
            <a:endParaRPr lang="en-US" sz="2000" b="1" dirty="0"/>
          </a:p>
          <a:p>
            <a:pPr>
              <a:defRPr/>
            </a:pPr>
            <a:r>
              <a:rPr lang="en-US" sz="2000" b="1" dirty="0"/>
              <a:t>All refund checks and any other correspondence from schools should be sent to the current Malden address below:</a:t>
            </a:r>
          </a:p>
          <a:p>
            <a:pPr marL="457200" lvl="1" indent="0">
              <a:buFont typeface="Wingdings" panose="05000000000000000000" pitchFamily="2" charset="2"/>
              <a:buNone/>
              <a:defRPr/>
            </a:pPr>
            <a:r>
              <a:rPr lang="en-US" b="1" dirty="0"/>
              <a:t>           </a:t>
            </a:r>
          </a:p>
          <a:p>
            <a:pPr marL="457200" lvl="1" indent="0">
              <a:buFont typeface="Wingdings" panose="05000000000000000000" pitchFamily="2" charset="2"/>
              <a:buNone/>
              <a:defRPr/>
            </a:pPr>
            <a:r>
              <a:rPr lang="en-US" b="1" dirty="0"/>
              <a:t>	 </a:t>
            </a:r>
            <a:r>
              <a:rPr lang="en-US" b="1" dirty="0">
                <a:solidFill>
                  <a:srgbClr val="FF0000"/>
                </a:solidFill>
              </a:rPr>
              <a:t>Massachusetts Office of Student Financial Assistance</a:t>
            </a:r>
          </a:p>
          <a:p>
            <a:pPr marL="457200" lvl="1" indent="0">
              <a:buFont typeface="Wingdings" panose="05000000000000000000" pitchFamily="2" charset="2"/>
              <a:buNone/>
              <a:defRPr/>
            </a:pPr>
            <a:r>
              <a:rPr lang="en-US" b="1" dirty="0">
                <a:solidFill>
                  <a:srgbClr val="FF0000"/>
                </a:solidFill>
              </a:rPr>
              <a:t>          75 Pleasant Street, 3</a:t>
            </a:r>
            <a:r>
              <a:rPr lang="en-US" b="1" baseline="30000" dirty="0">
                <a:solidFill>
                  <a:srgbClr val="FF0000"/>
                </a:solidFill>
              </a:rPr>
              <a:t>rd</a:t>
            </a:r>
            <a:r>
              <a:rPr lang="en-US" b="1" dirty="0">
                <a:solidFill>
                  <a:srgbClr val="FF0000"/>
                </a:solidFill>
              </a:rPr>
              <a:t> Floor</a:t>
            </a:r>
          </a:p>
          <a:p>
            <a:pPr marL="457200" lvl="1" indent="0">
              <a:buFont typeface="Wingdings" panose="05000000000000000000" pitchFamily="2" charset="2"/>
              <a:buNone/>
              <a:defRPr/>
            </a:pPr>
            <a:r>
              <a:rPr lang="en-US" b="1" dirty="0">
                <a:solidFill>
                  <a:srgbClr val="FF0000"/>
                </a:solidFill>
              </a:rPr>
              <a:t>           Malden, MA 02148</a:t>
            </a:r>
          </a:p>
          <a:p>
            <a:pPr marL="457200" lvl="1" indent="0">
              <a:buFont typeface="Wingdings" panose="05000000000000000000" pitchFamily="2" charset="2"/>
              <a:buNone/>
              <a:defRPr/>
            </a:pPr>
            <a:r>
              <a:rPr lang="en-US" dirty="0"/>
              <a:t>            </a:t>
            </a:r>
          </a:p>
          <a:p>
            <a:pPr marL="119062" indent="0">
              <a:buFont typeface="Wingdings 2" panose="05020102010507070707" pitchFamily="18" charset="2"/>
              <a:buNone/>
              <a:defRPr/>
            </a:pPr>
            <a:endParaRPr lang="en-US" dirty="0"/>
          </a:p>
        </p:txBody>
      </p:sp>
      <p:sp>
        <p:nvSpPr>
          <p:cNvPr id="193540" name="Text Placeholder 3">
            <a:extLst>
              <a:ext uri="{FF2B5EF4-FFF2-40B4-BE49-F238E27FC236}">
                <a16:creationId xmlns:a16="http://schemas.microsoft.com/office/drawing/2014/main" id="{6CAF3816-B3E7-4FB6-962B-3ED4AD5954ED}"/>
              </a:ext>
            </a:extLst>
          </p:cNvPr>
          <p:cNvSpPr>
            <a:spLocks noGrp="1"/>
          </p:cNvSpPr>
          <p:nvPr>
            <p:ph type="body" sz="quarter" idx="13"/>
          </p:nvPr>
        </p:nvSpPr>
        <p:spPr/>
        <p:txBody>
          <a:bodyPr/>
          <a:lstStyle/>
          <a:p>
            <a:r>
              <a:rPr altLang="en-US"/>
              <a:t>Mailing of Refund  Checks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03F7-D335-4F5A-A589-8876CB3E0802}"/>
              </a:ext>
            </a:extLst>
          </p:cNvPr>
          <p:cNvSpPr>
            <a:spLocks noGrp="1"/>
          </p:cNvSpPr>
          <p:nvPr>
            <p:ph type="title"/>
          </p:nvPr>
        </p:nvSpPr>
        <p:spPr>
          <a:xfrm>
            <a:off x="457200" y="231775"/>
            <a:ext cx="6858000" cy="377825"/>
          </a:xfrm>
        </p:spPr>
        <p:txBody>
          <a:bodyPr>
            <a:normAutofit fontScale="90000"/>
          </a:bodyPr>
          <a:lstStyle/>
          <a:p>
            <a:pPr>
              <a:defRPr/>
            </a:pPr>
            <a:r>
              <a:rPr lang="en-US" dirty="0"/>
              <a:t>2021 Processing </a:t>
            </a:r>
          </a:p>
        </p:txBody>
      </p:sp>
      <p:sp>
        <p:nvSpPr>
          <p:cNvPr id="3" name="Content Placeholder 2">
            <a:extLst>
              <a:ext uri="{FF2B5EF4-FFF2-40B4-BE49-F238E27FC236}">
                <a16:creationId xmlns:a16="http://schemas.microsoft.com/office/drawing/2014/main" id="{AACBAFE1-9FB9-4D6C-8D2B-F6F85BBB6F42}"/>
              </a:ext>
            </a:extLst>
          </p:cNvPr>
          <p:cNvSpPr>
            <a:spLocks noGrp="1"/>
          </p:cNvSpPr>
          <p:nvPr>
            <p:ph idx="1"/>
          </p:nvPr>
        </p:nvSpPr>
        <p:spPr/>
        <p:txBody>
          <a:bodyPr/>
          <a:lstStyle/>
          <a:p>
            <a:pPr>
              <a:defRPr/>
            </a:pPr>
            <a:r>
              <a:rPr lang="en-US" b="1" dirty="0"/>
              <a:t>The GEAR UP Scholarship program will award a maximum of $800 to eligible students</a:t>
            </a:r>
          </a:p>
          <a:p>
            <a:pPr>
              <a:defRPr/>
            </a:pPr>
            <a:endParaRPr lang="en-US" b="1" dirty="0"/>
          </a:p>
          <a:p>
            <a:pPr>
              <a:defRPr/>
            </a:pPr>
            <a:r>
              <a:rPr lang="en-US" b="1" dirty="0"/>
              <a:t>The Foster Child Grant program will award a maximum of $6000 to eligible students</a:t>
            </a:r>
          </a:p>
          <a:p>
            <a:pPr marL="119062" indent="0">
              <a:buFont typeface="Wingdings 2" panose="05020102010507070707" pitchFamily="18" charset="2"/>
              <a:buNone/>
              <a:defRPr/>
            </a:pPr>
            <a:endParaRPr lang="en-US" b="1" dirty="0"/>
          </a:p>
          <a:p>
            <a:pPr>
              <a:defRPr/>
            </a:pPr>
            <a:r>
              <a:rPr lang="en-US" b="1" dirty="0"/>
              <a:t>The MASSGrant Plus, Commonwealth Commitment and High Demand Scholarship are migrating to MASSAid in 2020-2021</a:t>
            </a:r>
          </a:p>
        </p:txBody>
      </p:sp>
      <p:sp>
        <p:nvSpPr>
          <p:cNvPr id="194564" name="Text Placeholder 3">
            <a:extLst>
              <a:ext uri="{FF2B5EF4-FFF2-40B4-BE49-F238E27FC236}">
                <a16:creationId xmlns:a16="http://schemas.microsoft.com/office/drawing/2014/main" id="{FEB96C40-7DB8-4D16-AC1A-F0DA37AC09DC}"/>
              </a:ext>
            </a:extLst>
          </p:cNvPr>
          <p:cNvSpPr>
            <a:spLocks noGrp="1"/>
          </p:cNvSpPr>
          <p:nvPr>
            <p:ph type="body" sz="quarter" idx="13"/>
          </p:nvPr>
        </p:nvSpPr>
        <p:spPr/>
        <p:txBody>
          <a:bodyPr/>
          <a:lstStyle/>
          <a:p>
            <a:r>
              <a:rPr altLang="en-US"/>
              <a:t>Other Program Updates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0C4BAC-077C-4481-890D-FD13DA910D32}"/>
              </a:ext>
            </a:extLst>
          </p:cNvPr>
          <p:cNvSpPr>
            <a:spLocks noGrp="1"/>
          </p:cNvSpPr>
          <p:nvPr>
            <p:ph type="title"/>
          </p:nvPr>
        </p:nvSpPr>
        <p:spPr>
          <a:ln>
            <a:miter lim="800000"/>
            <a:headEnd/>
            <a:tailEnd/>
          </a:ln>
        </p:spPr>
        <p:txBody>
          <a:bodyPr/>
          <a:lstStyle/>
          <a:p>
            <a:pPr>
              <a:defRPr/>
            </a:pPr>
            <a:r>
              <a:rPr lang="en-US" dirty="0"/>
              <a:t>FY 20 Year End Data File Submission</a:t>
            </a:r>
          </a:p>
        </p:txBody>
      </p:sp>
      <p:sp>
        <p:nvSpPr>
          <p:cNvPr id="195587" name="Text Placeholder 5">
            <a:extLst>
              <a:ext uri="{FF2B5EF4-FFF2-40B4-BE49-F238E27FC236}">
                <a16:creationId xmlns:a16="http://schemas.microsoft.com/office/drawing/2014/main" id="{CEB593A1-09F3-45A6-B8B6-295F8996D275}"/>
              </a:ext>
            </a:extLst>
          </p:cNvPr>
          <p:cNvSpPr>
            <a:spLocks noGrp="1"/>
          </p:cNvSpPr>
          <p:nvPr>
            <p:ph type="body" idx="1"/>
          </p:nvPr>
        </p:nvSpPr>
        <p:spPr>
          <a:xfrm>
            <a:off x="741363" y="1828800"/>
            <a:ext cx="8021637" cy="685800"/>
          </a:xfrm>
        </p:spPr>
        <p:txBody>
          <a:bodyPr/>
          <a:lstStyle/>
          <a:p>
            <a:r>
              <a:rPr lang="en-US" altLang="en-US" sz="2800"/>
              <a:t>An Update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4FB-553A-429D-BDD1-00F9608315EC}"/>
              </a:ext>
            </a:extLst>
          </p:cNvPr>
          <p:cNvSpPr>
            <a:spLocks noGrp="1"/>
          </p:cNvSpPr>
          <p:nvPr>
            <p:ph type="title"/>
          </p:nvPr>
        </p:nvSpPr>
        <p:spPr>
          <a:xfrm>
            <a:off x="457200" y="231775"/>
            <a:ext cx="6858000" cy="377825"/>
          </a:xfrm>
        </p:spPr>
        <p:txBody>
          <a:bodyPr>
            <a:normAutofit fontScale="90000"/>
          </a:bodyPr>
          <a:lstStyle/>
          <a:p>
            <a:pPr>
              <a:defRPr/>
            </a:pPr>
            <a:r>
              <a:rPr lang="en-US" dirty="0"/>
              <a:t>Fy20 Year-End Data File</a:t>
            </a:r>
          </a:p>
        </p:txBody>
      </p:sp>
      <p:sp>
        <p:nvSpPr>
          <p:cNvPr id="217091" name="Content Placeholder 2">
            <a:extLst>
              <a:ext uri="{FF2B5EF4-FFF2-40B4-BE49-F238E27FC236}">
                <a16:creationId xmlns:a16="http://schemas.microsoft.com/office/drawing/2014/main" id="{1D2EE30E-3FF9-4F3D-A103-9A2E98E51D61}"/>
              </a:ext>
            </a:extLst>
          </p:cNvPr>
          <p:cNvSpPr>
            <a:spLocks noGrp="1"/>
          </p:cNvSpPr>
          <p:nvPr>
            <p:ph idx="1"/>
          </p:nvPr>
        </p:nvSpPr>
        <p:spPr/>
        <p:txBody>
          <a:bodyPr/>
          <a:lstStyle/>
          <a:p>
            <a:pPr>
              <a:spcBef>
                <a:spcPct val="0"/>
              </a:spcBef>
              <a:defRPr/>
            </a:pPr>
            <a:r>
              <a:rPr lang="en-US" altLang="en-US" sz="2500" b="1" dirty="0"/>
              <a:t>Fy20 year-end financial aid data file layout will be released on OSFA’s website on 09/25/20</a:t>
            </a:r>
          </a:p>
          <a:p>
            <a:pPr>
              <a:spcBef>
                <a:spcPct val="0"/>
              </a:spcBef>
              <a:defRPr/>
            </a:pPr>
            <a:endParaRPr lang="en-US" altLang="en-US" sz="2500" b="1" dirty="0"/>
          </a:p>
          <a:p>
            <a:pPr>
              <a:spcBef>
                <a:spcPct val="0"/>
              </a:spcBef>
              <a:buFont typeface="Wingdings 2" panose="05020102010507070707" pitchFamily="18" charset="2"/>
              <a:buNone/>
              <a:defRPr/>
            </a:pPr>
            <a:endParaRPr lang="en-US" altLang="en-US" sz="2500" b="1" dirty="0"/>
          </a:p>
          <a:p>
            <a:pPr>
              <a:spcBef>
                <a:spcPct val="0"/>
              </a:spcBef>
              <a:defRPr/>
            </a:pPr>
            <a:r>
              <a:rPr lang="en-US" altLang="en-US" sz="2500" b="1" dirty="0"/>
              <a:t>Deadline for Massachusetts institutions to submit FY20 year-end data file is November 30, 2020</a:t>
            </a:r>
          </a:p>
          <a:p>
            <a:pPr marL="119062" indent="0">
              <a:spcBef>
                <a:spcPct val="0"/>
              </a:spcBef>
              <a:buFont typeface="Wingdings 2" panose="05020102010507070707" pitchFamily="18" charset="2"/>
              <a:buNone/>
              <a:defRPr/>
            </a:pPr>
            <a:endParaRPr lang="en-US" altLang="en-US" sz="2500" b="1" dirty="0"/>
          </a:p>
          <a:p>
            <a:pPr>
              <a:spcBef>
                <a:spcPct val="0"/>
              </a:spcBef>
              <a:defRPr/>
            </a:pPr>
            <a:endParaRPr lang="en-US" altLang="en-US" sz="2500" b="1" u="sng" dirty="0"/>
          </a:p>
          <a:p>
            <a:pPr>
              <a:spcBef>
                <a:spcPct val="0"/>
              </a:spcBef>
              <a:defRPr/>
            </a:pPr>
            <a:r>
              <a:rPr lang="en-US" altLang="en-US" sz="2500" b="1" dirty="0"/>
              <a:t>There are no expected changes to the FY20 file layout</a:t>
            </a:r>
          </a:p>
          <a:p>
            <a:pPr>
              <a:spcBef>
                <a:spcPct val="0"/>
              </a:spcBef>
              <a:buFont typeface="Wingdings 2" panose="05020102010507070707" pitchFamily="18" charset="2"/>
              <a:buNone/>
              <a:defRPr/>
            </a:pPr>
            <a:endParaRPr lang="en-US" altLang="en-US" sz="2500" b="1" u="sng" dirty="0"/>
          </a:p>
        </p:txBody>
      </p:sp>
      <p:sp>
        <p:nvSpPr>
          <p:cNvPr id="196612" name="Text Placeholder 3">
            <a:extLst>
              <a:ext uri="{FF2B5EF4-FFF2-40B4-BE49-F238E27FC236}">
                <a16:creationId xmlns:a16="http://schemas.microsoft.com/office/drawing/2014/main" id="{25C050E8-2CB1-4712-BDDB-BC5384D0C6E2}"/>
              </a:ext>
            </a:extLst>
          </p:cNvPr>
          <p:cNvSpPr>
            <a:spLocks noGrp="1"/>
          </p:cNvSpPr>
          <p:nvPr>
            <p:ph type="body" sz="quarter" idx="13"/>
          </p:nvPr>
        </p:nvSpPr>
        <p:spPr/>
        <p:txBody>
          <a:bodyPr/>
          <a:lstStyle/>
          <a:p>
            <a:r>
              <a:rPr altLang="en-US"/>
              <a:t> </a:t>
            </a:r>
            <a:r>
              <a:rPr altLang="en-US" sz="3200" b="1"/>
              <a:t>Target Dates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84FA-C678-4E12-90ED-569A30AD8B10}"/>
              </a:ext>
            </a:extLst>
          </p:cNvPr>
          <p:cNvSpPr>
            <a:spLocks noGrp="1"/>
          </p:cNvSpPr>
          <p:nvPr>
            <p:ph type="title"/>
          </p:nvPr>
        </p:nvSpPr>
        <p:spPr>
          <a:xfrm>
            <a:off x="457200" y="231775"/>
            <a:ext cx="6858000" cy="377825"/>
          </a:xfrm>
        </p:spPr>
        <p:txBody>
          <a:bodyPr>
            <a:normAutofit fontScale="90000"/>
          </a:bodyPr>
          <a:lstStyle/>
          <a:p>
            <a:pPr>
              <a:defRPr/>
            </a:pPr>
            <a:r>
              <a:rPr lang="en-US" dirty="0"/>
              <a:t>2020-2021 Processing</a:t>
            </a:r>
          </a:p>
        </p:txBody>
      </p:sp>
      <p:sp>
        <p:nvSpPr>
          <p:cNvPr id="197635" name="Content Placeholder 2">
            <a:extLst>
              <a:ext uri="{FF2B5EF4-FFF2-40B4-BE49-F238E27FC236}">
                <a16:creationId xmlns:a16="http://schemas.microsoft.com/office/drawing/2014/main" id="{D1E8FEE0-05AE-4CAE-9AB5-9FBC421ED3E9}"/>
              </a:ext>
            </a:extLst>
          </p:cNvPr>
          <p:cNvSpPr>
            <a:spLocks noGrp="1"/>
          </p:cNvSpPr>
          <p:nvPr>
            <p:ph idx="1"/>
          </p:nvPr>
        </p:nvSpPr>
        <p:spPr/>
        <p:txBody>
          <a:bodyPr/>
          <a:lstStyle/>
          <a:p>
            <a:pPr>
              <a:buFont typeface="Wingdings 2" panose="05020102010507070707" pitchFamily="18" charset="2"/>
              <a:buNone/>
            </a:pPr>
            <a:endParaRPr lang="en-US" altLang="en-US"/>
          </a:p>
          <a:p>
            <a:pPr algn="ctr">
              <a:buFont typeface="Wingdings 2" panose="05020102010507070707" pitchFamily="18" charset="2"/>
              <a:buNone/>
            </a:pPr>
            <a:r>
              <a:rPr lang="en-US" altLang="en-US" b="1">
                <a:solidFill>
                  <a:schemeClr val="accent2"/>
                </a:solidFill>
              </a:rPr>
              <a:t>*****</a:t>
            </a:r>
            <a:r>
              <a:rPr lang="en-US" altLang="en-US" b="1"/>
              <a:t> </a:t>
            </a:r>
            <a:endParaRPr lang="en-US" altLang="en-US"/>
          </a:p>
          <a:p>
            <a:pPr>
              <a:buFont typeface="Wingdings 2" panose="05020102010507070707" pitchFamily="18" charset="2"/>
              <a:buNone/>
            </a:pPr>
            <a:r>
              <a:rPr lang="en-US" altLang="en-US" sz="3600" b="1"/>
              <a:t>	 All 2020-2021 updated Massachusetts State Financial Aid Programs Guidelines and Procedures will be available on-line on OSFA’s site, very shortly</a:t>
            </a:r>
          </a:p>
          <a:p>
            <a:pPr algn="ctr">
              <a:buFont typeface="Wingdings 2" panose="05020102010507070707" pitchFamily="18" charset="2"/>
              <a:buNone/>
            </a:pPr>
            <a:r>
              <a:rPr lang="en-US" altLang="en-US" b="1">
                <a:solidFill>
                  <a:schemeClr val="accent2"/>
                </a:solidFill>
              </a:rPr>
              <a:t>*****</a:t>
            </a:r>
            <a:r>
              <a:rPr lang="en-US" altLang="en-US" sz="3600" b="1"/>
              <a:t> </a:t>
            </a:r>
          </a:p>
          <a:p>
            <a:pPr>
              <a:buFont typeface="Wingdings 2" panose="05020102010507070707" pitchFamily="18" charset="2"/>
              <a:buNone/>
            </a:pPr>
            <a:endParaRPr lang="en-US" altLang="en-US" sz="3600" b="1"/>
          </a:p>
        </p:txBody>
      </p:sp>
      <p:sp>
        <p:nvSpPr>
          <p:cNvPr id="197636" name="Text Placeholder 3">
            <a:extLst>
              <a:ext uri="{FF2B5EF4-FFF2-40B4-BE49-F238E27FC236}">
                <a16:creationId xmlns:a16="http://schemas.microsoft.com/office/drawing/2014/main" id="{53241E80-6038-4B77-9BE9-A62E46A1B3D1}"/>
              </a:ext>
            </a:extLst>
          </p:cNvPr>
          <p:cNvSpPr>
            <a:spLocks noGrp="1"/>
          </p:cNvSpPr>
          <p:nvPr>
            <p:ph type="body" sz="quarter" idx="13"/>
          </p:nvPr>
        </p:nvSpPr>
        <p:spPr>
          <a:xfrm>
            <a:off x="381000" y="457200"/>
            <a:ext cx="8153400" cy="990600"/>
          </a:xfrm>
        </p:spPr>
        <p:txBody>
          <a:bodyPr/>
          <a:lstStyle/>
          <a:p>
            <a:pPr marL="117475" indent="1588"/>
            <a:r>
              <a:rPr altLang="en-US" sz="3200"/>
              <a:t>State Financial Aid Programs Guidelines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65409-6FAB-484A-9D40-0AA2368EB127}"/>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3" name="Content Placeholder 2">
            <a:extLst>
              <a:ext uri="{FF2B5EF4-FFF2-40B4-BE49-F238E27FC236}">
                <a16:creationId xmlns:a16="http://schemas.microsoft.com/office/drawing/2014/main" id="{C6C694F1-5DBB-4865-AF8C-C8A2C542D584}"/>
              </a:ext>
            </a:extLst>
          </p:cNvPr>
          <p:cNvSpPr>
            <a:spLocks noGrp="1"/>
          </p:cNvSpPr>
          <p:nvPr>
            <p:ph idx="1"/>
          </p:nvPr>
        </p:nvSpPr>
        <p:spPr/>
        <p:txBody>
          <a:bodyPr/>
          <a:lstStyle/>
          <a:p>
            <a:pPr marL="119062" indent="0">
              <a:buFont typeface="Wingdings 2" panose="05020102010507070707" pitchFamily="18" charset="2"/>
              <a:buNone/>
              <a:defRPr/>
            </a:pPr>
            <a:r>
              <a:rPr lang="en-US" dirty="0"/>
              <a:t>A Redesign of Massachusetts State Financial Aid to make </a:t>
            </a:r>
            <a:r>
              <a:rPr lang="en-US" sz="1800" dirty="0">
                <a:solidFill>
                  <a:srgbClr val="000000"/>
                </a:solidFill>
                <a:latin typeface="Segoe UI" panose="020B0502040204020203" pitchFamily="34" charset="0"/>
                <a:ea typeface="Times New Roman" panose="02020603050405020304" pitchFamily="18" charset="0"/>
              </a:rPr>
              <a:t>higher education more accessible for all students by increasing effectiveness and efficiency: </a:t>
            </a:r>
          </a:p>
          <a:p>
            <a:pPr>
              <a:buFont typeface="Wingdings" panose="05000000000000000000" pitchFamily="2" charset="2"/>
              <a:buChar char="§"/>
              <a:defRPr/>
            </a:pPr>
            <a:r>
              <a:rPr lang="en-US" sz="1800" dirty="0">
                <a:solidFill>
                  <a:srgbClr val="000000"/>
                </a:solidFill>
                <a:latin typeface="Segoe UI" panose="020B0502040204020203" pitchFamily="34" charset="0"/>
                <a:ea typeface="Times New Roman" panose="02020603050405020304" pitchFamily="18" charset="0"/>
              </a:rPr>
              <a:t>Address the substantial unmet financial need facing many students and families </a:t>
            </a:r>
          </a:p>
          <a:p>
            <a:pPr>
              <a:buFont typeface="Wingdings" panose="05000000000000000000" pitchFamily="2" charset="2"/>
              <a:buChar char="§"/>
              <a:defRPr/>
            </a:pPr>
            <a:r>
              <a:rPr lang="en-US" sz="1800" dirty="0">
                <a:solidFill>
                  <a:srgbClr val="000000"/>
                </a:solidFill>
                <a:latin typeface="Segoe UI" panose="020B0502040204020203" pitchFamily="34" charset="0"/>
                <a:ea typeface="Times New Roman" panose="02020603050405020304" pitchFamily="18" charset="0"/>
              </a:rPr>
              <a:t>Consolidate programs with similar goals</a:t>
            </a:r>
          </a:p>
          <a:p>
            <a:pPr>
              <a:buFont typeface="Wingdings" panose="05000000000000000000" pitchFamily="2" charset="2"/>
              <a:buChar char="§"/>
              <a:defRPr/>
            </a:pPr>
            <a:r>
              <a:rPr lang="en-US" sz="1800" dirty="0">
                <a:solidFill>
                  <a:srgbClr val="000000"/>
                </a:solidFill>
                <a:latin typeface="Segoe UI" panose="020B0502040204020203" pitchFamily="34" charset="0"/>
                <a:ea typeface="Times New Roman" panose="02020603050405020304" pitchFamily="18" charset="0"/>
              </a:rPr>
              <a:t>Repackage the Massachusetts system of tuition waivers into a grant program</a:t>
            </a:r>
          </a:p>
          <a:p>
            <a:pPr>
              <a:buFont typeface="Wingdings" panose="05000000000000000000" pitchFamily="2" charset="2"/>
              <a:buChar char="§"/>
              <a:defRPr/>
            </a:pPr>
            <a:r>
              <a:rPr lang="en-US" sz="1800" dirty="0">
                <a:solidFill>
                  <a:srgbClr val="000000"/>
                </a:solidFill>
                <a:latin typeface="Segoe UI" panose="020B0502040204020203" pitchFamily="34" charset="0"/>
                <a:ea typeface="Times New Roman" panose="02020603050405020304" pitchFamily="18" charset="0"/>
              </a:rPr>
              <a:t>Apply lessons learned and innovations from pilot programs to existing aid programs</a:t>
            </a:r>
          </a:p>
          <a:p>
            <a:pPr>
              <a:buFont typeface="Wingdings" panose="05000000000000000000" pitchFamily="2" charset="2"/>
              <a:buChar char="§"/>
              <a:defRPr/>
            </a:pPr>
            <a:r>
              <a:rPr lang="en-US" sz="1800" dirty="0">
                <a:solidFill>
                  <a:srgbClr val="000000"/>
                </a:solidFill>
                <a:latin typeface="Segoe UI" panose="020B0502040204020203" pitchFamily="34" charset="0"/>
                <a:ea typeface="Times New Roman" panose="02020603050405020304" pitchFamily="18" charset="0"/>
              </a:rPr>
              <a:t>Improve communications regarding state financial aid programs for clarity and increased awareness</a:t>
            </a:r>
          </a:p>
          <a:p>
            <a:pPr marL="119062" indent="0">
              <a:buFont typeface="Wingdings 2" panose="05020102010507070707" pitchFamily="18" charset="2"/>
              <a:buNone/>
              <a:defRPr/>
            </a:pPr>
            <a:r>
              <a:rPr lang="en-US" sz="1800" b="1" i="1" dirty="0">
                <a:solidFill>
                  <a:srgbClr val="C00000"/>
                </a:solidFill>
                <a:latin typeface="Segoe UI" panose="020B0502040204020203" pitchFamily="34" charset="0"/>
              </a:rPr>
              <a:t>FY21 will result in an examination of all State Financial Aid policies to ensure that the above goal recommended can be achieved  </a:t>
            </a:r>
            <a:endParaRPr lang="en-US" b="1" i="1" dirty="0">
              <a:solidFill>
                <a:srgbClr val="C00000"/>
              </a:solidFill>
            </a:endParaRPr>
          </a:p>
        </p:txBody>
      </p:sp>
      <p:sp>
        <p:nvSpPr>
          <p:cNvPr id="31748" name="Text Placeholder 3">
            <a:extLst>
              <a:ext uri="{FF2B5EF4-FFF2-40B4-BE49-F238E27FC236}">
                <a16:creationId xmlns:a16="http://schemas.microsoft.com/office/drawing/2014/main" id="{24EB85F3-18B1-42B0-A419-9707A72DA287}"/>
              </a:ext>
            </a:extLst>
          </p:cNvPr>
          <p:cNvSpPr>
            <a:spLocks noGrp="1"/>
          </p:cNvSpPr>
          <p:nvPr>
            <p:ph type="body" sz="quarter" idx="13"/>
          </p:nvPr>
        </p:nvSpPr>
        <p:spPr/>
        <p:txBody>
          <a:bodyPr/>
          <a:lstStyle/>
          <a:p>
            <a:r>
              <a:rPr altLang="en-US" sz="2400"/>
              <a:t>EQUITY AGENDA – What it means for State Financial Aid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a:extLst>
              <a:ext uri="{FF2B5EF4-FFF2-40B4-BE49-F238E27FC236}">
                <a16:creationId xmlns:a16="http://schemas.microsoft.com/office/drawing/2014/main" id="{D0A9FDBE-593C-4B71-BE12-7FAD9257946E}"/>
              </a:ext>
            </a:extLst>
          </p:cNvPr>
          <p:cNvSpPr txBox="1">
            <a:spLocks noChangeArrowheads="1"/>
          </p:cNvSpPr>
          <p:nvPr/>
        </p:nvSpPr>
        <p:spPr bwMode="auto">
          <a:xfrm>
            <a:off x="1252538" y="631825"/>
            <a:ext cx="6705600" cy="8382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0" tIns="0" rIns="0" bIns="0"/>
          <a:lstStyle/>
          <a:p>
            <a:pPr algn="ctr" defTabSz="442913">
              <a:buClr>
                <a:srgbClr val="000080"/>
              </a:buClr>
              <a:buSzPct val="90000"/>
              <a:buFont typeface="Monotype Sorts"/>
              <a:buNone/>
              <a:defRPr/>
            </a:pPr>
            <a:r>
              <a:rPr lang="en-US" sz="4800" b="1" dirty="0">
                <a:solidFill>
                  <a:srgbClr val="0544A1"/>
                </a:solidFill>
                <a:latin typeface="+mj-lt"/>
              </a:rPr>
              <a:t>Now Open Remotely!</a:t>
            </a:r>
            <a:endParaRPr lang="en-US" sz="4800" dirty="0">
              <a:solidFill>
                <a:srgbClr val="0544A1"/>
              </a:solidFill>
              <a:latin typeface="+mj-lt"/>
            </a:endParaRPr>
          </a:p>
        </p:txBody>
      </p:sp>
      <p:pic>
        <p:nvPicPr>
          <p:cNvPr id="198659" name="Picture 3" descr="building">
            <a:extLst>
              <a:ext uri="{FF2B5EF4-FFF2-40B4-BE49-F238E27FC236}">
                <a16:creationId xmlns:a16="http://schemas.microsoft.com/office/drawing/2014/main" id="{9741E0A2-A6D7-4E60-B836-4679EA192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a:extLst>
              <a:ext uri="{FF2B5EF4-FFF2-40B4-BE49-F238E27FC236}">
                <a16:creationId xmlns:a16="http://schemas.microsoft.com/office/drawing/2014/main" id="{CDC1D21F-354D-4CED-B861-500806D3F08D}"/>
              </a:ext>
            </a:extLst>
          </p:cNvPr>
          <p:cNvSpPr txBox="1">
            <a:spLocks noChangeArrowheads="1"/>
          </p:cNvSpPr>
          <p:nvPr/>
        </p:nvSpPr>
        <p:spPr bwMode="auto">
          <a:xfrm>
            <a:off x="2667000" y="5334000"/>
            <a:ext cx="3878263" cy="892175"/>
          </a:xfrm>
          <a:prstGeom prst="rect">
            <a:avLst/>
          </a:prstGeom>
          <a:noFill/>
          <a:ln w="9525">
            <a:noFill/>
            <a:miter lim="800000"/>
            <a:headEnd/>
            <a:tailEnd/>
          </a:ln>
        </p:spPr>
        <p:txBody>
          <a:bodyPr lIns="91407" tIns="45704" rIns="91407" bIns="45704">
            <a:spAutoFit/>
          </a:bodyPr>
          <a:lstStyle/>
          <a:p>
            <a:pPr algn="ctr" defTabSz="820738" eaLnBrk="1" hangingPunct="1">
              <a:defRPr/>
            </a:pPr>
            <a:r>
              <a:rPr lang="en-US" sz="2600" b="1" dirty="0">
                <a:solidFill>
                  <a:srgbClr val="003B68"/>
                </a:solidFill>
                <a:latin typeface="+mj-lt"/>
              </a:rPr>
              <a:t>75 Pleasant Street, Malden, MA 02148</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EC1C-0B83-4AE1-8AE7-5F8C57634F62}"/>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3" name="Content Placeholder 2">
            <a:extLst>
              <a:ext uri="{FF2B5EF4-FFF2-40B4-BE49-F238E27FC236}">
                <a16:creationId xmlns:a16="http://schemas.microsoft.com/office/drawing/2014/main" id="{8D743F95-1DDA-4E05-88BC-3F3C220E9CE0}"/>
              </a:ext>
            </a:extLst>
          </p:cNvPr>
          <p:cNvSpPr>
            <a:spLocks noGrp="1"/>
          </p:cNvSpPr>
          <p:nvPr>
            <p:ph idx="1"/>
          </p:nvPr>
        </p:nvSpPr>
        <p:spPr/>
        <p:txBody>
          <a:bodyPr/>
          <a:lstStyle/>
          <a:p>
            <a:pPr>
              <a:defRPr/>
            </a:pPr>
            <a:endParaRPr lang="en-US" dirty="0"/>
          </a:p>
          <a:p>
            <a:pPr>
              <a:defRPr/>
            </a:pPr>
            <a:r>
              <a:rPr lang="en-US" dirty="0"/>
              <a:t>More information at:</a:t>
            </a:r>
          </a:p>
          <a:p>
            <a:pPr marL="119062" indent="0">
              <a:buFont typeface="Wingdings 2" panose="05020102010507070707" pitchFamily="18" charset="2"/>
              <a:buNone/>
              <a:defRPr/>
            </a:pPr>
            <a:r>
              <a:rPr lang="en-US" b="1" dirty="0">
                <a:solidFill>
                  <a:srgbClr val="0070C0"/>
                </a:solidFill>
              </a:rPr>
              <a:t>      </a:t>
            </a:r>
            <a:r>
              <a:rPr lang="en-US" b="1" dirty="0">
                <a:solidFill>
                  <a:srgbClr val="0070C0"/>
                </a:solidFill>
                <a:hlinkClick r:id="rId2"/>
              </a:rPr>
              <a:t>www.mass.edu/equity</a:t>
            </a:r>
            <a:r>
              <a:rPr lang="en-US" b="1" dirty="0">
                <a:solidFill>
                  <a:srgbClr val="0070C0"/>
                </a:solidFill>
              </a:rPr>
              <a:t> </a:t>
            </a:r>
          </a:p>
          <a:p>
            <a:pPr marL="119062" indent="0">
              <a:buFont typeface="Wingdings 2" panose="05020102010507070707" pitchFamily="18" charset="2"/>
              <a:buNone/>
              <a:defRPr/>
            </a:pPr>
            <a:endParaRPr lang="en-US" b="1" dirty="0">
              <a:solidFill>
                <a:srgbClr val="0070C0"/>
              </a:solidFill>
            </a:endParaRPr>
          </a:p>
          <a:p>
            <a:pPr marL="119062" indent="0">
              <a:buFont typeface="Wingdings 2" panose="05020102010507070707" pitchFamily="18" charset="2"/>
              <a:buNone/>
              <a:defRPr/>
            </a:pPr>
            <a:endParaRPr lang="en-US" b="1" dirty="0"/>
          </a:p>
          <a:p>
            <a:pPr>
              <a:defRPr/>
            </a:pPr>
            <a:r>
              <a:rPr lang="en-US" dirty="0"/>
              <a:t>Join the DHE’s email list:</a:t>
            </a:r>
          </a:p>
          <a:p>
            <a:pPr marL="119062" indent="0">
              <a:buFont typeface="Wingdings 2" panose="05020102010507070707" pitchFamily="18" charset="2"/>
              <a:buNone/>
              <a:defRPr/>
            </a:pPr>
            <a:r>
              <a:rPr lang="en-US" dirty="0">
                <a:solidFill>
                  <a:srgbClr val="0070C0"/>
                </a:solidFill>
              </a:rPr>
              <a:t>      </a:t>
            </a:r>
            <a:r>
              <a:rPr lang="en-US" b="1" dirty="0">
                <a:solidFill>
                  <a:srgbClr val="0070C0"/>
                </a:solidFill>
                <a:hlinkClick r:id="rId3"/>
              </a:rPr>
              <a:t>www.mass.edu/newsletter</a:t>
            </a:r>
            <a:r>
              <a:rPr lang="en-US" b="1" dirty="0">
                <a:solidFill>
                  <a:srgbClr val="0070C0"/>
                </a:solidFill>
              </a:rPr>
              <a:t> </a:t>
            </a:r>
          </a:p>
          <a:p>
            <a:pPr marL="119062" indent="0">
              <a:buFont typeface="Wingdings 2" panose="05020102010507070707" pitchFamily="18" charset="2"/>
              <a:buNone/>
              <a:defRPr/>
            </a:pPr>
            <a:endParaRPr lang="en-US" dirty="0">
              <a:solidFill>
                <a:srgbClr val="0070C0"/>
              </a:solidFill>
            </a:endParaRPr>
          </a:p>
        </p:txBody>
      </p:sp>
      <p:sp>
        <p:nvSpPr>
          <p:cNvPr id="32772" name="Text Placeholder 3">
            <a:extLst>
              <a:ext uri="{FF2B5EF4-FFF2-40B4-BE49-F238E27FC236}">
                <a16:creationId xmlns:a16="http://schemas.microsoft.com/office/drawing/2014/main" id="{C6809098-549F-40E9-B6DD-69816DE5FAEE}"/>
              </a:ext>
            </a:extLst>
          </p:cNvPr>
          <p:cNvSpPr>
            <a:spLocks noGrp="1"/>
          </p:cNvSpPr>
          <p:nvPr>
            <p:ph type="body" sz="quarter" idx="13"/>
          </p:nvPr>
        </p:nvSpPr>
        <p:spPr/>
        <p:txBody>
          <a:bodyPr/>
          <a:lstStyle/>
          <a:p>
            <a:r>
              <a:rPr altLang="en-US"/>
              <a:t>Equity Agenda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EE22-5BD8-4B83-981D-510E8884FC0E}"/>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34819" name="Content Placeholder 2">
            <a:extLst>
              <a:ext uri="{FF2B5EF4-FFF2-40B4-BE49-F238E27FC236}">
                <a16:creationId xmlns:a16="http://schemas.microsoft.com/office/drawing/2014/main" id="{1A946A32-1736-4297-B749-836E7C935EA1}"/>
              </a:ext>
            </a:extLst>
          </p:cNvPr>
          <p:cNvSpPr>
            <a:spLocks noGrp="1"/>
          </p:cNvSpPr>
          <p:nvPr>
            <p:ph idx="1"/>
          </p:nvPr>
        </p:nvSpPr>
        <p:spPr/>
        <p:txBody>
          <a:bodyPr/>
          <a:lstStyle/>
          <a:p>
            <a:pPr marL="119062" indent="0">
              <a:buFont typeface="Wingdings 2" panose="05020102010507070707" pitchFamily="18" charset="2"/>
              <a:buNone/>
              <a:defRPr/>
            </a:pPr>
            <a:r>
              <a:rPr lang="en-US" altLang="en-US" sz="2000" i="1" dirty="0"/>
              <a:t>The Massachusetts Board of Higher Education is required by statute and regulation information to annually assess the financial information of private institutions of higher education for the purpose of identifying and monitoring institutions at risk of imminent closure, and mitigating the impact of closures on students, their families, faculty, staff and the community</a:t>
            </a:r>
            <a:r>
              <a:rPr lang="en-US" altLang="en-US" dirty="0"/>
              <a:t>. </a:t>
            </a:r>
          </a:p>
          <a:p>
            <a:pPr>
              <a:buFont typeface="Wingdings" panose="05000000000000000000" pitchFamily="2" charset="2"/>
              <a:buChar char="§"/>
              <a:defRPr/>
            </a:pPr>
            <a:r>
              <a:rPr lang="en-US" altLang="en-US" sz="2200" dirty="0"/>
              <a:t>Between 2014 and 2020, eighteen (18) colleges in the Commonwealth have either closed or merged with another institution </a:t>
            </a:r>
          </a:p>
          <a:p>
            <a:pPr>
              <a:buFont typeface="Wingdings" panose="05000000000000000000" pitchFamily="2" charset="2"/>
              <a:buChar char="§"/>
              <a:defRPr/>
            </a:pPr>
            <a:r>
              <a:rPr lang="en-US" altLang="en-US" sz="2200" dirty="0"/>
              <a:t>Sudden closure of Mount Ida College resulted in the BHE convening a working group to determine how the DHE could better serve the students of the Commonwealth and mitigate the impact of future closings</a:t>
            </a:r>
          </a:p>
        </p:txBody>
      </p:sp>
      <p:sp>
        <p:nvSpPr>
          <p:cNvPr id="33796" name="Text Placeholder 3">
            <a:extLst>
              <a:ext uri="{FF2B5EF4-FFF2-40B4-BE49-F238E27FC236}">
                <a16:creationId xmlns:a16="http://schemas.microsoft.com/office/drawing/2014/main" id="{C9819EE4-4655-4AC8-93A9-9AF84FFE2592}"/>
              </a:ext>
            </a:extLst>
          </p:cNvPr>
          <p:cNvSpPr>
            <a:spLocks noGrp="1"/>
          </p:cNvSpPr>
          <p:nvPr>
            <p:ph type="body" sz="quarter" idx="13"/>
          </p:nvPr>
        </p:nvSpPr>
        <p:spPr/>
        <p:txBody>
          <a:bodyPr/>
          <a:lstStyle/>
          <a:p>
            <a:r>
              <a:rPr altLang="en-US"/>
              <a:t>School Closings – A New Era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861D-8212-4E5E-9C30-3B2690F219E4}"/>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34819" name="Content Placeholder 2">
            <a:extLst>
              <a:ext uri="{FF2B5EF4-FFF2-40B4-BE49-F238E27FC236}">
                <a16:creationId xmlns:a16="http://schemas.microsoft.com/office/drawing/2014/main" id="{C6A3A8E7-EB67-4F8C-B73F-A93FA6F6A100}"/>
              </a:ext>
            </a:extLst>
          </p:cNvPr>
          <p:cNvSpPr>
            <a:spLocks noGrp="1"/>
          </p:cNvSpPr>
          <p:nvPr>
            <p:ph idx="1"/>
          </p:nvPr>
        </p:nvSpPr>
        <p:spPr/>
        <p:txBody>
          <a:bodyPr/>
          <a:lstStyle/>
          <a:p>
            <a:r>
              <a:rPr lang="en-US" altLang="en-US"/>
              <a:t>The Transitions in Higher Education: Safeguarding the Interest of Students (THESIS) report issued in 2018, accepted by the BHE in 2019</a:t>
            </a:r>
          </a:p>
          <a:p>
            <a:r>
              <a:rPr lang="en-US" altLang="en-US"/>
              <a:t>New legislation and regulation issued mandating the BHE/DHE annually assess the fiscal health of all private institutions located in Massachusetts to ascertain the risk of closure</a:t>
            </a:r>
          </a:p>
          <a:p>
            <a:r>
              <a:rPr lang="en-US" altLang="en-US"/>
              <a:t>Fiscal Assessment and Risk Monitoring (FARM) process</a:t>
            </a:r>
          </a:p>
          <a:p>
            <a:r>
              <a:rPr lang="en-US" altLang="en-US"/>
              <a:t>Seeks to protect students and the institution’s constituents by minimizing the disruption of closures</a:t>
            </a:r>
          </a:p>
          <a:p>
            <a:r>
              <a:rPr lang="en-US" altLang="en-US"/>
              <a:t>610 CMR 13.00 and M.G.L. c.69 S. 31B</a:t>
            </a:r>
          </a:p>
          <a:p>
            <a:endParaRPr lang="en-US" altLang="en-US"/>
          </a:p>
        </p:txBody>
      </p:sp>
      <p:sp>
        <p:nvSpPr>
          <p:cNvPr id="34820" name="Text Placeholder 3">
            <a:extLst>
              <a:ext uri="{FF2B5EF4-FFF2-40B4-BE49-F238E27FC236}">
                <a16:creationId xmlns:a16="http://schemas.microsoft.com/office/drawing/2014/main" id="{5CD84CAC-73F6-42D4-B531-77257D3BB45F}"/>
              </a:ext>
            </a:extLst>
          </p:cNvPr>
          <p:cNvSpPr>
            <a:spLocks noGrp="1"/>
          </p:cNvSpPr>
          <p:nvPr>
            <p:ph type="body" sz="quarter" idx="13"/>
          </p:nvPr>
        </p:nvSpPr>
        <p:spPr/>
        <p:txBody>
          <a:bodyPr/>
          <a:lstStyle/>
          <a:p>
            <a:r>
              <a:rPr altLang="en-US"/>
              <a:t>School Closings – A New Era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CF77-46FE-4D25-A74D-96402BFA55A7}"/>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 - OSFA</a:t>
            </a:r>
          </a:p>
        </p:txBody>
      </p:sp>
      <p:sp>
        <p:nvSpPr>
          <p:cNvPr id="3" name="Content Placeholder 2">
            <a:extLst>
              <a:ext uri="{FF2B5EF4-FFF2-40B4-BE49-F238E27FC236}">
                <a16:creationId xmlns:a16="http://schemas.microsoft.com/office/drawing/2014/main" id="{7C79119E-4E76-4E37-B6A7-71C5CBC7260A}"/>
              </a:ext>
            </a:extLst>
          </p:cNvPr>
          <p:cNvSpPr>
            <a:spLocks noGrp="1"/>
          </p:cNvSpPr>
          <p:nvPr>
            <p:ph idx="1"/>
          </p:nvPr>
        </p:nvSpPr>
        <p:spPr/>
        <p:txBody>
          <a:bodyPr/>
          <a:lstStyle/>
          <a:p>
            <a:pPr marL="201613" indent="-201613" defTabSz="442913">
              <a:buSzPct val="90000"/>
              <a:buFont typeface="Wingdings 2" panose="05020102010507070707" pitchFamily="18" charset="2"/>
              <a:buNone/>
              <a:defRPr/>
            </a:pPr>
            <a:r>
              <a:rPr lang="en-US" b="1" dirty="0"/>
              <a:t>Fiscal Year 21  Budget  - Projected Funding Levels</a:t>
            </a:r>
          </a:p>
          <a:p>
            <a:pPr marL="1189038" lvl="4" indent="-201613" defTabSz="442913">
              <a:spcBef>
                <a:spcPts val="0"/>
              </a:spcBef>
              <a:buClr>
                <a:schemeClr val="accent1"/>
              </a:buClr>
              <a:buFont typeface="Wingdings 3" panose="05040102010807070707" pitchFamily="18" charset="2"/>
              <a:buNone/>
              <a:defRPr/>
            </a:pPr>
            <a:r>
              <a:rPr b="1" dirty="0"/>
              <a:t>General Scholarship – 7070-0065</a:t>
            </a:r>
          </a:p>
          <a:p>
            <a:pPr marL="1366838" lvl="4" indent="-261938" defTabSz="442913">
              <a:spcBef>
                <a:spcPts val="0"/>
              </a:spcBef>
              <a:buClr>
                <a:schemeClr val="accent1"/>
              </a:buClr>
              <a:buFont typeface="Wingdings" pitchFamily="2" charset="2"/>
              <a:buChar char="§"/>
              <a:defRPr/>
            </a:pPr>
            <a:r>
              <a:rPr b="1" dirty="0">
                <a:solidFill>
                  <a:srgbClr val="00B050"/>
                </a:solidFill>
              </a:rPr>
              <a:t>$104 Million   </a:t>
            </a:r>
          </a:p>
          <a:p>
            <a:pPr marL="1366838" lvl="4" indent="-261938" defTabSz="442913">
              <a:spcBef>
                <a:spcPts val="0"/>
              </a:spcBef>
              <a:buClr>
                <a:schemeClr val="accent1"/>
              </a:buClr>
              <a:buFont typeface="Wingdings" pitchFamily="2" charset="2"/>
              <a:buChar char="§"/>
              <a:defRPr/>
            </a:pPr>
            <a:r>
              <a:rPr b="1" dirty="0">
                <a:solidFill>
                  <a:srgbClr val="00B050"/>
                </a:solidFill>
              </a:rPr>
              <a:t>Represents lower of FY20 and Governor’s House I Budget</a:t>
            </a:r>
          </a:p>
          <a:p>
            <a:pPr marL="1366838" lvl="4" indent="-261938" defTabSz="442913">
              <a:spcBef>
                <a:spcPts val="0"/>
              </a:spcBef>
              <a:buClr>
                <a:schemeClr val="accent1"/>
              </a:buClr>
              <a:buFont typeface="Wingdings" pitchFamily="2" charset="2"/>
              <a:buChar char="§"/>
              <a:defRPr/>
            </a:pPr>
            <a:r>
              <a:rPr b="1" dirty="0">
                <a:solidFill>
                  <a:srgbClr val="00B050"/>
                </a:solidFill>
              </a:rPr>
              <a:t>House and Senate Ways &amp; Means Budget not yet available</a:t>
            </a:r>
          </a:p>
          <a:p>
            <a:pPr marL="1366838" lvl="4" indent="-261938" defTabSz="442913">
              <a:spcBef>
                <a:spcPts val="0"/>
              </a:spcBef>
              <a:buClr>
                <a:schemeClr val="accent1"/>
              </a:buClr>
              <a:buFont typeface="Wingdings 3" panose="05040102010807070707" pitchFamily="18" charset="2"/>
              <a:buNone/>
              <a:defRPr/>
            </a:pPr>
            <a:r>
              <a:rPr b="1" i="1" dirty="0"/>
              <a:t>      </a:t>
            </a:r>
            <a:endParaRPr b="1" i="1" u="sng" dirty="0"/>
          </a:p>
          <a:p>
            <a:pPr marL="201613" indent="-201613" defTabSz="442913">
              <a:spcBef>
                <a:spcPts val="0"/>
              </a:spcBef>
              <a:buSzPct val="90000"/>
              <a:buFont typeface="Wingdings 2" panose="05020102010507070707" pitchFamily="18" charset="2"/>
              <a:buNone/>
              <a:defRPr/>
            </a:pPr>
            <a:r>
              <a:rPr lang="en-US" sz="2000" b="1" dirty="0"/>
              <a:t> 			  Foster &amp; Adopted Fee Waiver Program 7066-0021</a:t>
            </a:r>
          </a:p>
          <a:p>
            <a:pPr marL="1354138" lvl="4" indent="-201613" defTabSz="442913">
              <a:spcBef>
                <a:spcPts val="0"/>
              </a:spcBef>
              <a:buClr>
                <a:schemeClr val="accent1"/>
              </a:buClr>
              <a:buFont typeface="Wingdings" pitchFamily="2" charset="2"/>
              <a:buChar char="§"/>
              <a:defRPr/>
            </a:pPr>
            <a:r>
              <a:rPr b="1" dirty="0">
                <a:solidFill>
                  <a:srgbClr val="00B050"/>
                </a:solidFill>
              </a:rPr>
              <a:t>$6,511,015 (FY 20 budget minus Supplemental appropriation)</a:t>
            </a:r>
          </a:p>
          <a:p>
            <a:pPr marL="1152525" lvl="4" indent="0" defTabSz="442913">
              <a:spcBef>
                <a:spcPts val="0"/>
              </a:spcBef>
              <a:buClr>
                <a:schemeClr val="accent1"/>
              </a:buClr>
              <a:buFont typeface="Wingdings 3" panose="05040102010807070707" pitchFamily="18" charset="2"/>
              <a:buNone/>
              <a:defRPr/>
            </a:pPr>
            <a:r>
              <a:rPr b="1" dirty="0"/>
              <a:t>Foster Child Grant – 7066-0016</a:t>
            </a:r>
          </a:p>
          <a:p>
            <a:pPr marL="1366838" lvl="4" indent="-261938" defTabSz="442913">
              <a:spcBef>
                <a:spcPts val="0"/>
              </a:spcBef>
              <a:buClr>
                <a:schemeClr val="accent1"/>
              </a:buClr>
              <a:buFont typeface="Wingdings" pitchFamily="2" charset="2"/>
              <a:buChar char="§"/>
              <a:defRPr/>
            </a:pPr>
            <a:r>
              <a:rPr b="1" dirty="0">
                <a:solidFill>
                  <a:srgbClr val="00B050"/>
                </a:solidFill>
              </a:rPr>
              <a:t>$1,376,000  </a:t>
            </a:r>
          </a:p>
          <a:p>
            <a:pPr marL="1093788" lvl="4" indent="-179388" defTabSz="442913">
              <a:spcBef>
                <a:spcPts val="0"/>
              </a:spcBef>
              <a:buClr>
                <a:schemeClr val="accent1"/>
              </a:buClr>
              <a:buFont typeface="Wingdings 3" panose="05040102010807070707" pitchFamily="18" charset="2"/>
              <a:buNone/>
              <a:defRPr/>
            </a:pPr>
            <a:r>
              <a:rPr b="1" dirty="0"/>
              <a:t>High-Demand Profession Scholarship Program – 7070-0066 </a:t>
            </a:r>
          </a:p>
          <a:p>
            <a:pPr marL="1366838" lvl="4" indent="-261938" defTabSz="442913">
              <a:spcBef>
                <a:spcPts val="0"/>
              </a:spcBef>
              <a:buClr>
                <a:schemeClr val="accent1"/>
              </a:buClr>
              <a:buFont typeface="Wingdings" pitchFamily="2" charset="2"/>
              <a:buChar char="§"/>
              <a:defRPr/>
            </a:pPr>
            <a:r>
              <a:rPr b="1" i="1" dirty="0">
                <a:solidFill>
                  <a:srgbClr val="00B050"/>
                </a:solidFill>
              </a:rPr>
              <a:t>$500,000</a:t>
            </a:r>
            <a:r>
              <a:rPr b="1" i="1" dirty="0"/>
              <a:t>  </a:t>
            </a:r>
            <a:r>
              <a:rPr b="1" i="1" dirty="0">
                <a:solidFill>
                  <a:srgbClr val="00B050"/>
                </a:solidFill>
              </a:rPr>
              <a:t>(FY20 budget, without Supplemental) </a:t>
            </a:r>
          </a:p>
          <a:p>
            <a:pPr>
              <a:defRPr/>
            </a:pPr>
            <a:r>
              <a:rPr lang="en-US" sz="1800" b="1" i="1" dirty="0">
                <a:solidFill>
                  <a:srgbClr val="FF0000"/>
                </a:solidFill>
              </a:rPr>
              <a:t>Final FY21 budget may result in funding reductions for various programs, if less than projected.  In all cases, OSFA will preserve MASSGrant funding to avoid award revisions for high need students.</a:t>
            </a:r>
          </a:p>
        </p:txBody>
      </p:sp>
      <p:sp>
        <p:nvSpPr>
          <p:cNvPr id="36868" name="Text Placeholder 3">
            <a:extLst>
              <a:ext uri="{FF2B5EF4-FFF2-40B4-BE49-F238E27FC236}">
                <a16:creationId xmlns:a16="http://schemas.microsoft.com/office/drawing/2014/main" id="{D62A7F42-4E13-40EB-9313-3F1E642D0869}"/>
              </a:ext>
            </a:extLst>
          </p:cNvPr>
          <p:cNvSpPr>
            <a:spLocks noGrp="1"/>
          </p:cNvSpPr>
          <p:nvPr>
            <p:ph type="body" sz="quarter" idx="13"/>
          </p:nvPr>
        </p:nvSpPr>
        <p:spPr/>
        <p:txBody>
          <a:bodyPr/>
          <a:lstStyle/>
          <a:p>
            <a:r>
              <a:rPr altLang="en-US"/>
              <a:t>Legislative Update – FY 21 Budget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DF2D-05C9-4F03-BC9F-6CFEF650E3F0}"/>
              </a:ext>
            </a:extLst>
          </p:cNvPr>
          <p:cNvSpPr>
            <a:spLocks noGrp="1"/>
          </p:cNvSpPr>
          <p:nvPr>
            <p:ph type="title"/>
          </p:nvPr>
        </p:nvSpPr>
        <p:spPr>
          <a:xfrm>
            <a:off x="457200" y="231775"/>
            <a:ext cx="6858000" cy="377825"/>
          </a:xfrm>
        </p:spPr>
        <p:txBody>
          <a:bodyPr>
            <a:normAutofit fontScale="90000"/>
          </a:bodyPr>
          <a:lstStyle/>
          <a:p>
            <a:pPr>
              <a:defRPr/>
            </a:pPr>
            <a:r>
              <a:rPr lang="en-US" dirty="0"/>
              <a:t>State Financial Aid Training Workshop</a:t>
            </a:r>
          </a:p>
        </p:txBody>
      </p:sp>
      <p:sp>
        <p:nvSpPr>
          <p:cNvPr id="17411" name="Content Placeholder 2">
            <a:extLst>
              <a:ext uri="{FF2B5EF4-FFF2-40B4-BE49-F238E27FC236}">
                <a16:creationId xmlns:a16="http://schemas.microsoft.com/office/drawing/2014/main" id="{2477EE4D-5A2B-43B5-97E9-9208264B0CB3}"/>
              </a:ext>
            </a:extLst>
          </p:cNvPr>
          <p:cNvSpPr>
            <a:spLocks noGrp="1"/>
          </p:cNvSpPr>
          <p:nvPr>
            <p:ph idx="1"/>
          </p:nvPr>
        </p:nvSpPr>
        <p:spPr/>
        <p:txBody>
          <a:bodyPr/>
          <a:lstStyle/>
          <a:p>
            <a:r>
              <a:rPr lang="en-US" altLang="en-US"/>
              <a:t>Muting audio and turning your video off will result in a better connection</a:t>
            </a:r>
          </a:p>
          <a:p>
            <a:r>
              <a:rPr lang="en-US" altLang="en-US"/>
              <a:t>Questions may be submitted via chat</a:t>
            </a:r>
          </a:p>
          <a:p>
            <a:r>
              <a:rPr lang="en-US" altLang="en-US"/>
              <a:t>Every attempt will be made to respond to questions after each section, or at the conclusion of the presentation</a:t>
            </a:r>
          </a:p>
          <a:p>
            <a:r>
              <a:rPr lang="en-US" altLang="en-US"/>
              <a:t>As an option, you may submit questions directly to a specific presenter via email, or to OSFA’s general mailbox:                	  </a:t>
            </a:r>
            <a:r>
              <a:rPr lang="en-US" altLang="en-US">
                <a:solidFill>
                  <a:srgbClr val="0070C0"/>
                </a:solidFill>
                <a:hlinkClick r:id="rId2"/>
              </a:rPr>
              <a:t>osfaweb@dhe.mass.edu</a:t>
            </a:r>
            <a:r>
              <a:rPr lang="en-US" altLang="en-US">
                <a:solidFill>
                  <a:srgbClr val="0070C0"/>
                </a:solidFill>
              </a:rPr>
              <a:t> </a:t>
            </a:r>
            <a:r>
              <a:rPr lang="en-US" altLang="en-US" b="1">
                <a:solidFill>
                  <a:srgbClr val="0070C0"/>
                </a:solidFill>
              </a:rPr>
              <a:t>  </a:t>
            </a:r>
          </a:p>
          <a:p>
            <a:r>
              <a:rPr lang="en-US" altLang="en-US"/>
              <a:t>If our Zoom connection experiences an interruption or other technical difficulties, please leave the meeting and then reconnect </a:t>
            </a:r>
          </a:p>
          <a:p>
            <a:endParaRPr lang="en-US" altLang="en-US"/>
          </a:p>
        </p:txBody>
      </p:sp>
      <p:sp>
        <p:nvSpPr>
          <p:cNvPr id="17412" name="Text Placeholder 3">
            <a:extLst>
              <a:ext uri="{FF2B5EF4-FFF2-40B4-BE49-F238E27FC236}">
                <a16:creationId xmlns:a16="http://schemas.microsoft.com/office/drawing/2014/main" id="{132DAE5B-4A9F-4ED2-93DA-7EA6E6C51598}"/>
              </a:ext>
            </a:extLst>
          </p:cNvPr>
          <p:cNvSpPr>
            <a:spLocks noGrp="1"/>
          </p:cNvSpPr>
          <p:nvPr>
            <p:ph type="body" sz="quarter" idx="13"/>
          </p:nvPr>
        </p:nvSpPr>
        <p:spPr/>
        <p:txBody>
          <a:bodyPr/>
          <a:lstStyle/>
          <a:p>
            <a:r>
              <a:rPr altLang="en-US"/>
              <a:t>ZOOM Meeting Protocol</a:t>
            </a:r>
          </a:p>
          <a:p>
            <a:endParaRPr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670B-FE4B-441A-AF84-9232DCC4F89C}"/>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 - OSFA</a:t>
            </a:r>
          </a:p>
        </p:txBody>
      </p:sp>
      <p:sp>
        <p:nvSpPr>
          <p:cNvPr id="3" name="Content Placeholder 2">
            <a:extLst>
              <a:ext uri="{FF2B5EF4-FFF2-40B4-BE49-F238E27FC236}">
                <a16:creationId xmlns:a16="http://schemas.microsoft.com/office/drawing/2014/main" id="{8FE89086-C711-4EA7-9F6F-C225F548B389}"/>
              </a:ext>
            </a:extLst>
          </p:cNvPr>
          <p:cNvSpPr>
            <a:spLocks noGrp="1"/>
          </p:cNvSpPr>
          <p:nvPr>
            <p:ph idx="1"/>
          </p:nvPr>
        </p:nvSpPr>
        <p:spPr>
          <a:xfrm>
            <a:off x="457200" y="1600200"/>
            <a:ext cx="8229600" cy="4800600"/>
          </a:xfrm>
        </p:spPr>
        <p:txBody>
          <a:bodyPr/>
          <a:lstStyle/>
          <a:p>
            <a:pPr marL="382588" indent="-382588" defTabSz="1019175" eaLnBrk="1" hangingPunct="1">
              <a:buFont typeface="Wingdings" pitchFamily="2" charset="2"/>
              <a:buChar char="§"/>
              <a:defRPr/>
            </a:pPr>
            <a:r>
              <a:rPr lang="en-US" sz="2800" b="1" dirty="0"/>
              <a:t>7070-0065 General Scholarship Account</a:t>
            </a:r>
          </a:p>
          <a:p>
            <a:pPr marL="674688" lvl="1" indent="-382588" defTabSz="1019175" eaLnBrk="1" hangingPunct="1">
              <a:spcBef>
                <a:spcPts val="475"/>
              </a:spcBef>
              <a:buFont typeface="Wingdings" panose="05000000000000000000" pitchFamily="2" charset="2"/>
              <a:buChar char="§"/>
              <a:defRPr/>
            </a:pPr>
            <a:r>
              <a:rPr lang="en-US" sz="2400" b="1" dirty="0"/>
              <a:t>MASSGrant</a:t>
            </a:r>
          </a:p>
          <a:p>
            <a:pPr marL="674688" lvl="1" indent="-382588" defTabSz="1019175" eaLnBrk="1" hangingPunct="1">
              <a:spcBef>
                <a:spcPts val="475"/>
              </a:spcBef>
              <a:buFont typeface="Wingdings" panose="05000000000000000000" pitchFamily="2" charset="2"/>
              <a:buChar char="§"/>
              <a:defRPr/>
            </a:pPr>
            <a:r>
              <a:rPr lang="en-US" sz="2400" b="1" dirty="0"/>
              <a:t>MASSGrant Plus</a:t>
            </a:r>
          </a:p>
          <a:p>
            <a:pPr marL="674688" lvl="1" indent="-382588" defTabSz="1019175" eaLnBrk="1" hangingPunct="1">
              <a:spcBef>
                <a:spcPts val="475"/>
              </a:spcBef>
              <a:buFont typeface="Wingdings" panose="05000000000000000000" pitchFamily="2" charset="2"/>
              <a:buChar char="§"/>
              <a:defRPr/>
            </a:pPr>
            <a:r>
              <a:rPr lang="en-US" sz="2400" b="1" dirty="0"/>
              <a:t>Early Childhood Educators Scholarship</a:t>
            </a:r>
          </a:p>
          <a:p>
            <a:pPr marL="674688" lvl="1" indent="-382588" defTabSz="1019175" eaLnBrk="1" hangingPunct="1">
              <a:spcBef>
                <a:spcPts val="475"/>
              </a:spcBef>
              <a:buFont typeface="Wingdings" panose="05000000000000000000" pitchFamily="2" charset="2"/>
              <a:buChar char="§"/>
              <a:defRPr/>
            </a:pPr>
            <a:r>
              <a:rPr lang="en-US" sz="2400" b="1" dirty="0"/>
              <a:t>Paraprofessional Teacher Preparation Grant</a:t>
            </a:r>
          </a:p>
          <a:p>
            <a:pPr marL="674688" lvl="1" indent="-382588" defTabSz="1019175" eaLnBrk="1" hangingPunct="1">
              <a:spcBef>
                <a:spcPts val="475"/>
              </a:spcBef>
              <a:buFont typeface="Wingdings" panose="05000000000000000000" pitchFamily="2" charset="2"/>
              <a:buChar char="§"/>
              <a:defRPr/>
            </a:pPr>
            <a:r>
              <a:rPr lang="en-US" sz="2400" b="1" dirty="0"/>
              <a:t>Gilbert Matching Grant</a:t>
            </a:r>
          </a:p>
          <a:p>
            <a:pPr marL="674688" lvl="1" indent="-382588" defTabSz="1019175" eaLnBrk="1" hangingPunct="1">
              <a:spcBef>
                <a:spcPts val="475"/>
              </a:spcBef>
              <a:buFont typeface="Wingdings" panose="05000000000000000000" pitchFamily="2" charset="2"/>
              <a:buChar char="§"/>
              <a:defRPr/>
            </a:pPr>
            <a:r>
              <a:rPr lang="en-US" sz="2400" b="1" dirty="0"/>
              <a:t>Cash Grant</a:t>
            </a:r>
          </a:p>
          <a:p>
            <a:pPr marL="674688" lvl="1" indent="-382588" defTabSz="1019175" eaLnBrk="1" hangingPunct="1">
              <a:spcBef>
                <a:spcPts val="475"/>
              </a:spcBef>
              <a:buFont typeface="Wingdings" panose="05000000000000000000" pitchFamily="2" charset="2"/>
              <a:buChar char="§"/>
              <a:defRPr/>
            </a:pPr>
            <a:r>
              <a:rPr lang="en-US" sz="2400" b="1" dirty="0"/>
              <a:t>Part-Time Grant</a:t>
            </a:r>
          </a:p>
          <a:p>
            <a:pPr marL="674688" lvl="1" indent="-382588" defTabSz="1019175" eaLnBrk="1" hangingPunct="1">
              <a:spcBef>
                <a:spcPts val="475"/>
              </a:spcBef>
              <a:buFont typeface="Wingdings" panose="05000000000000000000" pitchFamily="2" charset="2"/>
              <a:buChar char="§"/>
              <a:defRPr/>
            </a:pPr>
            <a:r>
              <a:rPr lang="en-US" sz="2400" b="1" dirty="0"/>
              <a:t>Christian Herter Scholarship</a:t>
            </a:r>
          </a:p>
          <a:p>
            <a:pPr marL="674688" lvl="1" indent="-382588" defTabSz="1019175" eaLnBrk="1" hangingPunct="1">
              <a:spcBef>
                <a:spcPts val="475"/>
              </a:spcBef>
              <a:buFont typeface="Wingdings" panose="05000000000000000000" pitchFamily="2" charset="2"/>
              <a:buChar char="§"/>
              <a:defRPr/>
            </a:pPr>
            <a:r>
              <a:rPr lang="en-US" sz="2400" b="1" dirty="0"/>
              <a:t>Washington Center Internship </a:t>
            </a:r>
          </a:p>
          <a:p>
            <a:pPr marL="674688" lvl="1" indent="-382588" defTabSz="1019175" eaLnBrk="1" hangingPunct="1">
              <a:spcBef>
                <a:spcPts val="475"/>
              </a:spcBef>
              <a:buFont typeface="Wingdings" panose="05000000000000000000" pitchFamily="2" charset="2"/>
              <a:buChar char="§"/>
              <a:defRPr/>
            </a:pPr>
            <a:r>
              <a:rPr lang="en-US" sz="2400" b="1" dirty="0"/>
              <a:t>One Family, Inc. Scholars Program</a:t>
            </a:r>
          </a:p>
          <a:p>
            <a:pPr marL="674688" lvl="1" indent="-382588" defTabSz="1019175" eaLnBrk="1" hangingPunct="1">
              <a:spcBef>
                <a:spcPts val="475"/>
              </a:spcBef>
              <a:buFont typeface="Wingdings" panose="05000000000000000000" pitchFamily="2" charset="2"/>
              <a:buNone/>
              <a:defRPr/>
            </a:pPr>
            <a:endParaRPr lang="en-US" sz="2400" b="1" dirty="0"/>
          </a:p>
          <a:p>
            <a:pPr>
              <a:defRPr/>
            </a:pPr>
            <a:endParaRPr lang="en-US" dirty="0"/>
          </a:p>
        </p:txBody>
      </p:sp>
      <p:sp>
        <p:nvSpPr>
          <p:cNvPr id="37892" name="Text Placeholder 3">
            <a:extLst>
              <a:ext uri="{FF2B5EF4-FFF2-40B4-BE49-F238E27FC236}">
                <a16:creationId xmlns:a16="http://schemas.microsoft.com/office/drawing/2014/main" id="{79926A61-8F56-4A55-8951-333D3DAC00DA}"/>
              </a:ext>
            </a:extLst>
          </p:cNvPr>
          <p:cNvSpPr>
            <a:spLocks noGrp="1"/>
          </p:cNvSpPr>
          <p:nvPr>
            <p:ph type="body" sz="quarter" idx="13"/>
          </p:nvPr>
        </p:nvSpPr>
        <p:spPr/>
        <p:txBody>
          <a:bodyPr/>
          <a:lstStyle/>
          <a:p>
            <a:r>
              <a:rPr altLang="en-US"/>
              <a:t>Legislative Update – FY 2021 Budget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8F4EAE-0DCC-4CEC-ACF6-779FE2D9FACE}"/>
              </a:ext>
            </a:extLst>
          </p:cNvPr>
          <p:cNvSpPr>
            <a:spLocks noGrp="1"/>
          </p:cNvSpPr>
          <p:nvPr>
            <p:ph type="title"/>
          </p:nvPr>
        </p:nvSpPr>
        <p:spPr>
          <a:xfrm>
            <a:off x="749808" y="192024"/>
            <a:ext cx="8013192" cy="1636776"/>
          </a:xfrm>
          <a:ln>
            <a:miter lim="800000"/>
            <a:headEnd/>
            <a:tailEnd/>
          </a:ln>
        </p:spPr>
        <p:txBody>
          <a:bodyPr/>
          <a:lstStyle/>
          <a:p>
            <a:pPr>
              <a:defRPr/>
            </a:pPr>
            <a:r>
              <a:rPr lang="en-US" dirty="0"/>
              <a:t>Financial Aid Programs Highlights </a:t>
            </a:r>
          </a:p>
        </p:txBody>
      </p:sp>
      <p:sp>
        <p:nvSpPr>
          <p:cNvPr id="38915" name="Text Placeholder 3">
            <a:extLst>
              <a:ext uri="{FF2B5EF4-FFF2-40B4-BE49-F238E27FC236}">
                <a16:creationId xmlns:a16="http://schemas.microsoft.com/office/drawing/2014/main" id="{F34E03F2-05CB-41F5-82D4-C67DADC27E5C}"/>
              </a:ext>
            </a:extLst>
          </p:cNvPr>
          <p:cNvSpPr>
            <a:spLocks noGrp="1"/>
          </p:cNvSpPr>
          <p:nvPr>
            <p:ph type="body" idx="1"/>
          </p:nvPr>
        </p:nvSpPr>
        <p:spPr>
          <a:xfrm>
            <a:off x="741363" y="1828800"/>
            <a:ext cx="8021637" cy="685800"/>
          </a:xfrm>
        </p:spPr>
        <p:txBody>
          <a:bodyPr/>
          <a:lstStyle/>
          <a:p>
            <a:pPr eaLnBrk="1" hangingPunct="1"/>
            <a:r>
              <a:rPr lang="en-US" altLang="en-US" sz="2800"/>
              <a:t>2020-2021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5C28-DFB1-41F8-AB7D-E7A94E077294}"/>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39939" name="Content Placeholder 2">
            <a:extLst>
              <a:ext uri="{FF2B5EF4-FFF2-40B4-BE49-F238E27FC236}">
                <a16:creationId xmlns:a16="http://schemas.microsoft.com/office/drawing/2014/main" id="{33E7B83D-BCB9-4F81-B145-411208A8D7D9}"/>
              </a:ext>
            </a:extLst>
          </p:cNvPr>
          <p:cNvSpPr>
            <a:spLocks noGrp="1"/>
          </p:cNvSpPr>
          <p:nvPr>
            <p:ph idx="1"/>
          </p:nvPr>
        </p:nvSpPr>
        <p:spPr/>
        <p:txBody>
          <a:bodyPr/>
          <a:lstStyle/>
          <a:p>
            <a:r>
              <a:rPr lang="en-US" altLang="en-US" sz="1800" b="1"/>
              <a:t>Partnership</a:t>
            </a:r>
            <a:r>
              <a:rPr lang="en-US" altLang="en-US" sz="1800"/>
              <a:t> between 2-year and 4-year public institutions</a:t>
            </a:r>
          </a:p>
          <a:p>
            <a:pPr lvl="1">
              <a:spcBef>
                <a:spcPts val="475"/>
              </a:spcBef>
            </a:pPr>
            <a:r>
              <a:rPr lang="en-US" altLang="en-US" sz="1600"/>
              <a:t>First cohort of participating students – 2016-17 </a:t>
            </a:r>
          </a:p>
          <a:p>
            <a:pPr lvl="1">
              <a:spcBef>
                <a:spcPts val="475"/>
              </a:spcBef>
            </a:pPr>
            <a:r>
              <a:rPr lang="en-US" altLang="en-US" sz="1600"/>
              <a:t>Opportunity to complete bachelor’s degree at a cost savings that averages $5,090 over four years:</a:t>
            </a:r>
          </a:p>
          <a:p>
            <a:pPr lvl="2">
              <a:spcBef>
                <a:spcPts val="475"/>
              </a:spcBef>
            </a:pPr>
            <a:r>
              <a:rPr lang="en-US" altLang="en-US" sz="1600"/>
              <a:t>Provides 10% tuition &amp; fee rebate every semester to participants </a:t>
            </a:r>
          </a:p>
          <a:p>
            <a:pPr lvl="2">
              <a:spcBef>
                <a:spcPts val="475"/>
              </a:spcBef>
            </a:pPr>
            <a:r>
              <a:rPr lang="en-US" altLang="en-US" sz="1600"/>
              <a:t>An additional MassTransfer tuition credit – bachelor’s program</a:t>
            </a:r>
          </a:p>
          <a:p>
            <a:r>
              <a:rPr lang="en-US" altLang="en-US" sz="1800"/>
              <a:t>Student must complete a minimum of 15 credits and </a:t>
            </a:r>
            <a:r>
              <a:rPr lang="en-US" altLang="en-US" sz="1800" b="1"/>
              <a:t>earn a minimum 3.0GPA to receive the 10% rebate</a:t>
            </a:r>
          </a:p>
          <a:p>
            <a:r>
              <a:rPr lang="en-US" altLang="en-US" sz="1800"/>
              <a:t>Tuition freeze at two and four-year colleges for participants who complete the associates, transfers and earns the bachelor’s within two years</a:t>
            </a:r>
          </a:p>
          <a:p>
            <a:r>
              <a:rPr lang="en-US" altLang="en-US" sz="1800"/>
              <a:t>Commitment  currently offers transfer pathways  in twenty-four degrees programs</a:t>
            </a:r>
          </a:p>
          <a:p>
            <a:r>
              <a:rPr lang="en-US" altLang="en-US" sz="1800" b="1"/>
              <a:t>Rebates funded by DHE through financial aid appropriation and awarded to student at the end of term</a:t>
            </a:r>
          </a:p>
          <a:p>
            <a:pPr>
              <a:buFont typeface="Wingdings 2" panose="05020102010507070707" pitchFamily="18" charset="2"/>
              <a:buNone/>
            </a:pPr>
            <a:endParaRPr lang="en-US" altLang="en-US"/>
          </a:p>
          <a:p>
            <a:endParaRPr lang="en-US" altLang="en-US"/>
          </a:p>
        </p:txBody>
      </p:sp>
      <p:sp>
        <p:nvSpPr>
          <p:cNvPr id="39940" name="Text Placeholder 3">
            <a:extLst>
              <a:ext uri="{FF2B5EF4-FFF2-40B4-BE49-F238E27FC236}">
                <a16:creationId xmlns:a16="http://schemas.microsoft.com/office/drawing/2014/main" id="{3717BB0D-09B3-4C64-9D09-FE9594E9E6B5}"/>
              </a:ext>
            </a:extLst>
          </p:cNvPr>
          <p:cNvSpPr>
            <a:spLocks noGrp="1"/>
          </p:cNvSpPr>
          <p:nvPr>
            <p:ph type="body" sz="quarter" idx="13"/>
          </p:nvPr>
        </p:nvSpPr>
        <p:spPr/>
        <p:txBody>
          <a:bodyPr/>
          <a:lstStyle/>
          <a:p>
            <a:r>
              <a:rPr altLang="en-US"/>
              <a:t>Commonwealth  Commitment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99AF-4519-4539-A2B4-670F1D44C7D6}"/>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40963" name="Content Placeholder 2">
            <a:extLst>
              <a:ext uri="{FF2B5EF4-FFF2-40B4-BE49-F238E27FC236}">
                <a16:creationId xmlns:a16="http://schemas.microsoft.com/office/drawing/2014/main" id="{F8F48355-3865-4156-8006-0A6E397EE52A}"/>
              </a:ext>
            </a:extLst>
          </p:cNvPr>
          <p:cNvSpPr>
            <a:spLocks noGrp="1"/>
          </p:cNvSpPr>
          <p:nvPr>
            <p:ph idx="1"/>
          </p:nvPr>
        </p:nvSpPr>
        <p:spPr/>
        <p:txBody>
          <a:bodyPr/>
          <a:lstStyle/>
          <a:p>
            <a:r>
              <a:rPr lang="en-US" altLang="en-US" sz="2200" b="1"/>
              <a:t>New initiative for FY19, viewed as an extension of the MASSGrant program, with additional benefits to students</a:t>
            </a:r>
          </a:p>
          <a:p>
            <a:r>
              <a:rPr lang="en-US" altLang="en-US" sz="2200" b="1"/>
              <a:t>First available in FY19 to Community College students, enrolled full-time (12 credit minimum) or part-time (6-11 credits)</a:t>
            </a:r>
          </a:p>
          <a:p>
            <a:r>
              <a:rPr lang="en-US" altLang="en-US" sz="2200" b="1"/>
              <a:t>Goal of this initiative is to address “unmet need” ensuring that community college students have sufficient resources to meet tuition/fees and a modest book/supplies cost </a:t>
            </a:r>
          </a:p>
          <a:p>
            <a:r>
              <a:rPr lang="en-US" altLang="en-US" sz="2200" b="1"/>
              <a:t>Awarded as a “last dollar” grant to provide students with resources sufficient to meet costs for </a:t>
            </a:r>
            <a:r>
              <a:rPr lang="en-US" altLang="en-US" sz="2200" b="1">
                <a:solidFill>
                  <a:srgbClr val="C00000"/>
                </a:solidFill>
              </a:rPr>
              <a:t>tuition/fees and books </a:t>
            </a:r>
            <a:r>
              <a:rPr lang="en-US" altLang="en-US" sz="2200" b="1"/>
              <a:t>– after other aid is considered</a:t>
            </a:r>
          </a:p>
          <a:p>
            <a:r>
              <a:rPr lang="en-US" altLang="en-US" sz="2200" b="1"/>
              <a:t>$7.3million annual budget for the program; anticipate similar level of funding for FY21 (fall 2020-spring 2021)</a:t>
            </a:r>
          </a:p>
          <a:p>
            <a:endParaRPr lang="en-US" altLang="en-US" sz="2200"/>
          </a:p>
        </p:txBody>
      </p:sp>
      <p:sp>
        <p:nvSpPr>
          <p:cNvPr id="40964" name="Text Placeholder 3">
            <a:extLst>
              <a:ext uri="{FF2B5EF4-FFF2-40B4-BE49-F238E27FC236}">
                <a16:creationId xmlns:a16="http://schemas.microsoft.com/office/drawing/2014/main" id="{594AECE3-09E6-486E-840D-D3D920F1AF13}"/>
              </a:ext>
            </a:extLst>
          </p:cNvPr>
          <p:cNvSpPr>
            <a:spLocks noGrp="1"/>
          </p:cNvSpPr>
          <p:nvPr>
            <p:ph type="body" sz="quarter" idx="13"/>
          </p:nvPr>
        </p:nvSpPr>
        <p:spPr/>
        <p:txBody>
          <a:bodyPr/>
          <a:lstStyle/>
          <a:p>
            <a:r>
              <a:rPr altLang="en-US"/>
              <a:t>MASSGrant Plus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8CC8-0C8D-4B26-8985-3A141AD5CB21}"/>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41987" name="Content Placeholder 2">
            <a:extLst>
              <a:ext uri="{FF2B5EF4-FFF2-40B4-BE49-F238E27FC236}">
                <a16:creationId xmlns:a16="http://schemas.microsoft.com/office/drawing/2014/main" id="{47F4DBEF-9207-4A63-90E0-6373C8A64D8E}"/>
              </a:ext>
            </a:extLst>
          </p:cNvPr>
          <p:cNvSpPr>
            <a:spLocks noGrp="1"/>
          </p:cNvSpPr>
          <p:nvPr>
            <p:ph idx="1"/>
          </p:nvPr>
        </p:nvSpPr>
        <p:spPr/>
        <p:txBody>
          <a:bodyPr/>
          <a:lstStyle/>
          <a:p>
            <a:r>
              <a:rPr lang="en-US" altLang="en-US" b="1"/>
              <a:t>Full-time (12 credits or more) and part-time (6-11 credits) students are eligible</a:t>
            </a:r>
          </a:p>
          <a:p>
            <a:r>
              <a:rPr lang="en-US" altLang="en-US" b="1"/>
              <a:t>FAFSA completed as of November 1</a:t>
            </a:r>
            <a:r>
              <a:rPr lang="en-US" altLang="en-US" b="1" baseline="30000"/>
              <a:t>st</a:t>
            </a:r>
            <a:endParaRPr lang="en-US" altLang="en-US" b="1"/>
          </a:p>
          <a:p>
            <a:r>
              <a:rPr lang="en-US" altLang="en-US" b="1"/>
              <a:t>Student must meet all other requirements for state aid (MASSGrant), such as residency, no prior bachelor’s degree or loan default</a:t>
            </a:r>
          </a:p>
          <a:p>
            <a:r>
              <a:rPr lang="en-US" altLang="en-US" b="1"/>
              <a:t>Institutions  are able to submit a request for reimbursement of funds for each semester </a:t>
            </a:r>
          </a:p>
          <a:p>
            <a:r>
              <a:rPr lang="en-US" altLang="en-US" b="1"/>
              <a:t>2020-2021 process will be integrated in MASSAid </a:t>
            </a:r>
          </a:p>
          <a:p>
            <a:endParaRPr lang="en-US" altLang="en-US"/>
          </a:p>
        </p:txBody>
      </p:sp>
      <p:sp>
        <p:nvSpPr>
          <p:cNvPr id="41988" name="Text Placeholder 3">
            <a:extLst>
              <a:ext uri="{FF2B5EF4-FFF2-40B4-BE49-F238E27FC236}">
                <a16:creationId xmlns:a16="http://schemas.microsoft.com/office/drawing/2014/main" id="{5D410F79-64EE-4B12-868F-CE80C0757A5D}"/>
              </a:ext>
            </a:extLst>
          </p:cNvPr>
          <p:cNvSpPr>
            <a:spLocks noGrp="1"/>
          </p:cNvSpPr>
          <p:nvPr>
            <p:ph type="body" sz="quarter" idx="13"/>
          </p:nvPr>
        </p:nvSpPr>
        <p:spPr/>
        <p:txBody>
          <a:bodyPr/>
          <a:lstStyle/>
          <a:p>
            <a:r>
              <a:rPr altLang="en-US"/>
              <a:t>MASSGrant Plus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FD6A-A697-4C2D-A8F2-0E1D82FF652C}"/>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44035" name="Content Placeholder 2">
            <a:extLst>
              <a:ext uri="{FF2B5EF4-FFF2-40B4-BE49-F238E27FC236}">
                <a16:creationId xmlns:a16="http://schemas.microsoft.com/office/drawing/2014/main" id="{D9F0616B-5F01-4156-B277-F495D4FD0463}"/>
              </a:ext>
            </a:extLst>
          </p:cNvPr>
          <p:cNvSpPr>
            <a:spLocks noGrp="1"/>
          </p:cNvSpPr>
          <p:nvPr>
            <p:ph idx="1"/>
          </p:nvPr>
        </p:nvSpPr>
        <p:spPr/>
        <p:txBody>
          <a:bodyPr/>
          <a:lstStyle/>
          <a:p>
            <a:r>
              <a:rPr lang="en-US" altLang="en-US" sz="2300" b="1"/>
              <a:t>Need-based grant awarded to full or part-time students</a:t>
            </a:r>
          </a:p>
          <a:p>
            <a:r>
              <a:rPr lang="en-US" altLang="en-US" sz="2300" b="1"/>
              <a:t>30,000+ students are assisted through this program annually</a:t>
            </a:r>
          </a:p>
          <a:p>
            <a:r>
              <a:rPr lang="en-US" altLang="en-US" sz="2300" b="1"/>
              <a:t>$25.6 million allocated in FY 2021 </a:t>
            </a:r>
          </a:p>
          <a:p>
            <a:r>
              <a:rPr lang="en-US" altLang="en-US" sz="2300" b="1"/>
              <a:t>Allocations are formula-driven, based on a BHE approved policy, first implemented in FY2012</a:t>
            </a:r>
          </a:p>
          <a:p>
            <a:r>
              <a:rPr lang="en-US" altLang="en-US" sz="2300" b="1"/>
              <a:t>Formula  considers  three-year average of  key factors:</a:t>
            </a:r>
          </a:p>
          <a:p>
            <a:pPr>
              <a:spcBef>
                <a:spcPct val="0"/>
              </a:spcBef>
              <a:buFont typeface="Wingdings 2" panose="05020102010507070707" pitchFamily="18" charset="2"/>
              <a:buNone/>
            </a:pPr>
            <a:r>
              <a:rPr lang="en-US" altLang="en-US" sz="2300" b="1"/>
              <a:t>		- Institutional enrollment</a:t>
            </a:r>
          </a:p>
          <a:p>
            <a:pPr>
              <a:spcBef>
                <a:spcPct val="0"/>
              </a:spcBef>
              <a:buFont typeface="Wingdings 2" panose="05020102010507070707" pitchFamily="18" charset="2"/>
              <a:buNone/>
            </a:pPr>
            <a:r>
              <a:rPr lang="en-US" altLang="en-US" sz="2300" b="1"/>
              <a:t>		- EFC = O – Pell  EFC – (revised annually, as required)</a:t>
            </a:r>
          </a:p>
          <a:p>
            <a:pPr>
              <a:spcBef>
                <a:spcPct val="0"/>
              </a:spcBef>
              <a:buFont typeface="Wingdings 2" panose="05020102010507070707" pitchFamily="18" charset="2"/>
              <a:buNone/>
            </a:pPr>
            <a:r>
              <a:rPr lang="en-US" altLang="en-US" sz="2300" b="1"/>
              <a:t>		- EFC = Pell to 10,000 (equivalent to median income) </a:t>
            </a:r>
          </a:p>
          <a:p>
            <a:pPr>
              <a:spcBef>
                <a:spcPct val="0"/>
              </a:spcBef>
              <a:buFont typeface="Wingdings 2" panose="05020102010507070707" pitchFamily="18" charset="2"/>
              <a:buNone/>
            </a:pPr>
            <a:r>
              <a:rPr lang="en-US" altLang="en-US" sz="2300" b="1"/>
              <a:t>	</a:t>
            </a:r>
          </a:p>
          <a:p>
            <a:pPr>
              <a:spcBef>
                <a:spcPct val="0"/>
              </a:spcBef>
              <a:buFont typeface="Wingdings 2" panose="05020102010507070707" pitchFamily="18" charset="2"/>
              <a:buNone/>
            </a:pPr>
            <a:r>
              <a:rPr lang="en-US" altLang="en-US" sz="2300" b="1"/>
              <a:t>	</a:t>
            </a:r>
          </a:p>
          <a:p>
            <a:pPr lvl="2"/>
            <a:endParaRPr lang="en-US" altLang="en-US"/>
          </a:p>
        </p:txBody>
      </p:sp>
      <p:sp>
        <p:nvSpPr>
          <p:cNvPr id="44036" name="Text Placeholder 3">
            <a:extLst>
              <a:ext uri="{FF2B5EF4-FFF2-40B4-BE49-F238E27FC236}">
                <a16:creationId xmlns:a16="http://schemas.microsoft.com/office/drawing/2014/main" id="{21309D5D-F521-403E-8C21-AE1D58E8D7D1}"/>
              </a:ext>
            </a:extLst>
          </p:cNvPr>
          <p:cNvSpPr>
            <a:spLocks noGrp="1"/>
          </p:cNvSpPr>
          <p:nvPr>
            <p:ph type="body" sz="quarter" idx="13"/>
          </p:nvPr>
        </p:nvSpPr>
        <p:spPr/>
        <p:txBody>
          <a:bodyPr/>
          <a:lstStyle/>
          <a:p>
            <a:r>
              <a:rPr altLang="en-US"/>
              <a:t>Cash Grant Program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9F1E-7B57-4111-AFEC-830246D84642}"/>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45059" name="Content Placeholder 2">
            <a:extLst>
              <a:ext uri="{FF2B5EF4-FFF2-40B4-BE49-F238E27FC236}">
                <a16:creationId xmlns:a16="http://schemas.microsoft.com/office/drawing/2014/main" id="{2699F66F-70D0-4E26-A270-61996E257599}"/>
              </a:ext>
            </a:extLst>
          </p:cNvPr>
          <p:cNvSpPr>
            <a:spLocks noGrp="1"/>
          </p:cNvSpPr>
          <p:nvPr>
            <p:ph idx="1"/>
          </p:nvPr>
        </p:nvSpPr>
        <p:spPr/>
        <p:txBody>
          <a:bodyPr/>
          <a:lstStyle/>
          <a:p>
            <a:r>
              <a:rPr lang="en-US" altLang="en-US" sz="2300" b="1"/>
              <a:t>Notification of FY 2021 allocations sent via mail – no change anticipated - based on Governor’s approval of final budget</a:t>
            </a:r>
            <a:r>
              <a:rPr lang="en-US" altLang="en-US" sz="2300" b="1">
                <a:solidFill>
                  <a:srgbClr val="C00000"/>
                </a:solidFill>
              </a:rPr>
              <a:t>  </a:t>
            </a:r>
          </a:p>
          <a:p>
            <a:r>
              <a:rPr lang="en-US" altLang="en-US" sz="2300" b="1"/>
              <a:t>Funds scheduled for  two equal disbursements, fall and spring (anticipated for September 18 and January)</a:t>
            </a:r>
          </a:p>
          <a:p>
            <a:r>
              <a:rPr lang="en-US" altLang="en-US" sz="2300" b="1"/>
              <a:t>Funds may be awarded to full and part-time students</a:t>
            </a:r>
          </a:p>
          <a:p>
            <a:r>
              <a:rPr lang="en-US" altLang="en-US" sz="2300" b="1"/>
              <a:t>Grants may be awarded up to the cost of tuition/fees (student) as determined by the campus (guidelines)</a:t>
            </a:r>
          </a:p>
          <a:p>
            <a:r>
              <a:rPr lang="en-US" altLang="en-US" sz="2300" b="1"/>
              <a:t>Institutions are required to reconcile and submit an aggregate report to OSFA  at close of each fiscal year</a:t>
            </a:r>
          </a:p>
          <a:p>
            <a:r>
              <a:rPr lang="en-US" altLang="en-US" sz="2300" b="1"/>
              <a:t>Institutions must reconcile by August 31</a:t>
            </a:r>
            <a:r>
              <a:rPr lang="en-US" altLang="en-US" sz="2300" b="1" baseline="30000"/>
              <a:t>st</a:t>
            </a:r>
            <a:r>
              <a:rPr lang="en-US" altLang="en-US" sz="2300" b="1"/>
              <a:t> each year</a:t>
            </a:r>
          </a:p>
          <a:p>
            <a:endParaRPr lang="en-US" altLang="en-US" sz="2300"/>
          </a:p>
          <a:p>
            <a:endParaRPr lang="en-US" altLang="en-US" sz="2300"/>
          </a:p>
        </p:txBody>
      </p:sp>
      <p:sp>
        <p:nvSpPr>
          <p:cNvPr id="45060" name="Text Placeholder 3">
            <a:extLst>
              <a:ext uri="{FF2B5EF4-FFF2-40B4-BE49-F238E27FC236}">
                <a16:creationId xmlns:a16="http://schemas.microsoft.com/office/drawing/2014/main" id="{10D5AC93-4C0E-43A4-8C49-66AD8C35197B}"/>
              </a:ext>
            </a:extLst>
          </p:cNvPr>
          <p:cNvSpPr>
            <a:spLocks noGrp="1"/>
          </p:cNvSpPr>
          <p:nvPr>
            <p:ph type="body" sz="quarter" idx="13"/>
          </p:nvPr>
        </p:nvSpPr>
        <p:spPr/>
        <p:txBody>
          <a:bodyPr/>
          <a:lstStyle/>
          <a:p>
            <a:r>
              <a:rPr altLang="en-US"/>
              <a:t>Cash Grant Program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96DB-3682-446A-8A76-490DF20149B2}"/>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37891" name="Content Placeholder 2">
            <a:extLst>
              <a:ext uri="{FF2B5EF4-FFF2-40B4-BE49-F238E27FC236}">
                <a16:creationId xmlns:a16="http://schemas.microsoft.com/office/drawing/2014/main" id="{8B8548F1-2CE5-4C01-B359-B59BEEBAB6B6}"/>
              </a:ext>
            </a:extLst>
          </p:cNvPr>
          <p:cNvSpPr>
            <a:spLocks noGrp="1"/>
          </p:cNvSpPr>
          <p:nvPr>
            <p:ph idx="1"/>
          </p:nvPr>
        </p:nvSpPr>
        <p:spPr/>
        <p:txBody>
          <a:bodyPr/>
          <a:lstStyle/>
          <a:p>
            <a:pPr eaLnBrk="1" hangingPunct="1">
              <a:buSzPct val="100000"/>
              <a:buFont typeface="Wingdings" pitchFamily="2" charset="2"/>
              <a:buChar char="§"/>
              <a:defRPr/>
            </a:pPr>
            <a:r>
              <a:rPr lang="en-US" sz="1600" b="1" dirty="0"/>
              <a:t>Over 26 various financial aid related waivers offered annually</a:t>
            </a:r>
          </a:p>
          <a:p>
            <a:pPr eaLnBrk="1" hangingPunct="1">
              <a:buSzPct val="100000"/>
              <a:buFont typeface="Wingdings" pitchFamily="2" charset="2"/>
              <a:buChar char="§"/>
              <a:defRPr/>
            </a:pPr>
            <a:r>
              <a:rPr lang="en-US" sz="1600" b="1" dirty="0"/>
              <a:t>Annual cost to the Commonwealth generally exceeds $60 million</a:t>
            </a:r>
          </a:p>
          <a:p>
            <a:pPr eaLnBrk="1" hangingPunct="1">
              <a:buSzPct val="100000"/>
              <a:buFont typeface="Wingdings" pitchFamily="2" charset="2"/>
              <a:buChar char="§"/>
              <a:defRPr/>
            </a:pPr>
            <a:r>
              <a:rPr lang="en-US" sz="1600" b="1" dirty="0"/>
              <a:t>Popular waivers include the following:</a:t>
            </a:r>
          </a:p>
          <a:p>
            <a:pPr lvl="1">
              <a:spcBef>
                <a:spcPts val="475"/>
              </a:spcBef>
              <a:defRPr/>
            </a:pPr>
            <a:r>
              <a:rPr lang="en-US" sz="1600" b="1" dirty="0"/>
              <a:t>John &amp; Abigail Adams Scholarship</a:t>
            </a:r>
          </a:p>
          <a:p>
            <a:pPr lvl="1">
              <a:spcBef>
                <a:spcPts val="475"/>
              </a:spcBef>
              <a:defRPr/>
            </a:pPr>
            <a:r>
              <a:rPr lang="en-US" sz="1600" b="1" dirty="0"/>
              <a:t>Need-Based Tuition Waiver</a:t>
            </a:r>
          </a:p>
          <a:p>
            <a:pPr lvl="1">
              <a:spcBef>
                <a:spcPts val="475"/>
              </a:spcBef>
              <a:defRPr/>
            </a:pPr>
            <a:r>
              <a:rPr lang="en-US" sz="1600" b="1" dirty="0"/>
              <a:t>Categorical Waivers</a:t>
            </a:r>
          </a:p>
          <a:p>
            <a:pPr lvl="2" eaLnBrk="1" hangingPunct="1">
              <a:spcBef>
                <a:spcPts val="0"/>
              </a:spcBef>
              <a:spcAft>
                <a:spcPts val="0"/>
              </a:spcAft>
              <a:buSzPct val="100000"/>
              <a:buFont typeface="Wingdings" panose="05000000000000000000" pitchFamily="2" charset="2"/>
              <a:buChar char="§"/>
              <a:defRPr/>
            </a:pPr>
            <a:r>
              <a:rPr lang="en-US" altLang="en-US" sz="1200" b="1" dirty="0"/>
              <a:t>Applies to Veterans, Senior Citizens and Native Americans</a:t>
            </a:r>
          </a:p>
          <a:p>
            <a:pPr lvl="2" eaLnBrk="1" hangingPunct="1">
              <a:spcBef>
                <a:spcPts val="0"/>
              </a:spcBef>
              <a:spcAft>
                <a:spcPts val="0"/>
              </a:spcAft>
              <a:buSzPct val="100000"/>
              <a:buFont typeface="Wingdings" panose="05000000000000000000" pitchFamily="2" charset="2"/>
              <a:buChar char="§"/>
              <a:defRPr/>
            </a:pPr>
            <a:r>
              <a:rPr lang="en-US" altLang="en-US" sz="1200" b="1" dirty="0"/>
              <a:t>Recipient </a:t>
            </a:r>
            <a:r>
              <a:rPr lang="en-US" altLang="en-US" sz="1200" b="1" u="sng" dirty="0"/>
              <a:t>may</a:t>
            </a:r>
            <a:r>
              <a:rPr lang="en-US" altLang="en-US" sz="1200" b="1" dirty="0"/>
              <a:t> possess a prior bachelor’s degree – Senior Citizens Waiver</a:t>
            </a:r>
          </a:p>
          <a:p>
            <a:pPr lvl="2" eaLnBrk="1" hangingPunct="1">
              <a:spcBef>
                <a:spcPts val="0"/>
              </a:spcBef>
              <a:spcAft>
                <a:spcPts val="0"/>
              </a:spcAft>
              <a:buSzPct val="100000"/>
              <a:buFont typeface="Wingdings" panose="05000000000000000000" pitchFamily="2" charset="2"/>
              <a:buChar char="§"/>
              <a:defRPr/>
            </a:pPr>
            <a:r>
              <a:rPr lang="en-US" altLang="en-US" sz="1200" b="1" dirty="0"/>
              <a:t>Institution must waive state-supported courses</a:t>
            </a:r>
          </a:p>
          <a:p>
            <a:pPr lvl="2" eaLnBrk="1" hangingPunct="1">
              <a:spcBef>
                <a:spcPts val="0"/>
              </a:spcBef>
              <a:spcAft>
                <a:spcPts val="0"/>
              </a:spcAft>
              <a:buSzPct val="100000"/>
              <a:buFont typeface="Wingdings" panose="05000000000000000000" pitchFamily="2" charset="2"/>
              <a:buChar char="§"/>
              <a:defRPr/>
            </a:pPr>
            <a:r>
              <a:rPr lang="en-US" altLang="en-US" sz="1200" b="1" dirty="0"/>
              <a:t>Encouraged to waive non-state supported costs</a:t>
            </a:r>
          </a:p>
          <a:p>
            <a:pPr lvl="2" eaLnBrk="1" hangingPunct="1">
              <a:spcBef>
                <a:spcPts val="0"/>
              </a:spcBef>
              <a:spcAft>
                <a:spcPts val="0"/>
              </a:spcAft>
              <a:buSzPct val="100000"/>
              <a:buFont typeface="Wingdings" panose="05000000000000000000" pitchFamily="2" charset="2"/>
              <a:buChar char="§"/>
              <a:defRPr/>
            </a:pPr>
            <a:r>
              <a:rPr lang="en-US" altLang="en-US" sz="1200" b="1" dirty="0"/>
              <a:t>Courses must be applied to an eligible certificate or degree program </a:t>
            </a:r>
          </a:p>
          <a:p>
            <a:pPr lvl="2" eaLnBrk="1" hangingPunct="1">
              <a:spcBef>
                <a:spcPts val="0"/>
              </a:spcBef>
              <a:spcAft>
                <a:spcPts val="0"/>
              </a:spcAft>
              <a:buSzPct val="100000"/>
              <a:buFont typeface="Wingdings" panose="05000000000000000000" pitchFamily="2" charset="2"/>
              <a:buChar char="§"/>
              <a:defRPr/>
            </a:pPr>
            <a:r>
              <a:rPr lang="en-US" altLang="en-US" sz="1200" b="1" dirty="0"/>
              <a:t>Requires recipient to be matriculated</a:t>
            </a:r>
            <a:endParaRPr lang="en-US" sz="1200" b="1" dirty="0"/>
          </a:p>
          <a:p>
            <a:pPr lvl="1">
              <a:spcBef>
                <a:spcPts val="475"/>
              </a:spcBef>
              <a:defRPr/>
            </a:pPr>
            <a:r>
              <a:rPr lang="en-US" sz="1600" b="1" dirty="0"/>
              <a:t>Foster Child  Tuition Waiver</a:t>
            </a:r>
          </a:p>
          <a:p>
            <a:pPr lvl="1">
              <a:spcBef>
                <a:spcPts val="475"/>
              </a:spcBef>
              <a:defRPr/>
            </a:pPr>
            <a:r>
              <a:rPr lang="en-US" sz="1600" b="1" dirty="0"/>
              <a:t>Adopted Child Tuition Waiver </a:t>
            </a:r>
          </a:p>
          <a:p>
            <a:pPr lvl="1">
              <a:spcBef>
                <a:spcPts val="475"/>
              </a:spcBef>
              <a:defRPr/>
            </a:pPr>
            <a:r>
              <a:rPr lang="en-US" sz="1600" b="1" dirty="0"/>
              <a:t>National Guard Waiver</a:t>
            </a:r>
          </a:p>
          <a:p>
            <a:pPr lvl="1">
              <a:spcBef>
                <a:spcPts val="475"/>
              </a:spcBef>
              <a:defRPr/>
            </a:pPr>
            <a:r>
              <a:rPr lang="en-US" sz="1600" b="1" dirty="0"/>
              <a:t>Paul Tsongas Tuition Scholarship Waiver</a:t>
            </a:r>
          </a:p>
          <a:p>
            <a:pPr lvl="1">
              <a:spcBef>
                <a:spcPts val="475"/>
              </a:spcBef>
              <a:defRPr/>
            </a:pPr>
            <a:r>
              <a:rPr lang="en-US" sz="1600" b="1" dirty="0"/>
              <a:t>Mass Transfer Tuition Waiver</a:t>
            </a:r>
          </a:p>
          <a:p>
            <a:pPr lvl="1">
              <a:spcBef>
                <a:spcPts val="475"/>
              </a:spcBef>
              <a:buFont typeface="Wingdings" panose="05000000000000000000" pitchFamily="2" charset="2"/>
              <a:buNone/>
              <a:defRPr/>
            </a:pPr>
            <a:endParaRPr lang="en-US" sz="1950" b="1" dirty="0"/>
          </a:p>
        </p:txBody>
      </p:sp>
      <p:sp>
        <p:nvSpPr>
          <p:cNvPr id="46084" name="Text Placeholder 3">
            <a:extLst>
              <a:ext uri="{FF2B5EF4-FFF2-40B4-BE49-F238E27FC236}">
                <a16:creationId xmlns:a16="http://schemas.microsoft.com/office/drawing/2014/main" id="{D391B92B-28C6-47E7-A2EB-275BD71DE222}"/>
              </a:ext>
            </a:extLst>
          </p:cNvPr>
          <p:cNvSpPr>
            <a:spLocks noGrp="1"/>
          </p:cNvSpPr>
          <p:nvPr>
            <p:ph type="body" sz="quarter" idx="13"/>
          </p:nvPr>
        </p:nvSpPr>
        <p:spPr/>
        <p:txBody>
          <a:bodyPr/>
          <a:lstStyle/>
          <a:p>
            <a:r>
              <a:rPr altLang="en-US"/>
              <a:t>Tuition Waivers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D488-78A7-49F9-88C9-7C404B438AE3}"/>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47107" name="Content Placeholder 2">
            <a:extLst>
              <a:ext uri="{FF2B5EF4-FFF2-40B4-BE49-F238E27FC236}">
                <a16:creationId xmlns:a16="http://schemas.microsoft.com/office/drawing/2014/main" id="{71428D81-0616-4079-B46F-4D67115C1AD4}"/>
              </a:ext>
            </a:extLst>
          </p:cNvPr>
          <p:cNvSpPr>
            <a:spLocks noGrp="1"/>
          </p:cNvSpPr>
          <p:nvPr>
            <p:ph idx="1"/>
          </p:nvPr>
        </p:nvSpPr>
        <p:spPr/>
        <p:txBody>
          <a:bodyPr/>
          <a:lstStyle/>
          <a:p>
            <a:pPr eaLnBrk="1" hangingPunct="1">
              <a:buSzPct val="100000"/>
              <a:buFont typeface="Wingdings" panose="05000000000000000000" pitchFamily="2" charset="2"/>
              <a:buChar char="§"/>
            </a:pPr>
            <a:r>
              <a:rPr lang="en-US" altLang="en-US" sz="2000" b="1"/>
              <a:t>Need-Based Waiver is the largest of all waiver programs, averaging $17 million annually  </a:t>
            </a:r>
          </a:p>
          <a:p>
            <a:pPr eaLnBrk="1" hangingPunct="1">
              <a:buSzPct val="100000"/>
              <a:buFont typeface="Wingdings" panose="05000000000000000000" pitchFamily="2" charset="2"/>
              <a:buChar char="§"/>
            </a:pPr>
            <a:r>
              <a:rPr lang="en-US" altLang="en-US" sz="2000" b="1"/>
              <a:t>FY 2021 allocation for the Need-Based Waiver is based on funding model (identical to formula used for the Cash Grant)</a:t>
            </a:r>
          </a:p>
          <a:p>
            <a:pPr eaLnBrk="1" hangingPunct="1">
              <a:buSzPct val="100000"/>
              <a:buFont typeface="Wingdings" panose="05000000000000000000" pitchFamily="2" charset="2"/>
              <a:buChar char="§"/>
            </a:pPr>
            <a:r>
              <a:rPr lang="en-US" altLang="en-US" sz="2000" b="1"/>
              <a:t>Expenditure level periodically increased to reflect changes  in enrollment and eligibility demands</a:t>
            </a:r>
          </a:p>
          <a:p>
            <a:pPr eaLnBrk="1" hangingPunct="1">
              <a:buSzPct val="100000"/>
              <a:buFont typeface="Wingdings" panose="05000000000000000000" pitchFamily="2" charset="2"/>
              <a:buChar char="§"/>
            </a:pPr>
            <a:r>
              <a:rPr lang="en-US" altLang="en-US" sz="2000" b="1"/>
              <a:t>Clarification of FAFSA requirement for certain waivers issued in the Dear Colleague letter series; guidelines  updated to reflect changes</a:t>
            </a:r>
          </a:p>
          <a:p>
            <a:pPr eaLnBrk="1" hangingPunct="1">
              <a:buSzPct val="100000"/>
              <a:buFont typeface="Wingdings" panose="05000000000000000000" pitchFamily="2" charset="2"/>
              <a:buChar char="§"/>
            </a:pPr>
            <a:r>
              <a:rPr lang="en-US" altLang="en-US" sz="2000" b="1"/>
              <a:t>Institutions are required to reconcile and report all awarded waivers as part of the annual year-end data submission </a:t>
            </a:r>
          </a:p>
          <a:p>
            <a:pPr eaLnBrk="1" hangingPunct="1">
              <a:buSzPct val="100000"/>
              <a:buFont typeface="Wingdings" panose="05000000000000000000" pitchFamily="2" charset="2"/>
              <a:buChar char="§"/>
            </a:pPr>
            <a:r>
              <a:rPr lang="en-US" altLang="en-US" sz="2000" b="1"/>
              <a:t>Year-End Financial Aid Data File includes identifier for a larger number of waivers</a:t>
            </a:r>
          </a:p>
          <a:p>
            <a:endParaRPr lang="en-US" altLang="en-US"/>
          </a:p>
        </p:txBody>
      </p:sp>
      <p:sp>
        <p:nvSpPr>
          <p:cNvPr id="47108" name="Text Placeholder 3">
            <a:extLst>
              <a:ext uri="{FF2B5EF4-FFF2-40B4-BE49-F238E27FC236}">
                <a16:creationId xmlns:a16="http://schemas.microsoft.com/office/drawing/2014/main" id="{63C34031-8496-4E30-A513-16D5E45310A4}"/>
              </a:ext>
            </a:extLst>
          </p:cNvPr>
          <p:cNvSpPr>
            <a:spLocks noGrp="1"/>
          </p:cNvSpPr>
          <p:nvPr>
            <p:ph type="body" sz="quarter" idx="13"/>
          </p:nvPr>
        </p:nvSpPr>
        <p:spPr/>
        <p:txBody>
          <a:bodyPr/>
          <a:lstStyle/>
          <a:p>
            <a:r>
              <a:rPr altLang="en-US"/>
              <a:t>Tuition Waivers</a:t>
            </a:r>
          </a:p>
          <a:p>
            <a:endParaRPr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0CD1-8BDF-48F7-8726-D4212E0F030B}"/>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36867" name="Content Placeholder 2">
            <a:extLst>
              <a:ext uri="{FF2B5EF4-FFF2-40B4-BE49-F238E27FC236}">
                <a16:creationId xmlns:a16="http://schemas.microsoft.com/office/drawing/2014/main" id="{0D3F701C-70EE-418F-9CC1-328814F50E71}"/>
              </a:ext>
            </a:extLst>
          </p:cNvPr>
          <p:cNvSpPr>
            <a:spLocks noGrp="1"/>
          </p:cNvSpPr>
          <p:nvPr>
            <p:ph idx="1"/>
          </p:nvPr>
        </p:nvSpPr>
        <p:spPr/>
        <p:txBody>
          <a:bodyPr/>
          <a:lstStyle/>
          <a:p>
            <a:pPr lvl="1" eaLnBrk="1" hangingPunct="1">
              <a:spcBef>
                <a:spcPct val="0"/>
              </a:spcBef>
              <a:buClr>
                <a:schemeClr val="accent1"/>
              </a:buClr>
              <a:buSzPct val="100000"/>
              <a:buFont typeface="Wingdings" panose="05000000000000000000" pitchFamily="2" charset="2"/>
              <a:buChar char="§"/>
              <a:defRPr/>
            </a:pPr>
            <a:r>
              <a:rPr lang="en-US" altLang="en-US" sz="1600" b="1" dirty="0"/>
              <a:t>Implemented in 2004  - with an initial cohort of 13,000 students designated to receive scholarship in first year  of college, starting fall 2005</a:t>
            </a:r>
          </a:p>
          <a:p>
            <a:pPr lvl="1" eaLnBrk="1" hangingPunct="1">
              <a:spcBef>
                <a:spcPct val="0"/>
              </a:spcBef>
              <a:buClr>
                <a:schemeClr val="accent1"/>
              </a:buClr>
              <a:buSzPct val="100000"/>
              <a:buFont typeface="Wingdings" panose="05000000000000000000" pitchFamily="2" charset="2"/>
              <a:buNone/>
              <a:defRPr/>
            </a:pPr>
            <a:endParaRPr lang="en-US" altLang="en-US" sz="1600" b="1" dirty="0"/>
          </a:p>
          <a:p>
            <a:pPr lvl="1" eaLnBrk="1" hangingPunct="1">
              <a:spcBef>
                <a:spcPct val="0"/>
              </a:spcBef>
              <a:buClr>
                <a:schemeClr val="accent1"/>
              </a:buClr>
              <a:buSzPct val="100000"/>
              <a:buFont typeface="Wingdings" panose="05000000000000000000" pitchFamily="2" charset="2"/>
              <a:buChar char="§"/>
              <a:defRPr/>
            </a:pPr>
            <a:r>
              <a:rPr lang="en-US" altLang="en-US" sz="1600" b="1" dirty="0"/>
              <a:t>An average of 18,000  students designated annually  - roughly 30% of students from each new class take advantage of the scholarship </a:t>
            </a:r>
          </a:p>
          <a:p>
            <a:pPr lvl="1" eaLnBrk="1" hangingPunct="1">
              <a:spcBef>
                <a:spcPct val="0"/>
              </a:spcBef>
              <a:buClr>
                <a:schemeClr val="accent1"/>
              </a:buClr>
              <a:buSzPct val="100000"/>
              <a:buFont typeface="Wingdings" panose="05000000000000000000" pitchFamily="2" charset="2"/>
              <a:buChar char="§"/>
              <a:defRPr/>
            </a:pPr>
            <a:endParaRPr lang="en-US" altLang="en-US" sz="1600" b="1" dirty="0"/>
          </a:p>
          <a:p>
            <a:pPr lvl="1" eaLnBrk="1" hangingPunct="1">
              <a:spcBef>
                <a:spcPct val="0"/>
              </a:spcBef>
              <a:buClr>
                <a:schemeClr val="accent1"/>
              </a:buClr>
              <a:buSzPct val="100000"/>
              <a:buFont typeface="Wingdings" panose="05000000000000000000" pitchFamily="2" charset="2"/>
              <a:buChar char="§"/>
              <a:defRPr/>
            </a:pPr>
            <a:r>
              <a:rPr lang="en-US" altLang="en-US" sz="1600" b="1" dirty="0"/>
              <a:t>Award equals value of tuition only – ranging up to $1,742</a:t>
            </a:r>
          </a:p>
          <a:p>
            <a:pPr marL="457200" lvl="1" indent="0" eaLnBrk="1" hangingPunct="1">
              <a:spcBef>
                <a:spcPct val="0"/>
              </a:spcBef>
              <a:buClr>
                <a:schemeClr val="accent1"/>
              </a:buClr>
              <a:buSzPct val="100000"/>
              <a:buFont typeface="Wingdings" panose="05000000000000000000" pitchFamily="2" charset="2"/>
              <a:buNone/>
              <a:defRPr/>
            </a:pPr>
            <a:endParaRPr lang="en-US" altLang="en-US" sz="1600" b="1" dirty="0"/>
          </a:p>
          <a:p>
            <a:pPr lvl="1" eaLnBrk="1" hangingPunct="1">
              <a:spcBef>
                <a:spcPct val="0"/>
              </a:spcBef>
              <a:buClr>
                <a:schemeClr val="accent1"/>
              </a:buClr>
              <a:buSzPct val="100000"/>
              <a:buFont typeface="Wingdings" panose="05000000000000000000" pitchFamily="2" charset="2"/>
              <a:buChar char="§"/>
              <a:defRPr/>
            </a:pPr>
            <a:r>
              <a:rPr lang="en-US" altLang="en-US" sz="1600" b="1" dirty="0"/>
              <a:t>Duplicate  Adams Scholarship letters may be obtained from the MA Department of Elementary and Secondary Education: </a:t>
            </a:r>
            <a:r>
              <a:rPr lang="en-US" altLang="en-US" sz="1600" b="1" dirty="0">
                <a:solidFill>
                  <a:srgbClr val="0070C0"/>
                </a:solidFill>
              </a:rPr>
              <a:t>(781) 338-3625  OR  (781) 338-3640</a:t>
            </a:r>
          </a:p>
          <a:p>
            <a:pPr marL="457200" lvl="1" indent="0" eaLnBrk="1" hangingPunct="1">
              <a:spcBef>
                <a:spcPct val="0"/>
              </a:spcBef>
              <a:buClr>
                <a:schemeClr val="accent1"/>
              </a:buClr>
              <a:buSzPct val="100000"/>
              <a:buFont typeface="Wingdings" panose="05000000000000000000" pitchFamily="2" charset="2"/>
              <a:buNone/>
              <a:defRPr/>
            </a:pPr>
            <a:endParaRPr lang="en-US" altLang="en-US" sz="1600" b="1" dirty="0">
              <a:solidFill>
                <a:srgbClr val="FF0000"/>
              </a:solidFill>
            </a:endParaRPr>
          </a:p>
          <a:p>
            <a:pPr lvl="1" eaLnBrk="1" hangingPunct="1">
              <a:spcBef>
                <a:spcPct val="0"/>
              </a:spcBef>
              <a:buClr>
                <a:schemeClr val="accent1"/>
              </a:buClr>
              <a:buSzPct val="100000"/>
              <a:buFont typeface="Wingdings" panose="05000000000000000000" pitchFamily="2" charset="2"/>
              <a:buChar char="§"/>
              <a:defRPr/>
            </a:pPr>
            <a:r>
              <a:rPr lang="en-US" altLang="en-US" sz="1600" b="1" dirty="0">
                <a:solidFill>
                  <a:srgbClr val="C00000"/>
                </a:solidFill>
              </a:rPr>
              <a:t>Appeals</a:t>
            </a:r>
            <a:r>
              <a:rPr lang="en-US" altLang="en-US" sz="1600" b="1" dirty="0">
                <a:solidFill>
                  <a:srgbClr val="0070C0"/>
                </a:solidFill>
              </a:rPr>
              <a:t> </a:t>
            </a:r>
            <a:r>
              <a:rPr lang="en-US" altLang="en-US" sz="1600" b="1" dirty="0">
                <a:solidFill>
                  <a:srgbClr val="C00000"/>
                </a:solidFill>
              </a:rPr>
              <a:t>granted only under rare or extenuating circumstances:</a:t>
            </a:r>
          </a:p>
          <a:p>
            <a:pPr lvl="2">
              <a:spcBef>
                <a:spcPct val="0"/>
              </a:spcBef>
              <a:defRPr/>
            </a:pPr>
            <a:r>
              <a:rPr lang="en-US" altLang="en-US" sz="1600" b="1" dirty="0">
                <a:solidFill>
                  <a:srgbClr val="0070C0"/>
                </a:solidFill>
              </a:rPr>
              <a:t>Adams Scholarship Committee</a:t>
            </a:r>
          </a:p>
          <a:p>
            <a:pPr lvl="1">
              <a:spcBef>
                <a:spcPct val="0"/>
              </a:spcBef>
              <a:buFont typeface="Wingdings" panose="05000000000000000000" pitchFamily="2" charset="2"/>
              <a:buNone/>
              <a:defRPr/>
            </a:pPr>
            <a:r>
              <a:rPr lang="en-US" altLang="en-US" sz="1600" b="1" dirty="0">
                <a:solidFill>
                  <a:srgbClr val="0070C0"/>
                </a:solidFill>
              </a:rPr>
              <a:t>		  Massachusetts Department of Higher Education</a:t>
            </a:r>
          </a:p>
          <a:p>
            <a:pPr lvl="1">
              <a:spcBef>
                <a:spcPct val="0"/>
              </a:spcBef>
              <a:buFont typeface="Wingdings" panose="05000000000000000000" pitchFamily="2" charset="2"/>
              <a:buNone/>
              <a:defRPr/>
            </a:pPr>
            <a:r>
              <a:rPr lang="en-US" altLang="en-US" sz="1600" b="1" dirty="0">
                <a:solidFill>
                  <a:srgbClr val="0070C0"/>
                </a:solidFill>
              </a:rPr>
              <a:t>		  75 Pleasant Street, 3</a:t>
            </a:r>
            <a:r>
              <a:rPr lang="en-US" altLang="en-US" sz="1600" b="1" baseline="30000" dirty="0">
                <a:solidFill>
                  <a:srgbClr val="0070C0"/>
                </a:solidFill>
              </a:rPr>
              <a:t>rd</a:t>
            </a:r>
            <a:r>
              <a:rPr lang="en-US" altLang="en-US" sz="1600" b="1" dirty="0">
                <a:solidFill>
                  <a:srgbClr val="0070C0"/>
                </a:solidFill>
              </a:rPr>
              <a:t> Floor -  Malden, MA 02148</a:t>
            </a:r>
          </a:p>
          <a:p>
            <a:pPr lvl="1">
              <a:spcBef>
                <a:spcPct val="0"/>
              </a:spcBef>
              <a:buFont typeface="Wingdings" panose="05000000000000000000" pitchFamily="2" charset="2"/>
              <a:buNone/>
              <a:defRPr/>
            </a:pPr>
            <a:endParaRPr lang="en-US" altLang="en-US" sz="1600" b="1" dirty="0">
              <a:solidFill>
                <a:srgbClr val="0070C0"/>
              </a:solidFill>
            </a:endParaRPr>
          </a:p>
          <a:p>
            <a:pPr lvl="2">
              <a:spcBef>
                <a:spcPct val="0"/>
              </a:spcBef>
              <a:defRPr/>
            </a:pPr>
            <a:r>
              <a:rPr lang="en-US" altLang="en-US" sz="1600" b="1" dirty="0"/>
              <a:t>Must include appeal, copy of transcript and documentation to support extenuating circumstance</a:t>
            </a:r>
          </a:p>
          <a:p>
            <a:pPr marL="766763" lvl="2" indent="0">
              <a:spcBef>
                <a:spcPct val="0"/>
              </a:spcBef>
              <a:buFont typeface="Arial" panose="020B0604020202020204" pitchFamily="34" charset="0"/>
              <a:buNone/>
              <a:defRPr/>
            </a:pPr>
            <a:r>
              <a:rPr lang="en-US" altLang="en-US" sz="1400" b="1" i="1" dirty="0">
                <a:solidFill>
                  <a:srgbClr val="C00000"/>
                </a:solidFill>
              </a:rPr>
              <a:t>Note: Students should not be encouraged to appeal if circumstances are not extenuating</a:t>
            </a:r>
            <a:r>
              <a:rPr lang="en-US" altLang="en-US" sz="1400" b="1" i="1" dirty="0">
                <a:solidFill>
                  <a:srgbClr val="0070C0"/>
                </a:solidFill>
              </a:rPr>
              <a:t> </a:t>
            </a:r>
          </a:p>
          <a:p>
            <a:pPr lvl="2">
              <a:spcBef>
                <a:spcPct val="0"/>
              </a:spcBef>
              <a:defRPr/>
            </a:pPr>
            <a:endParaRPr lang="en-US" altLang="en-US" sz="1600" b="1" dirty="0"/>
          </a:p>
          <a:p>
            <a:pPr marL="457200" lvl="1" indent="0">
              <a:spcBef>
                <a:spcPct val="0"/>
              </a:spcBef>
              <a:buFont typeface="Wingdings" panose="05000000000000000000" pitchFamily="2" charset="2"/>
              <a:buNone/>
              <a:defRPr/>
            </a:pPr>
            <a:endParaRPr lang="en-US" altLang="en-US" sz="1400" b="1" dirty="0">
              <a:solidFill>
                <a:srgbClr val="C00000"/>
              </a:solidFill>
            </a:endParaRPr>
          </a:p>
        </p:txBody>
      </p:sp>
      <p:sp>
        <p:nvSpPr>
          <p:cNvPr id="48132" name="Text Placeholder 3">
            <a:extLst>
              <a:ext uri="{FF2B5EF4-FFF2-40B4-BE49-F238E27FC236}">
                <a16:creationId xmlns:a16="http://schemas.microsoft.com/office/drawing/2014/main" id="{48AB2A60-92CB-446C-85FD-CFFDFF80A986}"/>
              </a:ext>
            </a:extLst>
          </p:cNvPr>
          <p:cNvSpPr>
            <a:spLocks noGrp="1"/>
          </p:cNvSpPr>
          <p:nvPr>
            <p:ph type="body" sz="quarter" idx="13"/>
          </p:nvPr>
        </p:nvSpPr>
        <p:spPr/>
        <p:txBody>
          <a:bodyPr/>
          <a:lstStyle/>
          <a:p>
            <a:r>
              <a:rPr altLang="en-US"/>
              <a:t>John &amp; Abigail Adams Scholarship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F48A9-B05B-4902-B6B7-231B714E7EDC}"/>
              </a:ext>
            </a:extLst>
          </p:cNvPr>
          <p:cNvSpPr>
            <a:spLocks noGrp="1"/>
          </p:cNvSpPr>
          <p:nvPr>
            <p:ph type="title"/>
          </p:nvPr>
        </p:nvSpPr>
        <p:spPr>
          <a:xfrm>
            <a:off x="457200" y="231775"/>
            <a:ext cx="6858000" cy="377825"/>
          </a:xfrm>
        </p:spPr>
        <p:txBody>
          <a:bodyPr>
            <a:normAutofit fontScale="90000"/>
          </a:bodyPr>
          <a:lstStyle/>
          <a:p>
            <a:pPr>
              <a:defRPr/>
            </a:pPr>
            <a:r>
              <a:rPr lang="en-US" dirty="0"/>
              <a:t>2020-2021</a:t>
            </a:r>
          </a:p>
        </p:txBody>
      </p:sp>
      <p:sp>
        <p:nvSpPr>
          <p:cNvPr id="11267" name="Content Placeholder 2">
            <a:extLst>
              <a:ext uri="{FF2B5EF4-FFF2-40B4-BE49-F238E27FC236}">
                <a16:creationId xmlns:a16="http://schemas.microsoft.com/office/drawing/2014/main" id="{B9D18DAB-B8B3-46C9-939D-4E6609A0A5BE}"/>
              </a:ext>
            </a:extLst>
          </p:cNvPr>
          <p:cNvSpPr>
            <a:spLocks noGrp="1"/>
          </p:cNvSpPr>
          <p:nvPr>
            <p:ph idx="1"/>
          </p:nvPr>
        </p:nvSpPr>
        <p:spPr>
          <a:xfrm>
            <a:off x="457200" y="1447800"/>
            <a:ext cx="8229600" cy="5334000"/>
          </a:xfrm>
        </p:spPr>
        <p:txBody>
          <a:bodyPr/>
          <a:lstStyle/>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Clantha McCurdy  </a:t>
            </a: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Senior Deputy Commissioner</a:t>
            </a:r>
          </a:p>
          <a:p>
            <a:pPr marL="201613" indent="-201613" defTabSz="442913">
              <a:spcBef>
                <a:spcPts val="0"/>
              </a:spcBef>
              <a:buClr>
                <a:srgbClr val="000080"/>
              </a:buClr>
              <a:buSzPct val="90000"/>
              <a:buFont typeface="Wingdings 2" panose="05020102010507070707" pitchFamily="18" charset="2"/>
              <a:buNone/>
              <a:defRPr/>
            </a:pPr>
            <a:endParaRPr lang="en-US" sz="2000" b="1" dirty="0">
              <a:latin typeface="+mj-lt"/>
            </a:endParaRP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Robert Brun          </a:t>
            </a: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Senior Associate Commissioner</a:t>
            </a:r>
          </a:p>
          <a:p>
            <a:pPr marL="201613" indent="-201613" defTabSz="442913">
              <a:spcBef>
                <a:spcPts val="0"/>
              </a:spcBef>
              <a:buClr>
                <a:srgbClr val="000080"/>
              </a:buClr>
              <a:buSzPct val="90000"/>
              <a:buFont typeface="Wingdings 2" panose="05020102010507070707" pitchFamily="18" charset="2"/>
              <a:buNone/>
              <a:defRPr/>
            </a:pPr>
            <a:endParaRPr lang="en-US" sz="2000" b="1" dirty="0">
              <a:latin typeface="+mj-lt"/>
            </a:endParaRP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Alison Connolly</a:t>
            </a: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Senior Associate Director </a:t>
            </a:r>
          </a:p>
          <a:p>
            <a:pPr marL="201613" indent="-201613" defTabSz="442913">
              <a:spcBef>
                <a:spcPts val="0"/>
              </a:spcBef>
              <a:buClr>
                <a:srgbClr val="000080"/>
              </a:buClr>
              <a:buSzPct val="90000"/>
              <a:buFont typeface="Wingdings 2" panose="05020102010507070707" pitchFamily="18" charset="2"/>
              <a:buNone/>
              <a:defRPr/>
            </a:pPr>
            <a:endParaRPr lang="en-US" sz="2000" b="1" dirty="0">
              <a:latin typeface="+mj-lt"/>
            </a:endParaRP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Stephanie Perez</a:t>
            </a: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Program Manager</a:t>
            </a:r>
          </a:p>
          <a:p>
            <a:pPr marL="201613" indent="-201613" defTabSz="442913">
              <a:spcBef>
                <a:spcPts val="0"/>
              </a:spcBef>
              <a:buClr>
                <a:srgbClr val="000080"/>
              </a:buClr>
              <a:buSzPct val="90000"/>
              <a:buFont typeface="Wingdings 2" panose="05020102010507070707" pitchFamily="18" charset="2"/>
              <a:buNone/>
              <a:defRPr/>
            </a:pPr>
            <a:endParaRPr lang="en-US" sz="2000" b="1" dirty="0">
              <a:latin typeface="+mj-lt"/>
            </a:endParaRP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Leslie Garcia</a:t>
            </a: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Assistant Director</a:t>
            </a:r>
          </a:p>
          <a:p>
            <a:pPr marL="201613" indent="-201613" defTabSz="442913">
              <a:spcBef>
                <a:spcPts val="0"/>
              </a:spcBef>
              <a:buClr>
                <a:srgbClr val="000080"/>
              </a:buClr>
              <a:buSzPct val="90000"/>
              <a:buFont typeface="Wingdings 2" panose="05020102010507070707" pitchFamily="18" charset="2"/>
              <a:buNone/>
              <a:defRPr/>
            </a:pPr>
            <a:endParaRPr lang="en-US" sz="2000" b="1" dirty="0">
              <a:latin typeface="+mj-lt"/>
            </a:endParaRP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Tim Cronin</a:t>
            </a:r>
          </a:p>
          <a:p>
            <a:pPr marL="201613" indent="-201613" defTabSz="442913">
              <a:spcBef>
                <a:spcPts val="0"/>
              </a:spcBef>
              <a:buClr>
                <a:srgbClr val="000080"/>
              </a:buClr>
              <a:buSzPct val="90000"/>
              <a:buFont typeface="Wingdings 2" panose="05020102010507070707" pitchFamily="18" charset="2"/>
              <a:buNone/>
              <a:defRPr/>
            </a:pPr>
            <a:r>
              <a:rPr lang="en-US" sz="2000" b="1" dirty="0">
                <a:latin typeface="+mj-lt"/>
              </a:rPr>
              <a:t>GEAR UP Data Utilization Coordinator</a:t>
            </a:r>
          </a:p>
          <a:p>
            <a:pPr marL="201613" indent="-201613" defTabSz="442913">
              <a:spcBef>
                <a:spcPts val="0"/>
              </a:spcBef>
              <a:buClr>
                <a:srgbClr val="000080"/>
              </a:buClr>
              <a:buSzPct val="90000"/>
              <a:buFont typeface="Wingdings 2" panose="05020102010507070707" pitchFamily="18" charset="2"/>
              <a:buNone/>
              <a:defRPr/>
            </a:pPr>
            <a:endParaRPr lang="en-US" sz="2000" b="1" dirty="0">
              <a:latin typeface="+mj-lt"/>
            </a:endParaRPr>
          </a:p>
          <a:p>
            <a:pPr marL="201613" indent="-201613" defTabSz="442913">
              <a:spcBef>
                <a:spcPts val="0"/>
              </a:spcBef>
              <a:buClr>
                <a:srgbClr val="000080"/>
              </a:buClr>
              <a:buSzPct val="90000"/>
              <a:buFont typeface="Wingdings 2" panose="05020102010507070707" pitchFamily="18" charset="2"/>
              <a:buNone/>
              <a:defRPr/>
            </a:pPr>
            <a:endParaRPr lang="en-US" sz="2000" b="1" dirty="0">
              <a:latin typeface="+mj-lt"/>
            </a:endParaRPr>
          </a:p>
          <a:p>
            <a:pPr marL="201613" indent="-201613" defTabSz="442913">
              <a:spcBef>
                <a:spcPts val="0"/>
              </a:spcBef>
              <a:buClr>
                <a:srgbClr val="000080"/>
              </a:buClr>
              <a:buSzPct val="90000"/>
              <a:buFont typeface="Wingdings 2" panose="05020102010507070707" pitchFamily="18" charset="2"/>
              <a:buNone/>
              <a:defRPr/>
            </a:pPr>
            <a:endParaRPr lang="en-US" sz="1800" b="1" dirty="0">
              <a:latin typeface="+mj-lt"/>
            </a:endParaRPr>
          </a:p>
          <a:p>
            <a:pPr>
              <a:spcBef>
                <a:spcPts val="0"/>
              </a:spcBef>
              <a:buFont typeface="Wingdings 2" panose="05020102010507070707" pitchFamily="18" charset="2"/>
              <a:buNone/>
              <a:defRPr/>
            </a:pPr>
            <a:endParaRPr lang="en-US" dirty="0">
              <a:latin typeface="+mj-lt"/>
            </a:endParaRPr>
          </a:p>
        </p:txBody>
      </p:sp>
      <p:sp>
        <p:nvSpPr>
          <p:cNvPr id="14340" name="Text Placeholder 3">
            <a:extLst>
              <a:ext uri="{FF2B5EF4-FFF2-40B4-BE49-F238E27FC236}">
                <a16:creationId xmlns:a16="http://schemas.microsoft.com/office/drawing/2014/main" id="{1E8CBCF3-B44A-445F-9648-D3F35195D453}"/>
              </a:ext>
            </a:extLst>
          </p:cNvPr>
          <p:cNvSpPr>
            <a:spLocks noGrp="1"/>
          </p:cNvSpPr>
          <p:nvPr>
            <p:ph type="body" sz="quarter" idx="13"/>
          </p:nvPr>
        </p:nvSpPr>
        <p:spPr/>
        <p:txBody>
          <a:bodyPr/>
          <a:lstStyle/>
          <a:p>
            <a:pPr>
              <a:defRPr/>
            </a:pPr>
            <a:r>
              <a:rPr>
                <a:latin typeface="+mj-lt"/>
              </a:rPr>
              <a:t>PRESENTERS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41B34-9369-48ED-9A4C-D0A1B31DA5C7}"/>
              </a:ext>
            </a:extLst>
          </p:cNvPr>
          <p:cNvSpPr>
            <a:spLocks noGrp="1"/>
          </p:cNvSpPr>
          <p:nvPr>
            <p:ph type="title"/>
          </p:nvPr>
        </p:nvSpPr>
        <p:spPr>
          <a:xfrm>
            <a:off x="457200" y="231775"/>
            <a:ext cx="6858000" cy="377825"/>
          </a:xfrm>
        </p:spPr>
        <p:txBody>
          <a:bodyPr>
            <a:normAutofit fontScale="90000"/>
          </a:bodyPr>
          <a:lstStyle/>
          <a:p>
            <a:pPr>
              <a:defRPr/>
            </a:pPr>
            <a:r>
              <a:rPr lang="en-US" dirty="0"/>
              <a:t>Public College Programs</a:t>
            </a:r>
          </a:p>
        </p:txBody>
      </p:sp>
      <p:sp>
        <p:nvSpPr>
          <p:cNvPr id="37891" name="Content Placeholder 2">
            <a:extLst>
              <a:ext uri="{FF2B5EF4-FFF2-40B4-BE49-F238E27FC236}">
                <a16:creationId xmlns:a16="http://schemas.microsoft.com/office/drawing/2014/main" id="{7D743D5A-DD15-4F89-B9B3-38BF4B23F5A8}"/>
              </a:ext>
            </a:extLst>
          </p:cNvPr>
          <p:cNvSpPr>
            <a:spLocks noGrp="1"/>
          </p:cNvSpPr>
          <p:nvPr>
            <p:ph idx="1"/>
          </p:nvPr>
        </p:nvSpPr>
        <p:spPr>
          <a:xfrm>
            <a:off x="457200" y="1600200"/>
            <a:ext cx="8229600" cy="4953000"/>
          </a:xfrm>
        </p:spPr>
        <p:txBody>
          <a:bodyPr/>
          <a:lstStyle/>
          <a:p>
            <a:pPr>
              <a:defRPr/>
            </a:pPr>
            <a:r>
              <a:rPr lang="en-US" altLang="en-US" b="1" dirty="0"/>
              <a:t>BHE approved guidelines, as amended: </a:t>
            </a:r>
          </a:p>
          <a:p>
            <a:pPr lvl="1">
              <a:spcBef>
                <a:spcPts val="475"/>
              </a:spcBef>
              <a:defRPr/>
            </a:pPr>
            <a:r>
              <a:rPr lang="en-US" altLang="en-US" b="1" dirty="0"/>
              <a:t>Provides up to six years for designated students to receive the eight semesters of tuition scholarship waiver:</a:t>
            </a:r>
          </a:p>
          <a:p>
            <a:pPr lvl="2">
              <a:spcBef>
                <a:spcPts val="475"/>
              </a:spcBef>
              <a:defRPr/>
            </a:pPr>
            <a:r>
              <a:rPr lang="en-US" altLang="en-US" sz="1600" b="1" dirty="0"/>
              <a:t>Allows greater flexibility to the student</a:t>
            </a:r>
          </a:p>
          <a:p>
            <a:pPr lvl="2">
              <a:spcBef>
                <a:spcPts val="475"/>
              </a:spcBef>
              <a:defRPr/>
            </a:pPr>
            <a:r>
              <a:rPr lang="en-US" altLang="en-US" sz="1600" b="1" dirty="0"/>
              <a:t>Eliminates “consecutive” semester enrollment requirement</a:t>
            </a:r>
          </a:p>
          <a:p>
            <a:pPr lvl="2">
              <a:spcBef>
                <a:spcPts val="475"/>
              </a:spcBef>
              <a:defRPr/>
            </a:pPr>
            <a:r>
              <a:rPr lang="en-US" altLang="en-US" sz="1600" b="1" dirty="0"/>
              <a:t>Student retains eligibility after gap year or less than full-time status </a:t>
            </a:r>
          </a:p>
          <a:p>
            <a:pPr lvl="2">
              <a:spcBef>
                <a:spcPts val="475"/>
              </a:spcBef>
              <a:defRPr/>
            </a:pPr>
            <a:r>
              <a:rPr lang="en-US" altLang="en-US" sz="1600" b="1" dirty="0"/>
              <a:t>In all circumstances, student must maintain a cumulative 3.0 GPA </a:t>
            </a:r>
          </a:p>
          <a:p>
            <a:pPr lvl="2">
              <a:spcBef>
                <a:spcPts val="475"/>
              </a:spcBef>
              <a:defRPr/>
            </a:pPr>
            <a:r>
              <a:rPr lang="en-US" altLang="en-US" sz="1600" b="1" dirty="0"/>
              <a:t>Transfer students must also have earned the 3.0 GPA for eligibility</a:t>
            </a:r>
          </a:p>
          <a:p>
            <a:pPr lvl="2">
              <a:spcBef>
                <a:spcPts val="475"/>
              </a:spcBef>
              <a:defRPr/>
            </a:pPr>
            <a:r>
              <a:rPr lang="en-US" altLang="en-US" sz="1600" b="1" dirty="0"/>
              <a:t>Recipients are required to complete the FAFSA annually and enroll full-time</a:t>
            </a:r>
          </a:p>
          <a:p>
            <a:pPr marL="766763" lvl="2" indent="0">
              <a:spcBef>
                <a:spcPts val="475"/>
              </a:spcBef>
              <a:buFont typeface="Arial" panose="020B0604020202020204" pitchFamily="34" charset="0"/>
              <a:buNone/>
              <a:defRPr/>
            </a:pPr>
            <a:endParaRPr lang="en-US" altLang="en-US" sz="1600" b="1" dirty="0"/>
          </a:p>
          <a:p>
            <a:pPr lvl="1">
              <a:spcBef>
                <a:spcPts val="475"/>
              </a:spcBef>
              <a:defRPr/>
            </a:pPr>
            <a:r>
              <a:rPr lang="en-US" altLang="en-US" b="1" i="1" dirty="0">
                <a:solidFill>
                  <a:srgbClr val="0070C0"/>
                </a:solidFill>
              </a:rPr>
              <a:t>Extends eligibility to students who are high school graduates and a United States Citizen or a non-citizen authorized by the federal government to live and work in the United States on a temporary or permanent basis</a:t>
            </a:r>
          </a:p>
          <a:p>
            <a:pPr marL="457200" lvl="1" indent="0">
              <a:spcBef>
                <a:spcPts val="475"/>
              </a:spcBef>
              <a:buFont typeface="Wingdings" panose="05000000000000000000" pitchFamily="2" charset="2"/>
              <a:buNone/>
              <a:defRPr/>
            </a:pPr>
            <a:endParaRPr lang="en-US" altLang="en-US" b="1" dirty="0"/>
          </a:p>
          <a:p>
            <a:pPr lvl="1">
              <a:spcBef>
                <a:spcPts val="475"/>
              </a:spcBef>
              <a:defRPr/>
            </a:pPr>
            <a:endParaRPr lang="en-US" altLang="en-US" b="1" dirty="0"/>
          </a:p>
          <a:p>
            <a:pPr marL="766763" lvl="2" indent="0">
              <a:buFont typeface="Arial" panose="020B0604020202020204" pitchFamily="34" charset="0"/>
              <a:buNone/>
              <a:defRPr/>
            </a:pPr>
            <a:endParaRPr lang="en-US" altLang="en-US" b="1" dirty="0"/>
          </a:p>
          <a:p>
            <a:pPr lvl="2">
              <a:defRPr/>
            </a:pPr>
            <a:endParaRPr lang="en-US" altLang="en-US" b="1" dirty="0"/>
          </a:p>
          <a:p>
            <a:pPr lvl="2">
              <a:defRPr/>
            </a:pPr>
            <a:endParaRPr lang="en-US" altLang="en-US" b="1" dirty="0"/>
          </a:p>
          <a:p>
            <a:pPr lvl="2">
              <a:buFont typeface="Arial" panose="020B0604020202020204" pitchFamily="34" charset="0"/>
              <a:buNone/>
              <a:defRPr/>
            </a:pPr>
            <a:endParaRPr lang="en-US" altLang="en-US" dirty="0"/>
          </a:p>
          <a:p>
            <a:pPr>
              <a:buFont typeface="Wingdings 2" panose="05020102010507070707" pitchFamily="18" charset="2"/>
              <a:buNone/>
              <a:defRPr/>
            </a:pPr>
            <a:endParaRPr lang="en-US" altLang="en-US" dirty="0"/>
          </a:p>
        </p:txBody>
      </p:sp>
      <p:sp>
        <p:nvSpPr>
          <p:cNvPr id="49156" name="Text Placeholder 3">
            <a:extLst>
              <a:ext uri="{FF2B5EF4-FFF2-40B4-BE49-F238E27FC236}">
                <a16:creationId xmlns:a16="http://schemas.microsoft.com/office/drawing/2014/main" id="{4E593707-CF86-4F2E-831F-75ED8DB435EA}"/>
              </a:ext>
            </a:extLst>
          </p:cNvPr>
          <p:cNvSpPr>
            <a:spLocks noGrp="1"/>
          </p:cNvSpPr>
          <p:nvPr>
            <p:ph type="body" sz="quarter" idx="13"/>
          </p:nvPr>
        </p:nvSpPr>
        <p:spPr/>
        <p:txBody>
          <a:bodyPr/>
          <a:lstStyle/>
          <a:p>
            <a:r>
              <a:rPr altLang="en-US"/>
              <a:t>John &amp; Abigail Adams Scholarship</a:t>
            </a:r>
          </a:p>
          <a:p>
            <a:endParaRPr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A07D-7E54-45BA-94E0-A475BE418BE6}"/>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0179" name="Content Placeholder 2">
            <a:extLst>
              <a:ext uri="{FF2B5EF4-FFF2-40B4-BE49-F238E27FC236}">
                <a16:creationId xmlns:a16="http://schemas.microsoft.com/office/drawing/2014/main" id="{916E119B-EB69-4689-BCED-06724DAB09A6}"/>
              </a:ext>
            </a:extLst>
          </p:cNvPr>
          <p:cNvSpPr>
            <a:spLocks noGrp="1"/>
          </p:cNvSpPr>
          <p:nvPr>
            <p:ph idx="1"/>
          </p:nvPr>
        </p:nvSpPr>
        <p:spPr>
          <a:xfrm>
            <a:off x="457200" y="1600200"/>
            <a:ext cx="8229600" cy="4953000"/>
          </a:xfrm>
        </p:spPr>
        <p:txBody>
          <a:bodyPr/>
          <a:lstStyle/>
          <a:p>
            <a:pPr eaLnBrk="1" hangingPunct="1">
              <a:spcBef>
                <a:spcPct val="0"/>
              </a:spcBef>
              <a:buSzPct val="100000"/>
              <a:buFont typeface="Wingdings" panose="05000000000000000000" pitchFamily="2" charset="2"/>
              <a:buChar char="§"/>
            </a:pPr>
            <a:endParaRPr lang="en-US" altLang="en-US" sz="2000" b="1"/>
          </a:p>
          <a:p>
            <a:pPr eaLnBrk="1" hangingPunct="1">
              <a:spcBef>
                <a:spcPct val="0"/>
              </a:spcBef>
              <a:buSzPct val="100000"/>
              <a:buFont typeface="Wingdings" panose="05000000000000000000" pitchFamily="2" charset="2"/>
              <a:buChar char="§"/>
            </a:pPr>
            <a:r>
              <a:rPr lang="en-US" altLang="en-US" sz="2000" b="1"/>
              <a:t>Created in FY 2006 and is considered a workforce development initiative because it supports employment shortages in the early childcare and development area</a:t>
            </a:r>
          </a:p>
          <a:p>
            <a:pPr eaLnBrk="1" hangingPunct="1">
              <a:buSzPct val="100000"/>
              <a:buFont typeface="Wingdings" panose="05000000000000000000" pitchFamily="2" charset="2"/>
              <a:buChar char="§"/>
            </a:pPr>
            <a:r>
              <a:rPr lang="en-US" altLang="en-US" sz="2000" b="1"/>
              <a:t>Average  expenditure is approximately $2million last three fiscal years, anticipate an increase in funding for FY2021</a:t>
            </a:r>
          </a:p>
          <a:p>
            <a:pPr eaLnBrk="1" hangingPunct="1">
              <a:buSzPct val="100000"/>
              <a:buFont typeface="Wingdings" panose="05000000000000000000" pitchFamily="2" charset="2"/>
              <a:buChar char="§"/>
            </a:pPr>
            <a:r>
              <a:rPr lang="en-US" altLang="en-US" sz="2000" b="1"/>
              <a:t>Awards cover cost of tuition, fees and some related costs for up to  three courses (9 credits) per semester for an undergraduate program, based on the annual budget</a:t>
            </a:r>
          </a:p>
          <a:p>
            <a:pPr eaLnBrk="1" hangingPunct="1">
              <a:buSzPct val="100000"/>
              <a:buFont typeface="Wingdings" panose="05000000000000000000" pitchFamily="2" charset="2"/>
              <a:buChar char="§"/>
            </a:pPr>
            <a:r>
              <a:rPr lang="en-US" altLang="en-US" sz="2000" b="1"/>
              <a:t>One-year minimum employment as an early educator or provider for eligibility </a:t>
            </a:r>
          </a:p>
          <a:p>
            <a:pPr eaLnBrk="1" hangingPunct="1">
              <a:buSzPct val="100000"/>
              <a:buFont typeface="Wingdings" panose="05000000000000000000" pitchFamily="2" charset="2"/>
              <a:buChar char="§"/>
            </a:pPr>
            <a:r>
              <a:rPr lang="en-US" altLang="en-US" sz="2000" b="1"/>
              <a:t>Award values unchanged in 2020-2021, but credits may be limited  </a:t>
            </a:r>
          </a:p>
          <a:p>
            <a:pPr eaLnBrk="1" hangingPunct="1">
              <a:buSzPct val="100000"/>
              <a:buFont typeface="Wingdings" panose="05000000000000000000" pitchFamily="2" charset="2"/>
              <a:buChar char="§"/>
            </a:pPr>
            <a:r>
              <a:rPr lang="en-US" altLang="en-US" sz="2000" b="1"/>
              <a:t>Programs of Study more streamlined – related majors no longer permitted for new applicants –   previous recipients grandfathered</a:t>
            </a:r>
          </a:p>
          <a:p>
            <a:endParaRPr lang="en-US" altLang="en-US" sz="2000"/>
          </a:p>
        </p:txBody>
      </p:sp>
      <p:sp>
        <p:nvSpPr>
          <p:cNvPr id="50180" name="Text Placeholder 3">
            <a:extLst>
              <a:ext uri="{FF2B5EF4-FFF2-40B4-BE49-F238E27FC236}">
                <a16:creationId xmlns:a16="http://schemas.microsoft.com/office/drawing/2014/main" id="{40278F83-76EE-4532-968C-D4B114EE8C74}"/>
              </a:ext>
            </a:extLst>
          </p:cNvPr>
          <p:cNvSpPr>
            <a:spLocks noGrp="1"/>
          </p:cNvSpPr>
          <p:nvPr>
            <p:ph type="body" sz="quarter" idx="13"/>
          </p:nvPr>
        </p:nvSpPr>
        <p:spPr>
          <a:xfrm>
            <a:off x="304800" y="609600"/>
            <a:ext cx="8153400" cy="762000"/>
          </a:xfrm>
        </p:spPr>
        <p:txBody>
          <a:bodyPr/>
          <a:lstStyle/>
          <a:p>
            <a:r>
              <a:rPr altLang="en-US" sz="3600"/>
              <a:t>Early Childhood Educators Scholarship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D9C0-DE2F-42ED-81B1-87E2F5A073D0}"/>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1203" name="Content Placeholder 5">
            <a:extLst>
              <a:ext uri="{FF2B5EF4-FFF2-40B4-BE49-F238E27FC236}">
                <a16:creationId xmlns:a16="http://schemas.microsoft.com/office/drawing/2014/main" id="{A0D51B82-B975-4605-ADFB-00D213FB79A1}"/>
              </a:ext>
            </a:extLst>
          </p:cNvPr>
          <p:cNvSpPr>
            <a:spLocks noGrp="1"/>
          </p:cNvSpPr>
          <p:nvPr>
            <p:ph idx="1"/>
          </p:nvPr>
        </p:nvSpPr>
        <p:spPr/>
        <p:txBody>
          <a:bodyPr/>
          <a:lstStyle/>
          <a:p>
            <a:pPr>
              <a:buFont typeface="Wingdings 2" panose="05020102010507070707" pitchFamily="18" charset="2"/>
              <a:buNone/>
            </a:pPr>
            <a:r>
              <a:rPr lang="en-US" altLang="en-US" b="1"/>
              <a:t>Maximum award amounts</a:t>
            </a:r>
          </a:p>
          <a:p>
            <a:r>
              <a:rPr lang="en-US" altLang="en-US" b="1"/>
              <a:t>Public University</a:t>
            </a:r>
          </a:p>
          <a:p>
            <a:pPr lvl="1">
              <a:spcBef>
                <a:spcPts val="475"/>
              </a:spcBef>
            </a:pPr>
            <a:r>
              <a:rPr lang="en-US" altLang="en-US" b="1"/>
              <a:t>$500 per credit, maximum of $4,500 per semester</a:t>
            </a:r>
          </a:p>
          <a:p>
            <a:r>
              <a:rPr lang="en-US" altLang="en-US" b="1"/>
              <a:t>Private College/University</a:t>
            </a:r>
          </a:p>
          <a:p>
            <a:pPr lvl="1">
              <a:spcBef>
                <a:spcPts val="475"/>
              </a:spcBef>
            </a:pPr>
            <a:r>
              <a:rPr lang="en-US" altLang="en-US" b="1"/>
              <a:t>$500 per credit, maximum of $4,500 per semester</a:t>
            </a:r>
          </a:p>
          <a:p>
            <a:r>
              <a:rPr lang="en-US" altLang="en-US" b="1"/>
              <a:t>State University</a:t>
            </a:r>
          </a:p>
          <a:p>
            <a:pPr lvl="1">
              <a:spcBef>
                <a:spcPts val="475"/>
              </a:spcBef>
            </a:pPr>
            <a:r>
              <a:rPr lang="en-US" altLang="en-US" b="1"/>
              <a:t>$400 per credit, maximum of $3,600 per semester</a:t>
            </a:r>
          </a:p>
          <a:p>
            <a:r>
              <a:rPr lang="en-US" altLang="en-US" b="1"/>
              <a:t>Community College</a:t>
            </a:r>
          </a:p>
          <a:p>
            <a:pPr lvl="1">
              <a:spcBef>
                <a:spcPts val="475"/>
              </a:spcBef>
            </a:pPr>
            <a:r>
              <a:rPr lang="en-US" altLang="en-US" b="1"/>
              <a:t>$250 per credit, maximum of $2,250 per semester</a:t>
            </a:r>
          </a:p>
          <a:p>
            <a:pPr lvl="1">
              <a:spcBef>
                <a:spcPts val="475"/>
              </a:spcBef>
              <a:buFont typeface="Wingdings" panose="05000000000000000000" pitchFamily="2" charset="2"/>
              <a:buNone/>
            </a:pPr>
            <a:endParaRPr lang="en-US" altLang="en-US"/>
          </a:p>
        </p:txBody>
      </p:sp>
      <p:sp>
        <p:nvSpPr>
          <p:cNvPr id="51204" name="Text Placeholder 2">
            <a:extLst>
              <a:ext uri="{FF2B5EF4-FFF2-40B4-BE49-F238E27FC236}">
                <a16:creationId xmlns:a16="http://schemas.microsoft.com/office/drawing/2014/main" id="{410A7EFC-2879-4B1A-AEA2-9D86F4AAC953}"/>
              </a:ext>
            </a:extLst>
          </p:cNvPr>
          <p:cNvSpPr>
            <a:spLocks noGrp="1"/>
          </p:cNvSpPr>
          <p:nvPr>
            <p:ph type="body" sz="quarter" idx="13"/>
          </p:nvPr>
        </p:nvSpPr>
        <p:spPr/>
        <p:txBody>
          <a:bodyPr/>
          <a:lstStyle/>
          <a:p>
            <a:r>
              <a:rPr altLang="en-US" sz="3600"/>
              <a:t>Early Childhood Educators Scholarship</a:t>
            </a:r>
          </a:p>
          <a:p>
            <a:endParaRPr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AD9F-176D-4FA5-ABEB-0B3E3E9EE205}"/>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0179" name="Content Placeholder 2">
            <a:extLst>
              <a:ext uri="{FF2B5EF4-FFF2-40B4-BE49-F238E27FC236}">
                <a16:creationId xmlns:a16="http://schemas.microsoft.com/office/drawing/2014/main" id="{46F2D8AD-BB51-4C34-814A-9838AE22D540}"/>
              </a:ext>
            </a:extLst>
          </p:cNvPr>
          <p:cNvSpPr>
            <a:spLocks noGrp="1"/>
          </p:cNvSpPr>
          <p:nvPr>
            <p:ph idx="1"/>
          </p:nvPr>
        </p:nvSpPr>
        <p:spPr/>
        <p:txBody>
          <a:bodyPr/>
          <a:lstStyle/>
          <a:p>
            <a:pPr>
              <a:defRPr/>
            </a:pPr>
            <a:r>
              <a:rPr lang="en-US" sz="2250" b="1" dirty="0"/>
              <a:t>Institutions  may complete  certification and payment process online  via the MASSAid system  </a:t>
            </a:r>
          </a:p>
          <a:p>
            <a:pPr>
              <a:defRPr/>
            </a:pPr>
            <a:r>
              <a:rPr lang="en-US" sz="2250" b="1" dirty="0"/>
              <a:t>Certification opens:</a:t>
            </a:r>
          </a:p>
          <a:p>
            <a:pPr lvl="1">
              <a:defRPr/>
            </a:pPr>
            <a:r>
              <a:rPr lang="en-US" sz="1800" b="1" dirty="0">
                <a:solidFill>
                  <a:srgbClr val="FF0000"/>
                </a:solidFill>
              </a:rPr>
              <a:t>August 27, 2020 – Fall</a:t>
            </a:r>
          </a:p>
          <a:p>
            <a:pPr lvl="1">
              <a:defRPr/>
            </a:pPr>
            <a:r>
              <a:rPr lang="en-US" sz="1800" b="1" dirty="0">
                <a:solidFill>
                  <a:srgbClr val="FF0000"/>
                </a:solidFill>
              </a:rPr>
              <a:t>January 25, 2021 - Spring </a:t>
            </a:r>
          </a:p>
          <a:p>
            <a:pPr>
              <a:defRPr/>
            </a:pPr>
            <a:r>
              <a:rPr lang="en-US" sz="2250" b="1" dirty="0"/>
              <a:t>Similar to process used for the MASSGrant  program, certification and request for payment may be controlled by institution – within dates set by OSFA </a:t>
            </a:r>
          </a:p>
          <a:p>
            <a:pPr>
              <a:defRPr/>
            </a:pPr>
            <a:r>
              <a:rPr lang="en-US" sz="2250" b="1" dirty="0"/>
              <a:t>Institutions  should assign a contact for the ECE Scholarship program within the MASSAid system</a:t>
            </a:r>
          </a:p>
          <a:p>
            <a:pPr>
              <a:defRPr/>
            </a:pPr>
            <a:r>
              <a:rPr lang="en-US" sz="2250" b="1" dirty="0"/>
              <a:t>Institution can also review student  award status in  MASSAid</a:t>
            </a:r>
          </a:p>
          <a:p>
            <a:pPr>
              <a:buFont typeface="Wingdings 2" panose="05020102010507070707" pitchFamily="18" charset="2"/>
              <a:buNone/>
              <a:defRPr/>
            </a:pPr>
            <a:endParaRPr lang="en-US" dirty="0"/>
          </a:p>
        </p:txBody>
      </p:sp>
      <p:sp>
        <p:nvSpPr>
          <p:cNvPr id="52228" name="Text Placeholder 3">
            <a:extLst>
              <a:ext uri="{FF2B5EF4-FFF2-40B4-BE49-F238E27FC236}">
                <a16:creationId xmlns:a16="http://schemas.microsoft.com/office/drawing/2014/main" id="{7B8E3F0B-A25C-4CE0-BBE1-04EBDCC71BA4}"/>
              </a:ext>
            </a:extLst>
          </p:cNvPr>
          <p:cNvSpPr>
            <a:spLocks noGrp="1"/>
          </p:cNvSpPr>
          <p:nvPr>
            <p:ph type="body" sz="quarter" idx="13"/>
          </p:nvPr>
        </p:nvSpPr>
        <p:spPr/>
        <p:txBody>
          <a:bodyPr/>
          <a:lstStyle/>
          <a:p>
            <a:r>
              <a:rPr altLang="en-US" sz="3600"/>
              <a:t>Early Childhood Educators Scholarship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1518-0034-41BA-BA56-9178ED10250A}"/>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3251" name="Content Placeholder 2">
            <a:extLst>
              <a:ext uri="{FF2B5EF4-FFF2-40B4-BE49-F238E27FC236}">
                <a16:creationId xmlns:a16="http://schemas.microsoft.com/office/drawing/2014/main" id="{ABE473DC-AC29-4940-9016-C5E14C8B97B1}"/>
              </a:ext>
            </a:extLst>
          </p:cNvPr>
          <p:cNvSpPr>
            <a:spLocks noGrp="1"/>
          </p:cNvSpPr>
          <p:nvPr>
            <p:ph idx="1"/>
          </p:nvPr>
        </p:nvSpPr>
        <p:spPr/>
        <p:txBody>
          <a:bodyPr/>
          <a:lstStyle/>
          <a:p>
            <a:pPr eaLnBrk="1" hangingPunct="1">
              <a:spcAft>
                <a:spcPts val="600"/>
              </a:spcAft>
              <a:buSzPct val="100000"/>
              <a:buFont typeface="Wingdings" panose="05000000000000000000" pitchFamily="2" charset="2"/>
              <a:buChar char="§"/>
            </a:pPr>
            <a:r>
              <a:rPr lang="en-US" altLang="en-US" b="1"/>
              <a:t>Provides grants to currently employed public school paraprofessionals who wish to become certified to  teach at  K-12 level</a:t>
            </a:r>
          </a:p>
          <a:p>
            <a:pPr eaLnBrk="1" hangingPunct="1">
              <a:spcAft>
                <a:spcPts val="600"/>
              </a:spcAft>
              <a:buSzPct val="100000"/>
              <a:buFont typeface="Wingdings" panose="05000000000000000000" pitchFamily="2" charset="2"/>
              <a:buChar char="§"/>
            </a:pPr>
            <a:r>
              <a:rPr lang="en-US" altLang="en-US" b="1"/>
              <a:t>Recipients must meet a two-year minimum employment requirement as a paraprofessional in a Massachusetts </a:t>
            </a:r>
            <a:r>
              <a:rPr lang="en-US" altLang="en-US" b="1" u="sng"/>
              <a:t>public </a:t>
            </a:r>
            <a:r>
              <a:rPr lang="en-US" altLang="en-US" b="1"/>
              <a:t>K-12 school</a:t>
            </a:r>
          </a:p>
          <a:p>
            <a:pPr eaLnBrk="1" hangingPunct="1">
              <a:spcAft>
                <a:spcPts val="600"/>
              </a:spcAft>
              <a:buSzPct val="100000"/>
              <a:buFont typeface="Wingdings" panose="05000000000000000000" pitchFamily="2" charset="2"/>
              <a:buChar char="§"/>
            </a:pPr>
            <a:r>
              <a:rPr lang="en-US" altLang="en-US" b="1"/>
              <a:t>Grants may be awarded to paraprofessionals with less than two years of employment if enrolled in a high-need discipline (Mathematics, Science, Foreign Languages)</a:t>
            </a:r>
            <a:endParaRPr lang="en-US" altLang="en-US"/>
          </a:p>
        </p:txBody>
      </p:sp>
      <p:sp>
        <p:nvSpPr>
          <p:cNvPr id="53252" name="Text Placeholder 3">
            <a:extLst>
              <a:ext uri="{FF2B5EF4-FFF2-40B4-BE49-F238E27FC236}">
                <a16:creationId xmlns:a16="http://schemas.microsoft.com/office/drawing/2014/main" id="{154BEC70-DDD4-440A-960B-FEB304AC38DD}"/>
              </a:ext>
            </a:extLst>
          </p:cNvPr>
          <p:cNvSpPr>
            <a:spLocks noGrp="1"/>
          </p:cNvSpPr>
          <p:nvPr>
            <p:ph type="body" sz="quarter" idx="13"/>
          </p:nvPr>
        </p:nvSpPr>
        <p:spPr>
          <a:xfrm>
            <a:off x="381000" y="609600"/>
            <a:ext cx="8153400" cy="762000"/>
          </a:xfrm>
        </p:spPr>
        <p:txBody>
          <a:bodyPr/>
          <a:lstStyle/>
          <a:p>
            <a:r>
              <a:rPr altLang="en-US" sz="3400"/>
              <a:t>Paraprofessional Teacher Preparation Grant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841D-969B-4E39-A3B8-DE41B092946C}"/>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4275" name="Content Placeholder 2">
            <a:extLst>
              <a:ext uri="{FF2B5EF4-FFF2-40B4-BE49-F238E27FC236}">
                <a16:creationId xmlns:a16="http://schemas.microsoft.com/office/drawing/2014/main" id="{1E0054A3-74D3-4807-A750-3C8C504D426B}"/>
              </a:ext>
            </a:extLst>
          </p:cNvPr>
          <p:cNvSpPr>
            <a:spLocks noGrp="1"/>
          </p:cNvSpPr>
          <p:nvPr>
            <p:ph idx="1"/>
          </p:nvPr>
        </p:nvSpPr>
        <p:spPr/>
        <p:txBody>
          <a:bodyPr/>
          <a:lstStyle/>
          <a:p>
            <a:pPr eaLnBrk="1" hangingPunct="1">
              <a:buSzPct val="110000"/>
              <a:buFont typeface="Wingdings" panose="05000000000000000000" pitchFamily="2" charset="2"/>
              <a:buChar char="§"/>
            </a:pPr>
            <a:r>
              <a:rPr lang="en-US" altLang="en-US" b="1"/>
              <a:t>Grants are awarded on a per credit basis, with a maximum semester/year total determined by institution type - public or  private </a:t>
            </a:r>
          </a:p>
          <a:p>
            <a:pPr eaLnBrk="1" hangingPunct="1">
              <a:buSzPct val="110000"/>
              <a:buFont typeface="Wingdings" panose="05000000000000000000" pitchFamily="2" charset="2"/>
              <a:buChar char="§"/>
            </a:pPr>
            <a:r>
              <a:rPr lang="en-US" altLang="en-US" b="1"/>
              <a:t>Recipients must teach for a specified time, based on number of semesters awarded</a:t>
            </a:r>
          </a:p>
          <a:p>
            <a:pPr eaLnBrk="1" hangingPunct="1">
              <a:buSzPct val="110000"/>
              <a:buFont typeface="Wingdings" panose="05000000000000000000" pitchFamily="2" charset="2"/>
              <a:buChar char="§"/>
            </a:pPr>
            <a:r>
              <a:rPr lang="en-US" altLang="en-US" b="1"/>
              <a:t>OSFA continues to experience a reduction in the average number of student participants in this program</a:t>
            </a:r>
          </a:p>
          <a:p>
            <a:pPr eaLnBrk="1" hangingPunct="1">
              <a:buSzPct val="110000"/>
              <a:buFont typeface="Wingdings" panose="05000000000000000000" pitchFamily="2" charset="2"/>
              <a:buChar char="§"/>
            </a:pPr>
            <a:r>
              <a:rPr lang="en-US" altLang="en-US" b="1"/>
              <a:t>Possible related to school budgets – many facing funding challenges for support services (paraprofessionals) </a:t>
            </a:r>
          </a:p>
          <a:p>
            <a:pPr eaLnBrk="1" hangingPunct="1">
              <a:buFont typeface="Wingdings 2" panose="05020102010507070707" pitchFamily="18" charset="2"/>
              <a:buNone/>
            </a:pPr>
            <a:endParaRPr lang="en-US" altLang="en-US" b="1"/>
          </a:p>
          <a:p>
            <a:endParaRPr lang="en-US" altLang="en-US"/>
          </a:p>
        </p:txBody>
      </p:sp>
      <p:sp>
        <p:nvSpPr>
          <p:cNvPr id="54276" name="Text Placeholder 3">
            <a:extLst>
              <a:ext uri="{FF2B5EF4-FFF2-40B4-BE49-F238E27FC236}">
                <a16:creationId xmlns:a16="http://schemas.microsoft.com/office/drawing/2014/main" id="{FF19E3CC-A601-4612-8278-A56FE5F47D4D}"/>
              </a:ext>
            </a:extLst>
          </p:cNvPr>
          <p:cNvSpPr>
            <a:spLocks noGrp="1"/>
          </p:cNvSpPr>
          <p:nvPr>
            <p:ph type="body" sz="quarter" idx="13"/>
          </p:nvPr>
        </p:nvSpPr>
        <p:spPr>
          <a:xfrm>
            <a:off x="381000" y="609600"/>
            <a:ext cx="8382000" cy="762000"/>
          </a:xfrm>
        </p:spPr>
        <p:txBody>
          <a:bodyPr/>
          <a:lstStyle/>
          <a:p>
            <a:r>
              <a:rPr altLang="en-US" sz="3400"/>
              <a:t>Paraprofessional Teachers Preparation Grant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5284-F1FE-407D-BB10-8BE40DEC0BE7}"/>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5299" name="Content Placeholder 3">
            <a:extLst>
              <a:ext uri="{FF2B5EF4-FFF2-40B4-BE49-F238E27FC236}">
                <a16:creationId xmlns:a16="http://schemas.microsoft.com/office/drawing/2014/main" id="{1ABCB581-5A39-4CD2-8CF9-3672DF7241E8}"/>
              </a:ext>
            </a:extLst>
          </p:cNvPr>
          <p:cNvSpPr>
            <a:spLocks noGrp="1"/>
          </p:cNvSpPr>
          <p:nvPr>
            <p:ph idx="1"/>
          </p:nvPr>
        </p:nvSpPr>
        <p:spPr/>
        <p:txBody>
          <a:bodyPr/>
          <a:lstStyle/>
          <a:p>
            <a:pPr>
              <a:buFont typeface="Wingdings 2" panose="05020102010507070707" pitchFamily="18" charset="2"/>
              <a:buNone/>
            </a:pPr>
            <a:r>
              <a:rPr lang="en-US" altLang="en-US" b="1"/>
              <a:t>Maximum award amounts</a:t>
            </a:r>
          </a:p>
          <a:p>
            <a:r>
              <a:rPr lang="en-US" altLang="en-US" b="1"/>
              <a:t>Public University</a:t>
            </a:r>
          </a:p>
          <a:p>
            <a:pPr lvl="1">
              <a:spcBef>
                <a:spcPts val="475"/>
              </a:spcBef>
            </a:pPr>
            <a:r>
              <a:rPr lang="en-US" altLang="en-US" b="1"/>
              <a:t>$625 per credit, maximum of $7,500 per academic year </a:t>
            </a:r>
          </a:p>
          <a:p>
            <a:r>
              <a:rPr lang="en-US" altLang="en-US" b="1"/>
              <a:t>Private College/University</a:t>
            </a:r>
          </a:p>
          <a:p>
            <a:pPr lvl="1">
              <a:spcBef>
                <a:spcPts val="475"/>
              </a:spcBef>
            </a:pPr>
            <a:r>
              <a:rPr lang="en-US" altLang="en-US" b="1"/>
              <a:t>$625 per credit, maximum of $7,500 per semester</a:t>
            </a:r>
          </a:p>
          <a:p>
            <a:r>
              <a:rPr lang="en-US" altLang="en-US" b="1"/>
              <a:t>State University</a:t>
            </a:r>
          </a:p>
          <a:p>
            <a:pPr lvl="1">
              <a:spcBef>
                <a:spcPts val="475"/>
              </a:spcBef>
            </a:pPr>
            <a:r>
              <a:rPr lang="en-US" altLang="en-US" b="1"/>
              <a:t>$450 per credit, maximum of $6,000 per semester</a:t>
            </a:r>
          </a:p>
          <a:p>
            <a:r>
              <a:rPr lang="en-US" altLang="en-US" b="1"/>
              <a:t>Community College</a:t>
            </a:r>
          </a:p>
          <a:p>
            <a:pPr lvl="1">
              <a:spcBef>
                <a:spcPts val="475"/>
              </a:spcBef>
            </a:pPr>
            <a:r>
              <a:rPr lang="en-US" altLang="en-US" b="1"/>
              <a:t>$250 per credit, maximum of $4,000 per semester  </a:t>
            </a:r>
          </a:p>
        </p:txBody>
      </p:sp>
      <p:sp>
        <p:nvSpPr>
          <p:cNvPr id="55300" name="Text Placeholder 2">
            <a:extLst>
              <a:ext uri="{FF2B5EF4-FFF2-40B4-BE49-F238E27FC236}">
                <a16:creationId xmlns:a16="http://schemas.microsoft.com/office/drawing/2014/main" id="{89EE01EB-4AEC-49E1-9986-8645B4C819D1}"/>
              </a:ext>
            </a:extLst>
          </p:cNvPr>
          <p:cNvSpPr>
            <a:spLocks noGrp="1"/>
          </p:cNvSpPr>
          <p:nvPr>
            <p:ph type="body" sz="quarter" idx="13"/>
          </p:nvPr>
        </p:nvSpPr>
        <p:spPr/>
        <p:txBody>
          <a:bodyPr/>
          <a:lstStyle/>
          <a:p>
            <a:r>
              <a:rPr altLang="en-US" sz="3200"/>
              <a:t>Paraprofessional Teachers Preparation Grant</a:t>
            </a:r>
          </a:p>
          <a:p>
            <a:endParaRPr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1B91-62C5-4184-82CC-D93FDC6AC3AD}"/>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6323" name="Content Placeholder 2">
            <a:extLst>
              <a:ext uri="{FF2B5EF4-FFF2-40B4-BE49-F238E27FC236}">
                <a16:creationId xmlns:a16="http://schemas.microsoft.com/office/drawing/2014/main" id="{68206265-709A-4544-B87E-F257FF3A60DB}"/>
              </a:ext>
            </a:extLst>
          </p:cNvPr>
          <p:cNvSpPr>
            <a:spLocks noGrp="1"/>
          </p:cNvSpPr>
          <p:nvPr>
            <p:ph idx="1"/>
          </p:nvPr>
        </p:nvSpPr>
        <p:spPr/>
        <p:txBody>
          <a:bodyPr/>
          <a:lstStyle/>
          <a:p>
            <a:r>
              <a:rPr lang="en-US" altLang="en-US" b="1"/>
              <a:t>Institutions must complete the PTPG certification and payment process online in the MASSAid system  </a:t>
            </a:r>
          </a:p>
          <a:p>
            <a:r>
              <a:rPr lang="en-US" altLang="en-US" b="1"/>
              <a:t>Similar to process used for MASSGrant program, certification and request for payment may be controlled by institution – within dates set by OSFA </a:t>
            </a:r>
          </a:p>
          <a:p>
            <a:r>
              <a:rPr lang="en-US" altLang="en-US" b="1"/>
              <a:t>Certification  opens</a:t>
            </a:r>
          </a:p>
          <a:p>
            <a:pPr lvl="1">
              <a:spcBef>
                <a:spcPts val="475"/>
              </a:spcBef>
            </a:pPr>
            <a:r>
              <a:rPr lang="en-US" altLang="en-US" b="1">
                <a:solidFill>
                  <a:srgbClr val="FF0000"/>
                </a:solidFill>
              </a:rPr>
              <a:t>August 27, 2020  - Fall</a:t>
            </a:r>
          </a:p>
          <a:p>
            <a:pPr lvl="1">
              <a:spcBef>
                <a:spcPts val="475"/>
              </a:spcBef>
            </a:pPr>
            <a:r>
              <a:rPr lang="en-US" altLang="en-US" b="1">
                <a:solidFill>
                  <a:srgbClr val="FF0000"/>
                </a:solidFill>
              </a:rPr>
              <a:t>January 25, 2021 - Spring </a:t>
            </a:r>
          </a:p>
          <a:p>
            <a:r>
              <a:rPr lang="en-US" altLang="en-US" b="1"/>
              <a:t>Institutions should assign a contact for the PTPG program within the MASSAid system</a:t>
            </a:r>
          </a:p>
          <a:p>
            <a:endParaRPr lang="en-US" altLang="en-US"/>
          </a:p>
        </p:txBody>
      </p:sp>
      <p:sp>
        <p:nvSpPr>
          <p:cNvPr id="56324" name="Text Placeholder 3">
            <a:extLst>
              <a:ext uri="{FF2B5EF4-FFF2-40B4-BE49-F238E27FC236}">
                <a16:creationId xmlns:a16="http://schemas.microsoft.com/office/drawing/2014/main" id="{67DCCB91-390D-4865-A639-52B26C86E009}"/>
              </a:ext>
            </a:extLst>
          </p:cNvPr>
          <p:cNvSpPr>
            <a:spLocks noGrp="1"/>
          </p:cNvSpPr>
          <p:nvPr>
            <p:ph type="body" sz="quarter" idx="13"/>
          </p:nvPr>
        </p:nvSpPr>
        <p:spPr/>
        <p:txBody>
          <a:bodyPr/>
          <a:lstStyle/>
          <a:p>
            <a:r>
              <a:rPr altLang="en-US" sz="3200"/>
              <a:t>Paraprofessional Teacher Preparation Grant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955E-43AD-4BAF-A2EE-D5F4E0662DB9}"/>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6323" name="Content Placeholder 2">
            <a:extLst>
              <a:ext uri="{FF2B5EF4-FFF2-40B4-BE49-F238E27FC236}">
                <a16:creationId xmlns:a16="http://schemas.microsoft.com/office/drawing/2014/main" id="{FF972526-71D1-401C-9229-DF6DDA40595B}"/>
              </a:ext>
            </a:extLst>
          </p:cNvPr>
          <p:cNvSpPr>
            <a:spLocks noGrp="1"/>
          </p:cNvSpPr>
          <p:nvPr>
            <p:ph idx="1"/>
          </p:nvPr>
        </p:nvSpPr>
        <p:spPr>
          <a:xfrm>
            <a:off x="457200" y="1600200"/>
            <a:ext cx="8229600" cy="4876800"/>
          </a:xfrm>
        </p:spPr>
        <p:txBody>
          <a:bodyPr/>
          <a:lstStyle/>
          <a:p>
            <a:pPr eaLnBrk="1" hangingPunct="1">
              <a:lnSpc>
                <a:spcPct val="125000"/>
              </a:lnSpc>
              <a:spcAft>
                <a:spcPts val="600"/>
              </a:spcAft>
              <a:buSzPct val="100000"/>
              <a:buFont typeface="Wingdings" pitchFamily="2" charset="2"/>
              <a:buChar char="§"/>
              <a:defRPr/>
            </a:pPr>
            <a:r>
              <a:rPr lang="en-US" sz="2150" b="1" dirty="0"/>
              <a:t>Formula allocation</a:t>
            </a:r>
          </a:p>
          <a:p>
            <a:pPr eaLnBrk="1" hangingPunct="1">
              <a:lnSpc>
                <a:spcPct val="125000"/>
              </a:lnSpc>
              <a:spcAft>
                <a:spcPts val="600"/>
              </a:spcAft>
              <a:buSzPct val="100000"/>
              <a:buFont typeface="Wingdings" pitchFamily="2" charset="2"/>
              <a:buChar char="§"/>
              <a:defRPr/>
            </a:pPr>
            <a:r>
              <a:rPr lang="en-US" sz="2150" b="1" dirty="0"/>
              <a:t>Student EFC = 0-5711 (Pell Eligible)</a:t>
            </a:r>
          </a:p>
          <a:p>
            <a:pPr eaLnBrk="1" hangingPunct="1">
              <a:lnSpc>
                <a:spcPct val="125000"/>
              </a:lnSpc>
              <a:spcAft>
                <a:spcPts val="600"/>
              </a:spcAft>
              <a:buSzPct val="100000"/>
              <a:buFont typeface="Wingdings" pitchFamily="2" charset="2"/>
              <a:buChar char="§"/>
              <a:defRPr/>
            </a:pPr>
            <a:r>
              <a:rPr lang="en-US" sz="2150" b="1" dirty="0"/>
              <a:t>6-11 Credits (or the equivalent)</a:t>
            </a:r>
          </a:p>
          <a:p>
            <a:pPr eaLnBrk="1" hangingPunct="1">
              <a:lnSpc>
                <a:spcPct val="125000"/>
              </a:lnSpc>
              <a:spcAft>
                <a:spcPts val="600"/>
              </a:spcAft>
              <a:buSzPct val="100000"/>
              <a:buFont typeface="Wingdings" pitchFamily="2" charset="2"/>
              <a:buChar char="§"/>
              <a:defRPr/>
            </a:pPr>
            <a:r>
              <a:rPr lang="en-US" sz="2150" b="1" dirty="0"/>
              <a:t>Eligible Degree or Certificate Program</a:t>
            </a:r>
          </a:p>
          <a:p>
            <a:pPr eaLnBrk="1" hangingPunct="1">
              <a:lnSpc>
                <a:spcPct val="125000"/>
              </a:lnSpc>
              <a:spcAft>
                <a:spcPts val="600"/>
              </a:spcAft>
              <a:buSzPct val="100000"/>
              <a:buFont typeface="Wingdings" pitchFamily="2" charset="2"/>
              <a:buChar char="§"/>
              <a:defRPr/>
            </a:pPr>
            <a:r>
              <a:rPr lang="en-US" sz="2150" b="1" dirty="0"/>
              <a:t>Awards Range from $200 - $850  (based on institution) </a:t>
            </a:r>
          </a:p>
          <a:p>
            <a:pPr eaLnBrk="1" hangingPunct="1">
              <a:lnSpc>
                <a:spcPct val="125000"/>
              </a:lnSpc>
              <a:spcAft>
                <a:spcPts val="600"/>
              </a:spcAft>
              <a:buSzPct val="100000"/>
              <a:buFont typeface="Wingdings" pitchFamily="2" charset="2"/>
              <a:buChar char="§"/>
              <a:defRPr/>
            </a:pPr>
            <a:r>
              <a:rPr lang="en-US" sz="2150" b="1" dirty="0"/>
              <a:t>Student may receive maximum award in one semester</a:t>
            </a:r>
          </a:p>
          <a:p>
            <a:pPr eaLnBrk="1" hangingPunct="1">
              <a:lnSpc>
                <a:spcPct val="125000"/>
              </a:lnSpc>
              <a:spcAft>
                <a:spcPts val="600"/>
              </a:spcAft>
              <a:buSzPct val="100000"/>
              <a:buFont typeface="Wingdings" pitchFamily="2" charset="2"/>
              <a:buChar char="§"/>
              <a:defRPr/>
            </a:pPr>
            <a:r>
              <a:rPr lang="en-US" sz="2150" b="1" dirty="0"/>
              <a:t>2021 allocation notification expected by Sept. 21, funds disbursed by October 1st</a:t>
            </a:r>
            <a:endParaRPr lang="en-US" sz="2150" b="1" dirty="0">
              <a:solidFill>
                <a:srgbClr val="FF0000"/>
              </a:solidFill>
            </a:endParaRPr>
          </a:p>
          <a:p>
            <a:pPr eaLnBrk="1" hangingPunct="1">
              <a:lnSpc>
                <a:spcPct val="125000"/>
              </a:lnSpc>
              <a:spcAft>
                <a:spcPts val="600"/>
              </a:spcAft>
              <a:buSzPct val="100000"/>
              <a:buFont typeface="Wingdings" pitchFamily="2" charset="2"/>
              <a:buChar char="§"/>
              <a:defRPr/>
            </a:pPr>
            <a:endParaRPr lang="en-US" b="1" dirty="0"/>
          </a:p>
          <a:p>
            <a:pPr>
              <a:defRPr/>
            </a:pPr>
            <a:endParaRPr lang="en-US" dirty="0"/>
          </a:p>
        </p:txBody>
      </p:sp>
      <p:sp>
        <p:nvSpPr>
          <p:cNvPr id="57348" name="Text Placeholder 3">
            <a:extLst>
              <a:ext uri="{FF2B5EF4-FFF2-40B4-BE49-F238E27FC236}">
                <a16:creationId xmlns:a16="http://schemas.microsoft.com/office/drawing/2014/main" id="{B5880495-BFDC-45B4-A656-B33220F7506E}"/>
              </a:ext>
            </a:extLst>
          </p:cNvPr>
          <p:cNvSpPr>
            <a:spLocks noGrp="1"/>
          </p:cNvSpPr>
          <p:nvPr>
            <p:ph type="body" sz="quarter" idx="13"/>
          </p:nvPr>
        </p:nvSpPr>
        <p:spPr/>
        <p:txBody>
          <a:bodyPr/>
          <a:lstStyle/>
          <a:p>
            <a:r>
              <a:rPr altLang="en-US"/>
              <a:t>Part-Time Grant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C599-D75B-4436-A124-576D7CB12C9A}"/>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8371" name="Content Placeholder 2">
            <a:extLst>
              <a:ext uri="{FF2B5EF4-FFF2-40B4-BE49-F238E27FC236}">
                <a16:creationId xmlns:a16="http://schemas.microsoft.com/office/drawing/2014/main" id="{18BE8D9F-95B4-424B-A1EB-93965EF6E473}"/>
              </a:ext>
            </a:extLst>
          </p:cNvPr>
          <p:cNvSpPr>
            <a:spLocks noGrp="1"/>
          </p:cNvSpPr>
          <p:nvPr>
            <p:ph idx="1"/>
          </p:nvPr>
        </p:nvSpPr>
        <p:spPr/>
        <p:txBody>
          <a:bodyPr/>
          <a:lstStyle/>
          <a:p>
            <a:pPr>
              <a:spcBef>
                <a:spcPct val="0"/>
              </a:spcBef>
              <a:buFont typeface="Wingdings" panose="05000000000000000000" pitchFamily="2" charset="2"/>
              <a:buNone/>
            </a:pPr>
            <a:r>
              <a:rPr lang="en-US" altLang="en-US" sz="2000" b="1"/>
              <a:t>      </a:t>
            </a:r>
            <a:r>
              <a:rPr lang="en-US" altLang="en-US" sz="2000" b="1" u="sng"/>
              <a:t>SCHOOL  TYPE</a:t>
            </a:r>
            <a:r>
              <a:rPr lang="en-US" altLang="en-US" sz="2000"/>
              <a:t>	 	           </a:t>
            </a:r>
            <a:r>
              <a:rPr lang="en-US" altLang="en-US" sz="2000" b="1" u="sng"/>
              <a:t>AWARD</a:t>
            </a:r>
            <a:r>
              <a:rPr lang="en-US" altLang="en-US" sz="2000" b="1"/>
              <a:t>	   	 </a:t>
            </a:r>
            <a:r>
              <a:rPr lang="en-US" altLang="en-US" sz="2000" b="1" u="sng"/>
              <a:t>EFC</a:t>
            </a:r>
            <a:endParaRPr lang="en-US" altLang="en-US" sz="2000" u="sng"/>
          </a:p>
          <a:p>
            <a:pPr>
              <a:spcBef>
                <a:spcPct val="0"/>
              </a:spcBef>
              <a:buFont typeface="Wingdings" panose="05000000000000000000" pitchFamily="2" charset="2"/>
              <a:buNone/>
            </a:pPr>
            <a:r>
              <a:rPr lang="en-US" altLang="en-US" sz="2000"/>
              <a:t>	                      		       	</a:t>
            </a:r>
            <a:endParaRPr lang="en-US" altLang="en-US" sz="2000" b="1" u="sng"/>
          </a:p>
          <a:p>
            <a:pPr>
              <a:buFont typeface="Wingdings" panose="05000000000000000000" pitchFamily="2" charset="2"/>
              <a:buNone/>
            </a:pPr>
            <a:r>
              <a:rPr lang="en-US" altLang="en-US" sz="2000" b="1"/>
              <a:t>  	INDEPENDENT		      $200           $850      	 0 - 5711</a:t>
            </a:r>
          </a:p>
          <a:p>
            <a:pPr>
              <a:buFont typeface="Wingdings" panose="05000000000000000000" pitchFamily="2" charset="2"/>
              <a:buNone/>
            </a:pPr>
            <a:r>
              <a:rPr lang="en-US" altLang="en-US" sz="2000" b="1"/>
              <a:t>  	PUBLIC UNIVERSITY	      $200           $850      	 0 - 5711</a:t>
            </a:r>
          </a:p>
          <a:p>
            <a:pPr>
              <a:buFont typeface="Wingdings" panose="05000000000000000000" pitchFamily="2" charset="2"/>
              <a:buNone/>
            </a:pPr>
            <a:r>
              <a:rPr lang="en-US" altLang="en-US" sz="2000" b="1"/>
              <a:t>  	PUBLIC STATE UNIVERSITY	      $200           $650   	 0 - 5711</a:t>
            </a:r>
          </a:p>
          <a:p>
            <a:pPr>
              <a:buFont typeface="Wingdings" panose="05000000000000000000" pitchFamily="2" charset="2"/>
              <a:buNone/>
            </a:pPr>
            <a:r>
              <a:rPr lang="en-US" altLang="en-US" sz="2000" b="1"/>
              <a:t>  	COMMUNITY COLLEGE	      $200           $550     	 0 - 5711</a:t>
            </a:r>
          </a:p>
          <a:p>
            <a:pPr>
              <a:buFont typeface="Wingdings" panose="05000000000000000000" pitchFamily="2" charset="2"/>
              <a:buNone/>
            </a:pPr>
            <a:r>
              <a:rPr lang="en-US" altLang="en-US" sz="2000" b="1"/>
              <a:t>  	NURSING			      $200	         $400	 0 - 5711	</a:t>
            </a:r>
          </a:p>
          <a:p>
            <a:pPr>
              <a:buFont typeface="Wingdings" panose="05000000000000000000" pitchFamily="2" charset="2"/>
              <a:buNone/>
            </a:pPr>
            <a:r>
              <a:rPr lang="en-US" altLang="en-US" sz="2000" b="1"/>
              <a:t>	PROPRIETARY		      $200           $400     	 0 - 5711</a:t>
            </a:r>
          </a:p>
          <a:p>
            <a:pPr>
              <a:buFont typeface="Wingdings" panose="05000000000000000000" pitchFamily="2" charset="2"/>
              <a:buNone/>
            </a:pPr>
            <a:r>
              <a:rPr lang="en-US" altLang="en-US" sz="2000" b="1"/>
              <a:t>  	 VOC TECH		      	      $200           $400     	 0 - 5711</a:t>
            </a:r>
          </a:p>
          <a:p>
            <a:pPr>
              <a:buFont typeface="Wingdings" panose="05000000000000000000" pitchFamily="2" charset="2"/>
              <a:buNone/>
            </a:pPr>
            <a:r>
              <a:rPr lang="en-US" altLang="en-US" sz="2000" b="1"/>
              <a:t>  	</a:t>
            </a:r>
            <a:endParaRPr lang="en-US" altLang="en-US" sz="2000"/>
          </a:p>
        </p:txBody>
      </p:sp>
      <p:sp>
        <p:nvSpPr>
          <p:cNvPr id="58372" name="Text Placeholder 3">
            <a:extLst>
              <a:ext uri="{FF2B5EF4-FFF2-40B4-BE49-F238E27FC236}">
                <a16:creationId xmlns:a16="http://schemas.microsoft.com/office/drawing/2014/main" id="{308E634F-3AE5-4161-B6F1-E73F68338CBF}"/>
              </a:ext>
            </a:extLst>
          </p:cNvPr>
          <p:cNvSpPr>
            <a:spLocks noGrp="1"/>
          </p:cNvSpPr>
          <p:nvPr>
            <p:ph type="body" sz="quarter" idx="13"/>
          </p:nvPr>
        </p:nvSpPr>
        <p:spPr/>
        <p:txBody>
          <a:bodyPr/>
          <a:lstStyle/>
          <a:p>
            <a:r>
              <a:rPr altLang="en-US"/>
              <a:t>Tentative Part-Time Grant Payment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1B75-332C-43F9-BA44-0A39FC0284FA}"/>
              </a:ext>
            </a:extLst>
          </p:cNvPr>
          <p:cNvSpPr>
            <a:spLocks noGrp="1"/>
          </p:cNvSpPr>
          <p:nvPr>
            <p:ph type="title"/>
          </p:nvPr>
        </p:nvSpPr>
        <p:spPr>
          <a:xfrm>
            <a:off x="457200" y="231775"/>
            <a:ext cx="6858000" cy="377825"/>
          </a:xfrm>
        </p:spPr>
        <p:txBody>
          <a:bodyPr>
            <a:normAutofit fontScale="90000"/>
          </a:bodyPr>
          <a:lstStyle/>
          <a:p>
            <a:pPr eaLnBrk="1" hangingPunct="1">
              <a:defRPr/>
            </a:pPr>
            <a:r>
              <a:rPr lang="en-US" dirty="0"/>
              <a:t>2020-2021</a:t>
            </a:r>
          </a:p>
        </p:txBody>
      </p:sp>
      <p:sp>
        <p:nvSpPr>
          <p:cNvPr id="16387" name="Content Placeholder 2">
            <a:extLst>
              <a:ext uri="{FF2B5EF4-FFF2-40B4-BE49-F238E27FC236}">
                <a16:creationId xmlns:a16="http://schemas.microsoft.com/office/drawing/2014/main" id="{3F159DFC-2BA7-4DDB-A0D2-1DE717212691}"/>
              </a:ext>
            </a:extLst>
          </p:cNvPr>
          <p:cNvSpPr>
            <a:spLocks noGrp="1"/>
          </p:cNvSpPr>
          <p:nvPr>
            <p:ph idx="1"/>
          </p:nvPr>
        </p:nvSpPr>
        <p:spPr>
          <a:xfrm>
            <a:off x="457200" y="1676400"/>
            <a:ext cx="8229600" cy="4800600"/>
          </a:xfrm>
        </p:spPr>
        <p:txBody>
          <a:bodyPr/>
          <a:lstStyle/>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  9:30-9:35			Welcome &amp; Introductions</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 9:35-9:45			Impact of COVID-19 </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9:45-10:05			DHE Policies, New Initiatives &amp; Legislative Update</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 10:05-10:25	      		Financial Aid Program Highlights</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10:25 – 10:30		Q&amp;A</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10:30 – 10:50		Adopted &amp; Foster Children Programs</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10:50-11:15		       	No Interest Loan Program </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11:	15-11:25			Policy Changes, New Services and MASSAid Enhancements</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11:25-11:50		      	MASSGrant Program Overview</a:t>
            </a: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  	</a:t>
            </a: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11:50-12:00			Wrap-up Discussion/Closing</a:t>
            </a:r>
          </a:p>
          <a:p>
            <a:pPr marL="639763" lvl="1" indent="-261938" defTabSz="442913">
              <a:spcBef>
                <a:spcPts val="0"/>
              </a:spcBef>
              <a:spcAft>
                <a:spcPts val="0"/>
              </a:spcAft>
              <a:buClr>
                <a:schemeClr val="tx1"/>
              </a:buClr>
              <a:buFont typeface="Wingdings" panose="05000000000000000000" pitchFamily="2" charset="2"/>
              <a:buNone/>
              <a:defRPr/>
            </a:pPr>
            <a:endParaRPr lang="en-US" sz="1450" b="1" dirty="0">
              <a:latin typeface="+mj-lt"/>
            </a:endParaRPr>
          </a:p>
          <a:p>
            <a:pPr marL="639763" lvl="1" indent="-261938" defTabSz="442913">
              <a:spcBef>
                <a:spcPts val="0"/>
              </a:spcBef>
              <a:spcAft>
                <a:spcPts val="0"/>
              </a:spcAft>
              <a:buClr>
                <a:schemeClr val="tx1"/>
              </a:buClr>
              <a:buFont typeface="Wingdings" panose="05000000000000000000" pitchFamily="2" charset="2"/>
              <a:buNone/>
              <a:defRPr/>
            </a:pPr>
            <a:r>
              <a:rPr lang="en-US" sz="1450" b="1" dirty="0">
                <a:latin typeface="+mj-lt"/>
              </a:rPr>
              <a:t>  </a:t>
            </a:r>
          </a:p>
          <a:p>
            <a:pPr marL="639763" lvl="1" indent="-261938" defTabSz="442913">
              <a:spcBef>
                <a:spcPct val="0"/>
              </a:spcBef>
              <a:buClr>
                <a:schemeClr val="tx1"/>
              </a:buClr>
              <a:buFont typeface="Wingdings" panose="05000000000000000000" pitchFamily="2" charset="2"/>
              <a:buNone/>
              <a:defRPr/>
            </a:pPr>
            <a:endParaRPr lang="en-US" sz="1800" b="1" dirty="0">
              <a:latin typeface="Verdana" pitchFamily="34" charset="0"/>
            </a:endParaRPr>
          </a:p>
          <a:p>
            <a:pPr marL="639763" lvl="1" indent="-261938" defTabSz="442913">
              <a:spcBef>
                <a:spcPct val="0"/>
              </a:spcBef>
              <a:buClr>
                <a:schemeClr val="tx1"/>
              </a:buClr>
              <a:buFont typeface="Wingdings" panose="05000000000000000000" pitchFamily="2" charset="2"/>
              <a:buNone/>
              <a:defRPr/>
            </a:pPr>
            <a:r>
              <a:rPr lang="en-US" sz="1800" b="1" dirty="0">
                <a:latin typeface="Verdana" pitchFamily="34" charset="0"/>
              </a:rPr>
              <a:t>		</a:t>
            </a:r>
          </a:p>
          <a:p>
            <a:pPr marL="639763" defTabSz="442913" eaLnBrk="1" hangingPunct="1">
              <a:spcBef>
                <a:spcPct val="0"/>
              </a:spcBef>
              <a:buFont typeface="Wingdings 2" panose="05020102010507070707" pitchFamily="18" charset="2"/>
              <a:buNone/>
              <a:defRPr/>
            </a:pPr>
            <a:endParaRPr lang="en-US" sz="1800" dirty="0"/>
          </a:p>
        </p:txBody>
      </p:sp>
      <p:sp>
        <p:nvSpPr>
          <p:cNvPr id="19460" name="Text Placeholder 3">
            <a:extLst>
              <a:ext uri="{FF2B5EF4-FFF2-40B4-BE49-F238E27FC236}">
                <a16:creationId xmlns:a16="http://schemas.microsoft.com/office/drawing/2014/main" id="{9CFB4576-4095-429C-BED3-11243303DE10}"/>
              </a:ext>
            </a:extLst>
          </p:cNvPr>
          <p:cNvSpPr>
            <a:spLocks noGrp="1"/>
          </p:cNvSpPr>
          <p:nvPr>
            <p:ph type="body" sz="quarter" idx="13"/>
          </p:nvPr>
        </p:nvSpPr>
        <p:spPr/>
        <p:txBody>
          <a:bodyPr/>
          <a:lstStyle/>
          <a:p>
            <a:pPr eaLnBrk="1" hangingPunct="1"/>
            <a:r>
              <a:rPr altLang="en-US"/>
              <a:t>Workshop Agenda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D292-94A6-4113-8AFA-BE48A987F9D7}"/>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9395" name="Content Placeholder 2">
            <a:extLst>
              <a:ext uri="{FF2B5EF4-FFF2-40B4-BE49-F238E27FC236}">
                <a16:creationId xmlns:a16="http://schemas.microsoft.com/office/drawing/2014/main" id="{F0EB8B8D-0BB5-4E6E-9D6F-477AAE67AB6A}"/>
              </a:ext>
            </a:extLst>
          </p:cNvPr>
          <p:cNvSpPr>
            <a:spLocks noGrp="1"/>
          </p:cNvSpPr>
          <p:nvPr>
            <p:ph idx="1"/>
          </p:nvPr>
        </p:nvSpPr>
        <p:spPr>
          <a:xfrm>
            <a:off x="457200" y="1600200"/>
            <a:ext cx="8229600" cy="4800600"/>
          </a:xfrm>
        </p:spPr>
        <p:txBody>
          <a:bodyPr/>
          <a:lstStyle/>
          <a:p>
            <a:pPr eaLnBrk="1" hangingPunct="1">
              <a:lnSpc>
                <a:spcPct val="125000"/>
              </a:lnSpc>
              <a:buSzPct val="100000"/>
              <a:buFont typeface="Wingdings" panose="05000000000000000000" pitchFamily="2" charset="2"/>
              <a:buChar char="§"/>
            </a:pPr>
            <a:r>
              <a:rPr lang="en-US" altLang="en-US" sz="2100" b="1"/>
              <a:t>Institutional allocation – formula-driven and based on a three-year average of institutional expenditure for need-based aid </a:t>
            </a:r>
          </a:p>
          <a:p>
            <a:pPr eaLnBrk="1" hangingPunct="1">
              <a:lnSpc>
                <a:spcPct val="125000"/>
              </a:lnSpc>
              <a:buSzPct val="100000"/>
              <a:buFont typeface="Wingdings" panose="05000000000000000000" pitchFamily="2" charset="2"/>
              <a:buChar char="§"/>
            </a:pPr>
            <a:r>
              <a:rPr lang="en-US" altLang="en-US" sz="2100" b="1"/>
              <a:t>2020-2021 Institution Applications currently available – </a:t>
            </a:r>
            <a:r>
              <a:rPr lang="en-US" altLang="en-US" sz="2100" b="1">
                <a:solidFill>
                  <a:srgbClr val="FF0000"/>
                </a:solidFill>
              </a:rPr>
              <a:t>Deadline was July 26, 2020</a:t>
            </a:r>
          </a:p>
          <a:p>
            <a:pPr eaLnBrk="1" hangingPunct="1">
              <a:lnSpc>
                <a:spcPct val="125000"/>
              </a:lnSpc>
              <a:buSzPct val="100000"/>
              <a:buFont typeface="Wingdings" panose="05000000000000000000" pitchFamily="2" charset="2"/>
              <a:buChar char="§"/>
            </a:pPr>
            <a:r>
              <a:rPr lang="en-US" altLang="en-US" sz="2100" b="1"/>
              <a:t>Recipients must meet all eligibility criteria, including full-time enrollment</a:t>
            </a:r>
          </a:p>
          <a:p>
            <a:pPr eaLnBrk="1" hangingPunct="1">
              <a:lnSpc>
                <a:spcPct val="125000"/>
              </a:lnSpc>
              <a:buSzPct val="100000"/>
              <a:buFont typeface="Wingdings" panose="05000000000000000000" pitchFamily="2" charset="2"/>
              <a:buChar char="§"/>
            </a:pPr>
            <a:r>
              <a:rPr lang="en-US" altLang="en-US" sz="2100" b="1"/>
              <a:t>$200 - $2500 annual maximum award</a:t>
            </a:r>
          </a:p>
          <a:p>
            <a:pPr eaLnBrk="1" hangingPunct="1">
              <a:lnSpc>
                <a:spcPct val="125000"/>
              </a:lnSpc>
              <a:buSzPct val="100000"/>
              <a:buFont typeface="Wingdings" panose="05000000000000000000" pitchFamily="2" charset="2"/>
              <a:buChar char="§"/>
            </a:pPr>
            <a:r>
              <a:rPr lang="en-US" altLang="en-US" sz="2100" b="1"/>
              <a:t>Recipient must demonstrate a $500 minimum need to be eligible</a:t>
            </a:r>
          </a:p>
          <a:p>
            <a:pPr eaLnBrk="1" hangingPunct="1">
              <a:lnSpc>
                <a:spcPct val="125000"/>
              </a:lnSpc>
              <a:buSzPct val="100000"/>
              <a:buFont typeface="Wingdings" panose="05000000000000000000" pitchFamily="2" charset="2"/>
              <a:buChar char="§"/>
            </a:pPr>
            <a:r>
              <a:rPr lang="en-US" altLang="en-US" sz="2100" b="1"/>
              <a:t>Year-End data required and matched</a:t>
            </a:r>
            <a:endParaRPr lang="en-US" altLang="en-US" sz="2100"/>
          </a:p>
        </p:txBody>
      </p:sp>
      <p:sp>
        <p:nvSpPr>
          <p:cNvPr id="59396" name="Text Placeholder 3">
            <a:extLst>
              <a:ext uri="{FF2B5EF4-FFF2-40B4-BE49-F238E27FC236}">
                <a16:creationId xmlns:a16="http://schemas.microsoft.com/office/drawing/2014/main" id="{C0D94F5B-0196-46C7-94B7-1E7FE85366AA}"/>
              </a:ext>
            </a:extLst>
          </p:cNvPr>
          <p:cNvSpPr>
            <a:spLocks noGrp="1"/>
          </p:cNvSpPr>
          <p:nvPr>
            <p:ph type="body" sz="quarter" idx="13"/>
          </p:nvPr>
        </p:nvSpPr>
        <p:spPr/>
        <p:txBody>
          <a:bodyPr/>
          <a:lstStyle/>
          <a:p>
            <a:r>
              <a:rPr altLang="en-US"/>
              <a:t>Gilbert Grant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8A2D-B1FA-4BE6-A487-5824FCA73885}"/>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60419" name="Text Placeholder 3">
            <a:extLst>
              <a:ext uri="{FF2B5EF4-FFF2-40B4-BE49-F238E27FC236}">
                <a16:creationId xmlns:a16="http://schemas.microsoft.com/office/drawing/2014/main" id="{A32CA60B-67D5-4CDB-9B82-64D40EA095B2}"/>
              </a:ext>
            </a:extLst>
          </p:cNvPr>
          <p:cNvSpPr>
            <a:spLocks noGrp="1"/>
          </p:cNvSpPr>
          <p:nvPr>
            <p:ph type="body" sz="quarter" idx="13"/>
          </p:nvPr>
        </p:nvSpPr>
        <p:spPr/>
        <p:txBody>
          <a:bodyPr/>
          <a:lstStyle/>
          <a:p>
            <a:r>
              <a:rPr altLang="en-US" sz="3200"/>
              <a:t>Christian A. Herter Memorial Scholarship </a:t>
            </a:r>
          </a:p>
        </p:txBody>
      </p:sp>
      <p:pic>
        <p:nvPicPr>
          <p:cNvPr id="60420" name="Picture 4">
            <a:extLst>
              <a:ext uri="{FF2B5EF4-FFF2-40B4-BE49-F238E27FC236}">
                <a16:creationId xmlns:a16="http://schemas.microsoft.com/office/drawing/2014/main" id="{99944FFE-56D3-48DB-8371-9CA61E6009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524000"/>
            <a:ext cx="4495800" cy="4878388"/>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E9C59-F412-4791-98A8-4D244601EB26}"/>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61443" name="Content Placeholder 2">
            <a:extLst>
              <a:ext uri="{FF2B5EF4-FFF2-40B4-BE49-F238E27FC236}">
                <a16:creationId xmlns:a16="http://schemas.microsoft.com/office/drawing/2014/main" id="{58E025AD-5DEA-4049-84E7-A8E48E7E1262}"/>
              </a:ext>
            </a:extLst>
          </p:cNvPr>
          <p:cNvSpPr>
            <a:spLocks noGrp="1"/>
          </p:cNvSpPr>
          <p:nvPr>
            <p:ph idx="1"/>
          </p:nvPr>
        </p:nvSpPr>
        <p:spPr/>
        <p:txBody>
          <a:bodyPr/>
          <a:lstStyle/>
          <a:p>
            <a:r>
              <a:rPr lang="en-US" altLang="en-US" sz="2200" b="1"/>
              <a:t>Competitive scholarship awarded to students  who have encountered unusual hardships or extenuating circumstances</a:t>
            </a:r>
          </a:p>
          <a:p>
            <a:r>
              <a:rPr lang="en-US" altLang="en-US" sz="2200" b="1"/>
              <a:t>Twenty-five high school (sophomore or junior) students are selected to receive scholarships upon earning a high school diploma annually</a:t>
            </a:r>
          </a:p>
          <a:p>
            <a:r>
              <a:rPr lang="en-US" altLang="en-US" sz="2200" b="1"/>
              <a:t>Scholarship is portable to colleges throughout the U.S.</a:t>
            </a:r>
          </a:p>
          <a:p>
            <a:r>
              <a:rPr lang="en-US" altLang="en-US" sz="2200" b="1"/>
              <a:t>About one-third of the recipients are enrolled in colleges outside Massachusetts each year</a:t>
            </a:r>
          </a:p>
          <a:p>
            <a:r>
              <a:rPr lang="en-US" altLang="en-US" sz="2200" b="1"/>
              <a:t>Massachusetts awards an average of $1.2 million in scholarships to students annually </a:t>
            </a:r>
          </a:p>
        </p:txBody>
      </p:sp>
      <p:sp>
        <p:nvSpPr>
          <p:cNvPr id="61444" name="Text Placeholder 3">
            <a:extLst>
              <a:ext uri="{FF2B5EF4-FFF2-40B4-BE49-F238E27FC236}">
                <a16:creationId xmlns:a16="http://schemas.microsoft.com/office/drawing/2014/main" id="{CC670462-E6D9-436C-BFFB-E2E9B60CD607}"/>
              </a:ext>
            </a:extLst>
          </p:cNvPr>
          <p:cNvSpPr>
            <a:spLocks noGrp="1"/>
          </p:cNvSpPr>
          <p:nvPr>
            <p:ph type="body" sz="quarter" idx="13"/>
          </p:nvPr>
        </p:nvSpPr>
        <p:spPr/>
        <p:txBody>
          <a:bodyPr/>
          <a:lstStyle/>
          <a:p>
            <a:r>
              <a:rPr altLang="en-US" sz="3600"/>
              <a:t>Christian A. Herter Memorial Scholarship</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D7DF-6675-4A51-82B5-5CB5C084B46D}"/>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3251" name="Content Placeholder 2">
            <a:extLst>
              <a:ext uri="{FF2B5EF4-FFF2-40B4-BE49-F238E27FC236}">
                <a16:creationId xmlns:a16="http://schemas.microsoft.com/office/drawing/2014/main" id="{175E2E11-4D46-4F0C-A91D-A7AF60CD2940}"/>
              </a:ext>
            </a:extLst>
          </p:cNvPr>
          <p:cNvSpPr>
            <a:spLocks noGrp="1"/>
          </p:cNvSpPr>
          <p:nvPr>
            <p:ph idx="1"/>
          </p:nvPr>
        </p:nvSpPr>
        <p:spPr/>
        <p:txBody>
          <a:bodyPr/>
          <a:lstStyle/>
          <a:p>
            <a:pPr marL="119062" indent="0">
              <a:buFont typeface="Wingdings 2" panose="05020102010507070707" pitchFamily="18" charset="2"/>
              <a:buNone/>
              <a:defRPr/>
            </a:pPr>
            <a:r>
              <a:rPr lang="en-US" altLang="en-US" dirty="0"/>
              <a:t>Certification of eligibility and reporting of other recipient information integrated into MASSAid system </a:t>
            </a:r>
          </a:p>
          <a:p>
            <a:pPr>
              <a:defRPr/>
            </a:pPr>
            <a:r>
              <a:rPr lang="en-US" altLang="en-US" dirty="0"/>
              <a:t>Institutions must provide Cost of Attendance and financial aid information to facilitate determination of scholarship eligibility</a:t>
            </a:r>
          </a:p>
          <a:p>
            <a:pPr>
              <a:defRPr/>
            </a:pPr>
            <a:r>
              <a:rPr lang="en-US" altLang="en-US" dirty="0"/>
              <a:t>MASSAid process for Herter is aligned with other programs (Foster Grant, GEAR UP Scholarship)</a:t>
            </a:r>
          </a:p>
          <a:p>
            <a:pPr>
              <a:defRPr/>
            </a:pPr>
            <a:r>
              <a:rPr lang="en-US" altLang="en-US" dirty="0"/>
              <a:t>Scholarship award is determined upon submission of student level data</a:t>
            </a:r>
          </a:p>
          <a:p>
            <a:pPr>
              <a:defRPr/>
            </a:pPr>
            <a:r>
              <a:rPr lang="en-US" altLang="en-US" dirty="0"/>
              <a:t>Disbursements are paid via EFT</a:t>
            </a:r>
          </a:p>
          <a:p>
            <a:pPr>
              <a:defRPr/>
            </a:pPr>
            <a:endParaRPr lang="en-US" altLang="en-US" dirty="0"/>
          </a:p>
          <a:p>
            <a:pPr>
              <a:buFont typeface="Wingdings 2" panose="05020102010507070707" pitchFamily="18" charset="2"/>
              <a:buNone/>
              <a:defRPr/>
            </a:pPr>
            <a:endParaRPr lang="en-US" altLang="en-US" dirty="0"/>
          </a:p>
        </p:txBody>
      </p:sp>
      <p:sp>
        <p:nvSpPr>
          <p:cNvPr id="62468" name="Text Placeholder 3">
            <a:extLst>
              <a:ext uri="{FF2B5EF4-FFF2-40B4-BE49-F238E27FC236}">
                <a16:creationId xmlns:a16="http://schemas.microsoft.com/office/drawing/2014/main" id="{ADE78262-1436-4B62-9DEF-E5481D450E46}"/>
              </a:ext>
            </a:extLst>
          </p:cNvPr>
          <p:cNvSpPr>
            <a:spLocks noGrp="1"/>
          </p:cNvSpPr>
          <p:nvPr>
            <p:ph type="body" sz="quarter" idx="13"/>
          </p:nvPr>
        </p:nvSpPr>
        <p:spPr/>
        <p:txBody>
          <a:bodyPr/>
          <a:lstStyle/>
          <a:p>
            <a:r>
              <a:rPr altLang="en-US" sz="3600"/>
              <a:t>Christian A. Herter Memorial Scholarship</a:t>
            </a:r>
          </a:p>
          <a:p>
            <a:endParaRPr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DE22-3296-4058-983D-EE1AE425543F}"/>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63491" name="Content Placeholder 2">
            <a:extLst>
              <a:ext uri="{FF2B5EF4-FFF2-40B4-BE49-F238E27FC236}">
                <a16:creationId xmlns:a16="http://schemas.microsoft.com/office/drawing/2014/main" id="{13850CB9-7F40-4A2B-960C-8C68D7351BAB}"/>
              </a:ext>
            </a:extLst>
          </p:cNvPr>
          <p:cNvSpPr>
            <a:spLocks noGrp="1"/>
          </p:cNvSpPr>
          <p:nvPr>
            <p:ph idx="1"/>
          </p:nvPr>
        </p:nvSpPr>
        <p:spPr/>
        <p:txBody>
          <a:bodyPr/>
          <a:lstStyle/>
          <a:p>
            <a:r>
              <a:rPr lang="en-US" altLang="en-US" b="1"/>
              <a:t>Herter Scholarship seeks to address unmet need – and reduce loan debt, where appropriate</a:t>
            </a:r>
          </a:p>
          <a:p>
            <a:r>
              <a:rPr lang="en-US" altLang="en-US" b="1"/>
              <a:t>Anticipated Certification:</a:t>
            </a:r>
          </a:p>
          <a:p>
            <a:pPr lvl="1">
              <a:spcBef>
                <a:spcPts val="475"/>
              </a:spcBef>
            </a:pPr>
            <a:r>
              <a:rPr lang="en-US" altLang="en-US" b="1"/>
              <a:t>August 1 – Fall 2020 (currently available)</a:t>
            </a:r>
          </a:p>
          <a:p>
            <a:pPr lvl="1">
              <a:spcBef>
                <a:spcPts val="475"/>
              </a:spcBef>
            </a:pPr>
            <a:r>
              <a:rPr lang="en-US" altLang="en-US" b="1"/>
              <a:t>January 02 – Spring 2021 </a:t>
            </a:r>
          </a:p>
          <a:p>
            <a:r>
              <a:rPr lang="en-US" altLang="en-US" b="1"/>
              <a:t>Funds are disbursed via EFT, beginning August/September for fall; late January for spring – upon completion of certification</a:t>
            </a:r>
          </a:p>
          <a:p>
            <a:r>
              <a:rPr lang="en-US" altLang="en-US" b="1"/>
              <a:t>Institutions are required to reconcile awards each semester, and at the conclusion of the academic year </a:t>
            </a:r>
          </a:p>
          <a:p>
            <a:endParaRPr lang="en-US" altLang="en-US"/>
          </a:p>
        </p:txBody>
      </p:sp>
      <p:sp>
        <p:nvSpPr>
          <p:cNvPr id="63492" name="Text Placeholder 3">
            <a:extLst>
              <a:ext uri="{FF2B5EF4-FFF2-40B4-BE49-F238E27FC236}">
                <a16:creationId xmlns:a16="http://schemas.microsoft.com/office/drawing/2014/main" id="{7189E5D0-AFAA-4D3C-A73F-1A4EC07CC83D}"/>
              </a:ext>
            </a:extLst>
          </p:cNvPr>
          <p:cNvSpPr>
            <a:spLocks noGrp="1"/>
          </p:cNvSpPr>
          <p:nvPr>
            <p:ph type="body" sz="quarter" idx="13"/>
          </p:nvPr>
        </p:nvSpPr>
        <p:spPr/>
        <p:txBody>
          <a:bodyPr/>
          <a:lstStyle/>
          <a:p>
            <a:r>
              <a:rPr altLang="en-US" sz="3600"/>
              <a:t>Christian A. Herter Memorial Scholarship</a:t>
            </a:r>
          </a:p>
          <a:p>
            <a:endParaRPr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1694-5831-4C26-88AF-4B51A8062132}"/>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64515" name="Text Placeholder 3">
            <a:extLst>
              <a:ext uri="{FF2B5EF4-FFF2-40B4-BE49-F238E27FC236}">
                <a16:creationId xmlns:a16="http://schemas.microsoft.com/office/drawing/2014/main" id="{3314F36E-2211-4148-9644-C12A3A7B5F96}"/>
              </a:ext>
            </a:extLst>
          </p:cNvPr>
          <p:cNvSpPr>
            <a:spLocks noGrp="1"/>
          </p:cNvSpPr>
          <p:nvPr>
            <p:ph type="body" sz="quarter" idx="13"/>
          </p:nvPr>
        </p:nvSpPr>
        <p:spPr/>
        <p:txBody>
          <a:bodyPr/>
          <a:lstStyle/>
          <a:p>
            <a:r>
              <a:rPr altLang="en-US" sz="3600"/>
              <a:t>Christian A. Herter Memorial Scholarship</a:t>
            </a:r>
          </a:p>
        </p:txBody>
      </p:sp>
      <p:sp>
        <p:nvSpPr>
          <p:cNvPr id="64516" name="Content Placeholder 8">
            <a:extLst>
              <a:ext uri="{FF2B5EF4-FFF2-40B4-BE49-F238E27FC236}">
                <a16:creationId xmlns:a16="http://schemas.microsoft.com/office/drawing/2014/main" id="{7BD7397B-E520-4A9A-BD6A-2E0B1CE098A5}"/>
              </a:ext>
            </a:extLst>
          </p:cNvPr>
          <p:cNvSpPr>
            <a:spLocks noGrp="1"/>
          </p:cNvSpPr>
          <p:nvPr>
            <p:ph idx="1"/>
          </p:nvPr>
        </p:nvSpPr>
        <p:spPr/>
        <p:txBody>
          <a:bodyPr/>
          <a:lstStyle/>
          <a:p>
            <a:endParaRPr lang="en-US" altLang="en-US"/>
          </a:p>
        </p:txBody>
      </p:sp>
      <p:pic>
        <p:nvPicPr>
          <p:cNvPr id="64517" name="Picture 3">
            <a:extLst>
              <a:ext uri="{FF2B5EF4-FFF2-40B4-BE49-F238E27FC236}">
                <a16:creationId xmlns:a16="http://schemas.microsoft.com/office/drawing/2014/main" id="{7A7D781D-1D6F-400D-A7B7-37ECEDBBE8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524000"/>
            <a:ext cx="84518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92C1C-B925-4ACE-BEAC-65BCA302316E}"/>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56323" name="Content Placeholder 2">
            <a:extLst>
              <a:ext uri="{FF2B5EF4-FFF2-40B4-BE49-F238E27FC236}">
                <a16:creationId xmlns:a16="http://schemas.microsoft.com/office/drawing/2014/main" id="{5331BC86-B34A-4229-AE66-41425E07A3F6}"/>
              </a:ext>
            </a:extLst>
          </p:cNvPr>
          <p:cNvSpPr>
            <a:spLocks noGrp="1"/>
          </p:cNvSpPr>
          <p:nvPr>
            <p:ph idx="1"/>
          </p:nvPr>
        </p:nvSpPr>
        <p:spPr>
          <a:xfrm>
            <a:off x="457200" y="1600200"/>
            <a:ext cx="8229600" cy="4648200"/>
          </a:xfrm>
        </p:spPr>
        <p:txBody>
          <a:bodyPr/>
          <a:lstStyle/>
          <a:p>
            <a:pPr marL="119062" indent="0">
              <a:buFont typeface="Wingdings 2" panose="05020102010507070707" pitchFamily="18" charset="2"/>
              <a:buNone/>
              <a:defRPr/>
            </a:pPr>
            <a:r>
              <a:rPr lang="en-US" altLang="en-US" b="1" i="1" dirty="0"/>
              <a:t>Purpose</a:t>
            </a:r>
            <a:r>
              <a:rPr lang="en-US" altLang="en-US" b="1" dirty="0"/>
              <a:t>: </a:t>
            </a:r>
            <a:r>
              <a:rPr lang="en-US" altLang="en-US" b="1" i="1" dirty="0"/>
              <a:t>to encourage degree completion in high demand disciplines  to address workforce needs in the Commonwealth</a:t>
            </a:r>
          </a:p>
          <a:p>
            <a:pPr>
              <a:defRPr/>
            </a:pPr>
            <a:r>
              <a:rPr lang="en-US" altLang="en-US" b="1" dirty="0"/>
              <a:t>Program initially funded and implemented in FY2013</a:t>
            </a:r>
          </a:p>
          <a:p>
            <a:pPr>
              <a:defRPr/>
            </a:pPr>
            <a:r>
              <a:rPr lang="en-US" altLang="en-US" b="1" dirty="0"/>
              <a:t>Scholarship supports training and degree completion in disciplines that are deemed to be critical shortage areas (ex. STEM fields, health professions, accounting)	</a:t>
            </a:r>
          </a:p>
          <a:p>
            <a:pPr>
              <a:defRPr/>
            </a:pPr>
            <a:r>
              <a:rPr lang="en-US" altLang="en-US" b="1" dirty="0"/>
              <a:t>Recipients must be enrolled in a high demand degree or certificate program, as defined, in a Massachusetts public institution </a:t>
            </a:r>
          </a:p>
          <a:p>
            <a:pPr>
              <a:defRPr/>
            </a:pPr>
            <a:r>
              <a:rPr lang="en-US" altLang="en-US" b="1" dirty="0"/>
              <a:t>Must demonstrate a commitment to the discipline</a:t>
            </a:r>
          </a:p>
          <a:p>
            <a:pPr marL="119062" indent="0">
              <a:buFont typeface="Wingdings 2" panose="05020102010507070707" pitchFamily="18" charset="2"/>
              <a:buNone/>
              <a:defRPr/>
            </a:pPr>
            <a:endParaRPr lang="en-US" altLang="en-US" b="1" dirty="0"/>
          </a:p>
          <a:p>
            <a:pPr>
              <a:defRPr/>
            </a:pPr>
            <a:endParaRPr lang="en-US" altLang="en-US" b="1" dirty="0"/>
          </a:p>
          <a:p>
            <a:pPr>
              <a:defRPr/>
            </a:pPr>
            <a:endParaRPr lang="en-US" altLang="en-US" b="1" dirty="0"/>
          </a:p>
          <a:p>
            <a:pPr>
              <a:buFont typeface="Wingdings 2" panose="05020102010507070707" pitchFamily="18" charset="2"/>
              <a:buNone/>
              <a:defRPr/>
            </a:pPr>
            <a:endParaRPr lang="en-US" altLang="en-US" sz="2200" b="1" dirty="0"/>
          </a:p>
          <a:p>
            <a:pPr>
              <a:defRPr/>
            </a:pPr>
            <a:endParaRPr lang="en-US" altLang="en-US" dirty="0"/>
          </a:p>
        </p:txBody>
      </p:sp>
      <p:sp>
        <p:nvSpPr>
          <p:cNvPr id="65540" name="Text Placeholder 3">
            <a:extLst>
              <a:ext uri="{FF2B5EF4-FFF2-40B4-BE49-F238E27FC236}">
                <a16:creationId xmlns:a16="http://schemas.microsoft.com/office/drawing/2014/main" id="{372569DB-9A18-4AAD-BB57-5F40C989C4B3}"/>
              </a:ext>
            </a:extLst>
          </p:cNvPr>
          <p:cNvSpPr>
            <a:spLocks noGrp="1"/>
          </p:cNvSpPr>
          <p:nvPr>
            <p:ph type="body" sz="quarter" idx="13"/>
          </p:nvPr>
        </p:nvSpPr>
        <p:spPr/>
        <p:txBody>
          <a:bodyPr/>
          <a:lstStyle/>
          <a:p>
            <a:r>
              <a:rPr altLang="en-US"/>
              <a:t>High Demand Scholarship Program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0C20-56EB-41FF-AA7C-D5FE53A2AC79}"/>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3" name="Content Placeholder 2">
            <a:extLst>
              <a:ext uri="{FF2B5EF4-FFF2-40B4-BE49-F238E27FC236}">
                <a16:creationId xmlns:a16="http://schemas.microsoft.com/office/drawing/2014/main" id="{8B7117E2-8E90-4B94-96B1-EEB91BFDBF85}"/>
              </a:ext>
            </a:extLst>
          </p:cNvPr>
          <p:cNvSpPr>
            <a:spLocks noGrp="1"/>
          </p:cNvSpPr>
          <p:nvPr>
            <p:ph idx="1"/>
          </p:nvPr>
        </p:nvSpPr>
        <p:spPr/>
        <p:txBody>
          <a:bodyPr/>
          <a:lstStyle/>
          <a:p>
            <a:pPr>
              <a:defRPr/>
            </a:pPr>
            <a:r>
              <a:rPr lang="en-US" altLang="en-US" b="1" dirty="0"/>
              <a:t>Funding supports students across all sectors, UMASS, State University and community colleges that enrolled in designated disciplines</a:t>
            </a:r>
          </a:p>
          <a:p>
            <a:pPr>
              <a:defRPr/>
            </a:pPr>
            <a:r>
              <a:rPr lang="en-US" b="1" dirty="0"/>
              <a:t>MHDA will be migrated to the MASSAid system for the 2020-21 academic year</a:t>
            </a:r>
          </a:p>
          <a:p>
            <a:pPr>
              <a:defRPr/>
            </a:pPr>
            <a:r>
              <a:rPr lang="en-US" b="1" dirty="0"/>
              <a:t>Anticipate the online application process to begin in November 2020 for all students</a:t>
            </a:r>
            <a:endParaRPr lang="en-US" dirty="0"/>
          </a:p>
          <a:p>
            <a:pPr>
              <a:defRPr/>
            </a:pPr>
            <a:r>
              <a:rPr lang="en-US" b="1" dirty="0"/>
              <a:t>FY21 will be directed to students in State Universities students, and to students enrolled in non-credit certificate training programs that may be expanded beyond STEM fields </a:t>
            </a:r>
          </a:p>
          <a:p>
            <a:pPr marL="119062" indent="0">
              <a:buFont typeface="Wingdings 2" panose="05020102010507070707" pitchFamily="18" charset="2"/>
              <a:buNone/>
              <a:defRPr/>
            </a:pPr>
            <a:endParaRPr lang="en-US" dirty="0"/>
          </a:p>
          <a:p>
            <a:pPr>
              <a:defRPr/>
            </a:pPr>
            <a:endParaRPr lang="en-US" dirty="0"/>
          </a:p>
          <a:p>
            <a:pPr marL="119062" indent="0">
              <a:buFont typeface="Wingdings 2" panose="05020102010507070707" pitchFamily="18" charset="2"/>
              <a:buNone/>
              <a:defRPr/>
            </a:pPr>
            <a:endParaRPr lang="en-US" dirty="0"/>
          </a:p>
        </p:txBody>
      </p:sp>
      <p:sp>
        <p:nvSpPr>
          <p:cNvPr id="67588" name="Text Placeholder 3">
            <a:extLst>
              <a:ext uri="{FF2B5EF4-FFF2-40B4-BE49-F238E27FC236}">
                <a16:creationId xmlns:a16="http://schemas.microsoft.com/office/drawing/2014/main" id="{F5694E4C-185E-4C23-A169-0C18D8042C88}"/>
              </a:ext>
            </a:extLst>
          </p:cNvPr>
          <p:cNvSpPr>
            <a:spLocks noGrp="1"/>
          </p:cNvSpPr>
          <p:nvPr>
            <p:ph type="body" sz="quarter" idx="13"/>
          </p:nvPr>
        </p:nvSpPr>
        <p:spPr/>
        <p:txBody>
          <a:bodyPr/>
          <a:lstStyle/>
          <a:p>
            <a:r>
              <a:rPr altLang="en-US"/>
              <a:t>MHDS Program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FE70-BA67-409C-84FC-990E0E716FE1}"/>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68611" name="Text Placeholder 3">
            <a:extLst>
              <a:ext uri="{FF2B5EF4-FFF2-40B4-BE49-F238E27FC236}">
                <a16:creationId xmlns:a16="http://schemas.microsoft.com/office/drawing/2014/main" id="{05709079-6F93-44D2-8D0F-D1A596870F8C}"/>
              </a:ext>
            </a:extLst>
          </p:cNvPr>
          <p:cNvSpPr>
            <a:spLocks noGrp="1"/>
          </p:cNvSpPr>
          <p:nvPr>
            <p:ph type="body" sz="quarter" idx="13"/>
          </p:nvPr>
        </p:nvSpPr>
        <p:spPr>
          <a:xfrm>
            <a:off x="381000" y="533400"/>
            <a:ext cx="8763000" cy="762000"/>
          </a:xfrm>
        </p:spPr>
        <p:txBody>
          <a:bodyPr/>
          <a:lstStyle/>
          <a:p>
            <a:r>
              <a:rPr altLang="en-US" sz="3600"/>
              <a:t>MHDS 2021</a:t>
            </a:r>
            <a:endParaRPr altLang="en-US"/>
          </a:p>
        </p:txBody>
      </p:sp>
      <p:sp>
        <p:nvSpPr>
          <p:cNvPr id="68612" name="Content Placeholder 5">
            <a:extLst>
              <a:ext uri="{FF2B5EF4-FFF2-40B4-BE49-F238E27FC236}">
                <a16:creationId xmlns:a16="http://schemas.microsoft.com/office/drawing/2014/main" id="{E7932DBC-823F-4167-B5DA-C233A78EBD06}"/>
              </a:ext>
            </a:extLst>
          </p:cNvPr>
          <p:cNvSpPr>
            <a:spLocks noGrp="1"/>
          </p:cNvSpPr>
          <p:nvPr>
            <p:ph idx="1"/>
          </p:nvPr>
        </p:nvSpPr>
        <p:spPr/>
        <p:txBody>
          <a:bodyPr/>
          <a:lstStyle/>
          <a:p>
            <a:r>
              <a:rPr lang="en-US" altLang="en-US" b="1"/>
              <a:t>Estimated FY21 appropriation: $500,000</a:t>
            </a:r>
          </a:p>
          <a:p>
            <a:r>
              <a:rPr lang="en-US" altLang="en-US" b="1"/>
              <a:t>FY2020 award eligibility open to </a:t>
            </a:r>
            <a:r>
              <a:rPr lang="en-US" altLang="en-US" b="1" i="1"/>
              <a:t>state university students enrolled in STEM fields</a:t>
            </a:r>
          </a:p>
          <a:p>
            <a:r>
              <a:rPr lang="en-US" altLang="en-US" b="1"/>
              <a:t>Students must demonstrate commitment to their major through course selection and have a minimum GPA of 3.0</a:t>
            </a:r>
            <a:endParaRPr lang="en-US" altLang="en-US" b="1" i="1"/>
          </a:p>
          <a:p>
            <a:r>
              <a:rPr lang="en-US" altLang="en-US" b="1"/>
              <a:t>Students are required to complete an online application and submit an official transcript to be considered </a:t>
            </a:r>
          </a:p>
          <a:p>
            <a:r>
              <a:rPr lang="en-US" altLang="en-US" b="1"/>
              <a:t>Scholarships may be merit-based, or  awarded to meet financial need</a:t>
            </a:r>
          </a:p>
          <a:p>
            <a:r>
              <a:rPr lang="en-US" altLang="en-US" b="1"/>
              <a:t>Program guidelines are available on OSFA’s website </a:t>
            </a:r>
          </a:p>
          <a:p>
            <a:endParaRPr lang="en-US" altLang="en-US" b="1"/>
          </a:p>
          <a:p>
            <a:endParaRPr lang="en-US" altLang="en-US" b="1"/>
          </a:p>
          <a:p>
            <a:endParaRPr lang="en-US" altLang="en-US"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EFAC-CFBF-49D7-A517-37A9572E94CC}"/>
              </a:ext>
            </a:extLst>
          </p:cNvPr>
          <p:cNvSpPr>
            <a:spLocks noGrp="1"/>
          </p:cNvSpPr>
          <p:nvPr>
            <p:ph type="title"/>
          </p:nvPr>
        </p:nvSpPr>
        <p:spPr>
          <a:ln>
            <a:miter lim="800000"/>
            <a:headEnd/>
            <a:tailEnd/>
          </a:ln>
        </p:spPr>
        <p:txBody>
          <a:bodyPr/>
          <a:lstStyle/>
          <a:p>
            <a:pPr>
              <a:defRPr/>
            </a:pPr>
            <a:r>
              <a:rPr lang="en-US" sz="4000" dirty="0"/>
              <a:t>Programs for Adopted and Foster Children</a:t>
            </a:r>
          </a:p>
        </p:txBody>
      </p:sp>
      <p:sp>
        <p:nvSpPr>
          <p:cNvPr id="69635" name="Text Placeholder 2">
            <a:extLst>
              <a:ext uri="{FF2B5EF4-FFF2-40B4-BE49-F238E27FC236}">
                <a16:creationId xmlns:a16="http://schemas.microsoft.com/office/drawing/2014/main" id="{183E1580-3F08-4C33-BE4C-15ADD0CEACDB}"/>
              </a:ext>
            </a:extLst>
          </p:cNvPr>
          <p:cNvSpPr>
            <a:spLocks noGrp="1"/>
          </p:cNvSpPr>
          <p:nvPr>
            <p:ph type="body" idx="1"/>
          </p:nvPr>
        </p:nvSpPr>
        <p:spPr>
          <a:xfrm>
            <a:off x="741363" y="1828800"/>
            <a:ext cx="8021637" cy="685800"/>
          </a:xfrm>
        </p:spPr>
        <p:txBody>
          <a:bodyPr/>
          <a:lstStyle/>
          <a:p>
            <a:r>
              <a:rPr lang="en-US" altLang="en-US" sz="3200"/>
              <a:t>2020-2021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D0E07-DB91-4B0A-BBF4-1FDEB822A3D5}"/>
              </a:ext>
            </a:extLst>
          </p:cNvPr>
          <p:cNvSpPr>
            <a:spLocks noGrp="1"/>
          </p:cNvSpPr>
          <p:nvPr>
            <p:ph type="title"/>
          </p:nvPr>
        </p:nvSpPr>
        <p:spPr/>
        <p:txBody>
          <a:bodyPr/>
          <a:lstStyle/>
          <a:p>
            <a:pPr>
              <a:defRPr/>
            </a:pPr>
            <a:r>
              <a:rPr lang="en-US" dirty="0"/>
              <a:t>2020-2021</a:t>
            </a:r>
          </a:p>
        </p:txBody>
      </p:sp>
      <p:sp>
        <p:nvSpPr>
          <p:cNvPr id="20483" name="Text Placeholder 2">
            <a:extLst>
              <a:ext uri="{FF2B5EF4-FFF2-40B4-BE49-F238E27FC236}">
                <a16:creationId xmlns:a16="http://schemas.microsoft.com/office/drawing/2014/main" id="{7AD8F03E-E2B3-49E7-A168-3A6B9EA21098}"/>
              </a:ext>
            </a:extLst>
          </p:cNvPr>
          <p:cNvSpPr>
            <a:spLocks noGrp="1"/>
          </p:cNvSpPr>
          <p:nvPr>
            <p:ph type="body" idx="1"/>
          </p:nvPr>
        </p:nvSpPr>
        <p:spPr>
          <a:xfrm>
            <a:off x="741363" y="1828800"/>
            <a:ext cx="8021637" cy="685800"/>
          </a:xfrm>
        </p:spPr>
        <p:txBody>
          <a:bodyPr/>
          <a:lstStyle/>
          <a:p>
            <a:r>
              <a:rPr lang="en-US" altLang="en-US" sz="3200" b="1"/>
              <a:t>COVID-19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EBB3A8-CA34-4AA5-85DD-4112378505C4}"/>
              </a:ext>
            </a:extLst>
          </p:cNvPr>
          <p:cNvSpPr>
            <a:spLocks noGrp="1"/>
          </p:cNvSpPr>
          <p:nvPr>
            <p:ph type="title"/>
          </p:nvPr>
        </p:nvSpPr>
        <p:spPr>
          <a:xfrm>
            <a:off x="457200" y="231775"/>
            <a:ext cx="4191000" cy="377825"/>
          </a:xfrm>
        </p:spPr>
        <p:txBody>
          <a:bodyPr>
            <a:normAutofit fontScale="90000"/>
          </a:bodyPr>
          <a:lstStyle/>
          <a:p>
            <a:pPr>
              <a:defRPr/>
            </a:pPr>
            <a:r>
              <a:rPr lang="en-US" dirty="0"/>
              <a:t>Financial Aid Programs</a:t>
            </a:r>
          </a:p>
        </p:txBody>
      </p:sp>
      <p:sp>
        <p:nvSpPr>
          <p:cNvPr id="70659" name="Text Placeholder 2">
            <a:extLst>
              <a:ext uri="{FF2B5EF4-FFF2-40B4-BE49-F238E27FC236}">
                <a16:creationId xmlns:a16="http://schemas.microsoft.com/office/drawing/2014/main" id="{70248566-5A8F-46E2-9A6F-775B9455FAF1}"/>
              </a:ext>
            </a:extLst>
          </p:cNvPr>
          <p:cNvSpPr>
            <a:spLocks noGrp="1"/>
          </p:cNvSpPr>
          <p:nvPr>
            <p:ph type="body" sz="quarter" idx="13"/>
          </p:nvPr>
        </p:nvSpPr>
        <p:spPr>
          <a:xfrm>
            <a:off x="381000" y="609600"/>
            <a:ext cx="8229600" cy="609600"/>
          </a:xfrm>
        </p:spPr>
        <p:txBody>
          <a:bodyPr/>
          <a:lstStyle/>
          <a:p>
            <a:r>
              <a:rPr altLang="en-US" sz="3000"/>
              <a:t>Adopted and Foster Child Fee Assistance Program</a:t>
            </a:r>
          </a:p>
        </p:txBody>
      </p:sp>
      <p:sp>
        <p:nvSpPr>
          <p:cNvPr id="5" name="Content Placeholder 2">
            <a:extLst>
              <a:ext uri="{FF2B5EF4-FFF2-40B4-BE49-F238E27FC236}">
                <a16:creationId xmlns:a16="http://schemas.microsoft.com/office/drawing/2014/main" id="{2FCC5622-254B-48CE-AC0C-7EDFF9BB5338}"/>
              </a:ext>
            </a:extLst>
          </p:cNvPr>
          <p:cNvSpPr txBox="1">
            <a:spLocks/>
          </p:cNvSpPr>
          <p:nvPr/>
        </p:nvSpPr>
        <p:spPr>
          <a:xfrm>
            <a:off x="228600" y="1600200"/>
            <a:ext cx="8686800" cy="4953000"/>
          </a:xfrm>
          <a:prstGeom prst="rect">
            <a:avLst/>
          </a:prstGeom>
        </p:spPr>
        <p:txBody>
          <a:bodyPr/>
          <a:lstStyle/>
          <a:p>
            <a:pPr marL="107950">
              <a:buClr>
                <a:schemeClr val="accent1"/>
              </a:buClr>
              <a:buSzPct val="80000"/>
              <a:defRPr/>
            </a:pPr>
            <a:r>
              <a:rPr lang="en-US" sz="2000" b="1" dirty="0">
                <a:latin typeface="+mj-lt"/>
              </a:rPr>
              <a:t>Provides for full tuition and fee waivers, based upon legislative appropriation, for foster children in the custody of the Department of Children and Families (DCF) and children adopted through this agency that choose to attend a Massachusetts </a:t>
            </a:r>
            <a:r>
              <a:rPr lang="en-US" sz="2000" b="1" u="sng" dirty="0">
                <a:latin typeface="+mj-lt"/>
              </a:rPr>
              <a:t>public</a:t>
            </a:r>
            <a:r>
              <a:rPr lang="en-US" sz="2000" b="1" dirty="0">
                <a:latin typeface="+mj-lt"/>
              </a:rPr>
              <a:t> institution of higher education.</a:t>
            </a:r>
          </a:p>
          <a:p>
            <a:pPr marL="107950">
              <a:buClr>
                <a:schemeClr val="accent1"/>
              </a:buClr>
              <a:buSzPct val="80000"/>
              <a:defRPr/>
            </a:pPr>
            <a:endParaRPr lang="en-US" sz="2200" b="1" dirty="0">
              <a:latin typeface="+mj-lt"/>
            </a:endParaRPr>
          </a:p>
          <a:p>
            <a:pPr marL="895350" lvl="1" indent="-319088">
              <a:buClr>
                <a:schemeClr val="accent1"/>
              </a:buClr>
              <a:buSzPct val="80000"/>
              <a:buFont typeface="Wingdings 2" pitchFamily="18" charset="2"/>
              <a:buChar char=""/>
              <a:defRPr/>
            </a:pPr>
            <a:r>
              <a:rPr lang="en-US" sz="2000" b="1" dirty="0">
                <a:latin typeface="+mj-lt"/>
              </a:rPr>
              <a:t>Fee waiver awards are generally paid out as reimbursements for eligible billed fees.</a:t>
            </a:r>
          </a:p>
          <a:p>
            <a:pPr marL="1352550" lvl="2" indent="-319088">
              <a:buClr>
                <a:schemeClr val="accent1"/>
              </a:buClr>
              <a:buSzPct val="80000"/>
              <a:buFont typeface="Wingdings 2" pitchFamily="18" charset="2"/>
              <a:buChar char=""/>
              <a:defRPr/>
            </a:pPr>
            <a:r>
              <a:rPr lang="en-US" sz="2000" b="1" dirty="0">
                <a:latin typeface="+mj-lt"/>
              </a:rPr>
              <a:t>Schools can only request reimbursement for state-support supported credits (fees)</a:t>
            </a:r>
          </a:p>
          <a:p>
            <a:pPr marL="1352550" lvl="2" indent="-319088">
              <a:buClr>
                <a:schemeClr val="accent1"/>
              </a:buClr>
              <a:buSzPct val="80000"/>
              <a:buFont typeface="Wingdings 2" pitchFamily="18" charset="2"/>
              <a:buChar char=""/>
              <a:defRPr/>
            </a:pPr>
            <a:r>
              <a:rPr lang="en-US" sz="2000" b="1" dirty="0">
                <a:latin typeface="+mj-lt"/>
              </a:rPr>
              <a:t>UMASS CAMPUSES ONLY: due to tuition retention, schools can now request tuition and fees from OSFA</a:t>
            </a:r>
          </a:p>
          <a:p>
            <a:pPr marL="895350" lvl="1" indent="-319088">
              <a:buClr>
                <a:schemeClr val="accent1"/>
              </a:buClr>
              <a:buSzPct val="80000"/>
              <a:buFont typeface="Wingdings 2" pitchFamily="18" charset="2"/>
              <a:buChar char=""/>
              <a:defRPr/>
            </a:pPr>
            <a:r>
              <a:rPr lang="en-US" sz="2000" b="1" dirty="0">
                <a:latin typeface="+mj-lt"/>
              </a:rPr>
              <a:t>FY2014 was the first year where 100% of all eligible fees were reimbursed</a:t>
            </a:r>
          </a:p>
          <a:p>
            <a:pPr marL="895350" lvl="1" indent="-319088">
              <a:buClr>
                <a:schemeClr val="accent1"/>
              </a:buClr>
              <a:buSzPct val="80000"/>
              <a:buFont typeface="Wingdings 2" pitchFamily="18" charset="2"/>
              <a:buChar char=""/>
              <a:defRPr/>
            </a:pPr>
            <a:r>
              <a:rPr lang="en-US" sz="2000" b="1" dirty="0">
                <a:latin typeface="+mj-lt"/>
              </a:rPr>
              <a:t>The number of students assisted each year has shown a steady  increase, growing from 550 in FY 2010 to </a:t>
            </a:r>
            <a:r>
              <a:rPr lang="en-US" sz="2000" b="1" dirty="0">
                <a:solidFill>
                  <a:srgbClr val="FF0000"/>
                </a:solidFill>
                <a:latin typeface="+mj-lt"/>
              </a:rPr>
              <a:t>903</a:t>
            </a:r>
            <a:r>
              <a:rPr lang="en-US" sz="2000" b="1" dirty="0">
                <a:latin typeface="+mj-lt"/>
              </a:rPr>
              <a:t> students in FY</a:t>
            </a:r>
            <a:r>
              <a:rPr lang="en-US" sz="2200" b="1" dirty="0">
                <a:latin typeface="+mj-lt"/>
              </a:rPr>
              <a:t> 2020</a:t>
            </a:r>
          </a:p>
          <a:p>
            <a:pPr marL="895350" lvl="1" indent="-319088">
              <a:buClr>
                <a:schemeClr val="accent1"/>
              </a:buClr>
              <a:buSzPct val="80000"/>
              <a:buFont typeface="Wingdings 2" pitchFamily="18" charset="2"/>
              <a:buChar char=""/>
              <a:defRPr/>
            </a:pPr>
            <a:endParaRPr lang="en-US" sz="2200" b="1" dirty="0">
              <a:latin typeface="+mj-lt"/>
            </a:endParaRPr>
          </a:p>
          <a:p>
            <a:pPr marL="895350" lvl="1" indent="-319088">
              <a:buClr>
                <a:schemeClr val="accent1"/>
              </a:buClr>
              <a:buSzPct val="80000"/>
              <a:defRPr/>
            </a:pPr>
            <a:endParaRPr lang="en-US" sz="2600" b="1" dirty="0">
              <a:latin typeface="+mj-lt"/>
            </a:endParaRPr>
          </a:p>
          <a:p>
            <a:pPr marL="895350" lvl="1" indent="-319088">
              <a:buClr>
                <a:schemeClr val="accent1"/>
              </a:buClr>
              <a:buSzPct val="80000"/>
              <a:defRPr/>
            </a:pPr>
            <a:endParaRPr lang="en-US" sz="2600" b="1" dirty="0">
              <a:latin typeface="+mj-lt"/>
            </a:endParaRPr>
          </a:p>
          <a:p>
            <a:pPr marL="895350" lvl="1" indent="-319088">
              <a:buClr>
                <a:schemeClr val="accent1"/>
              </a:buClr>
              <a:buSzPct val="80000"/>
              <a:buFont typeface="Wingdings 2" pitchFamily="18" charset="2"/>
              <a:buChar char=""/>
              <a:defRPr/>
            </a:pPr>
            <a:endParaRPr lang="en-US" sz="2600" b="1" dirty="0">
              <a:latin typeface="+mj-lt"/>
            </a:endParaRPr>
          </a:p>
          <a:p>
            <a:pPr marL="895350" lvl="1" indent="-319088">
              <a:buClr>
                <a:schemeClr val="accent1"/>
              </a:buClr>
              <a:buSzPct val="80000"/>
              <a:defRPr/>
            </a:pPr>
            <a:endParaRPr lang="en-US" sz="2400" b="1" dirty="0">
              <a:latin typeface="+mj-lt"/>
            </a:endParaRPr>
          </a:p>
          <a:p>
            <a:pPr marL="895350" lvl="1" indent="-319088">
              <a:buClr>
                <a:schemeClr val="accent1"/>
              </a:buClr>
              <a:buSzPct val="80000"/>
              <a:defRPr/>
            </a:pPr>
            <a:endParaRPr lang="en-US" sz="2200" b="1" dirty="0">
              <a:latin typeface="+mj-lt"/>
            </a:endParaRPr>
          </a:p>
          <a:p>
            <a:pPr marL="438150" indent="-319088">
              <a:buClr>
                <a:schemeClr val="accent1"/>
              </a:buClr>
              <a:buSzPct val="80000"/>
              <a:defRPr/>
            </a:pPr>
            <a:endParaRPr lang="en-US" sz="2200" dirty="0">
              <a:latin typeface="+mj-lt"/>
            </a:endParaRPr>
          </a:p>
          <a:p>
            <a:pPr marL="438150" indent="-319088">
              <a:buClr>
                <a:schemeClr val="accent1"/>
              </a:buClr>
              <a:buSzPct val="80000"/>
              <a:defRPr/>
            </a:pPr>
            <a:endParaRPr lang="en-US" sz="2200" dirty="0">
              <a:latin typeface="+mj-lt"/>
            </a:endParaRPr>
          </a:p>
          <a:p>
            <a:pPr marL="438150" indent="-319088">
              <a:buClr>
                <a:schemeClr val="accent1"/>
              </a:buClr>
              <a:buSzPct val="80000"/>
              <a:buFont typeface="Wingdings 2" pitchFamily="18" charset="2"/>
              <a:buChar char=""/>
              <a:defRPr/>
            </a:pPr>
            <a:endParaRPr lang="en-US" sz="2200" dirty="0">
              <a:latin typeface="+mj-lt"/>
            </a:endParaRPr>
          </a:p>
          <a:p>
            <a:pPr marL="438150" indent="-319088">
              <a:buClr>
                <a:schemeClr val="accent1"/>
              </a:buClr>
              <a:buSzPct val="80000"/>
              <a:buFont typeface="Wingdings 2" pitchFamily="18" charset="2"/>
              <a:buChar char=""/>
              <a:defRPr/>
            </a:pPr>
            <a:endParaRPr lang="en-US" sz="2200" dirty="0">
              <a:latin typeface="+mj-lt"/>
            </a:endParaRPr>
          </a:p>
          <a:p>
            <a:pPr marL="438150" indent="-319088">
              <a:buClr>
                <a:schemeClr val="accent1"/>
              </a:buClr>
              <a:buSzPct val="80000"/>
              <a:buFont typeface="Wingdings 2" pitchFamily="18" charset="2"/>
              <a:buChar char=""/>
              <a:defRPr/>
            </a:pPr>
            <a:endParaRPr lang="en-US" sz="2200" dirty="0">
              <a:latin typeface="+mj-lt"/>
            </a:endParaRPr>
          </a:p>
          <a:p>
            <a:pPr marL="438150" indent="-319088">
              <a:buClr>
                <a:schemeClr val="accent1"/>
              </a:buClr>
              <a:buSzPct val="80000"/>
              <a:buFont typeface="Wingdings 2" pitchFamily="18" charset="2"/>
              <a:buChar char=""/>
              <a:defRPr/>
            </a:pPr>
            <a:endParaRPr lang="en-US" sz="2200" dirty="0">
              <a:latin typeface="+mj-lt"/>
            </a:endParaRPr>
          </a:p>
          <a:p>
            <a:pPr marL="438150" indent="-319088">
              <a:buClr>
                <a:schemeClr val="accent1"/>
              </a:buClr>
              <a:buSzPct val="80000"/>
              <a:buFont typeface="Wingdings 2" pitchFamily="18" charset="2"/>
              <a:buChar char=""/>
              <a:defRPr/>
            </a:pPr>
            <a:endParaRPr lang="en-US" sz="2400" dirty="0">
              <a:latin typeface="+mj-lt"/>
            </a:endParaRPr>
          </a:p>
          <a:p>
            <a:pPr marL="438150" indent="-319088">
              <a:buClr>
                <a:schemeClr val="accent1"/>
              </a:buClr>
              <a:buSzPct val="80000"/>
              <a:buFont typeface="Wingdings 2" pitchFamily="18" charset="2"/>
              <a:buChar char=""/>
              <a:defRPr/>
            </a:pPr>
            <a:endParaRPr lang="en-US" sz="2400" dirty="0"/>
          </a:p>
          <a:p>
            <a:pPr marL="438150" indent="-319088">
              <a:buClr>
                <a:schemeClr val="accent1"/>
              </a:buClr>
              <a:buSzPct val="80000"/>
              <a:buFont typeface="Wingdings 2" pitchFamily="18" charset="2"/>
              <a:buChar char=""/>
              <a:defRPr/>
            </a:pPr>
            <a:endParaRPr lang="en-US" sz="2400" dirty="0"/>
          </a:p>
          <a:p>
            <a:pPr marL="438150" indent="-319088">
              <a:buClr>
                <a:schemeClr val="accent1"/>
              </a:buClr>
              <a:buSzPct val="80000"/>
              <a:buFont typeface="Wingdings 2" pitchFamily="18" charset="2"/>
              <a:buNone/>
              <a:defRPr/>
            </a:pPr>
            <a:r>
              <a:rPr lang="en-US" sz="2300" b="1" dirty="0">
                <a:latin typeface="+mn-lt"/>
              </a:rPr>
              <a:t>	</a:t>
            </a:r>
          </a:p>
          <a:p>
            <a:pPr marL="995363" lvl="2" indent="-228600">
              <a:spcBef>
                <a:spcPct val="20000"/>
              </a:spcBef>
              <a:buClr>
                <a:srgbClr val="C32D2E"/>
              </a:buClr>
              <a:buFont typeface="Arial" charset="0"/>
              <a:buChar char="▪"/>
              <a:defRPr/>
            </a:pPr>
            <a:endParaRPr lang="en-US" sz="2400" dirty="0">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83FF-855C-4C58-8D52-73CE3A1F6E25}"/>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graphicFrame>
        <p:nvGraphicFramePr>
          <p:cNvPr id="71683" name="Content Placeholder 4">
            <a:extLst>
              <a:ext uri="{FF2B5EF4-FFF2-40B4-BE49-F238E27FC236}">
                <a16:creationId xmlns:a16="http://schemas.microsoft.com/office/drawing/2014/main" id="{6A6CE951-B058-4D02-947D-9D8D49A137D8}"/>
              </a:ext>
            </a:extLst>
          </p:cNvPr>
          <p:cNvGraphicFramePr>
            <a:graphicFrameLocks noGrp="1"/>
          </p:cNvGraphicFramePr>
          <p:nvPr>
            <p:ph idx="1"/>
          </p:nvPr>
        </p:nvGraphicFramePr>
        <p:xfrm>
          <a:off x="457200" y="1954213"/>
          <a:ext cx="8491538" cy="4516437"/>
        </p:xfrm>
        <a:graphic>
          <a:graphicData uri="http://schemas.openxmlformats.org/presentationml/2006/ole">
            <mc:AlternateContent xmlns:mc="http://schemas.openxmlformats.org/markup-compatibility/2006">
              <mc:Choice xmlns:v="urn:schemas-microsoft-com:vml" Requires="v">
                <p:oleObj spid="_x0000_s71688" name="Chart" r:id="rId3" imgW="8464562" imgH="4502238" progId="Excel.Chart.8">
                  <p:embed/>
                </p:oleObj>
              </mc:Choice>
              <mc:Fallback>
                <p:oleObj name="Chart" r:id="rId3" imgW="8464562" imgH="4502238"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54213"/>
                        <a:ext cx="8491538"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684" name="Text Placeholder 3">
            <a:extLst>
              <a:ext uri="{FF2B5EF4-FFF2-40B4-BE49-F238E27FC236}">
                <a16:creationId xmlns:a16="http://schemas.microsoft.com/office/drawing/2014/main" id="{B11553B2-B064-40A9-9814-E2E0BBDB9A64}"/>
              </a:ext>
            </a:extLst>
          </p:cNvPr>
          <p:cNvSpPr>
            <a:spLocks noGrp="1"/>
          </p:cNvSpPr>
          <p:nvPr>
            <p:ph type="body" sz="quarter" idx="13"/>
          </p:nvPr>
        </p:nvSpPr>
        <p:spPr>
          <a:xfrm>
            <a:off x="381000" y="685800"/>
            <a:ext cx="8153400" cy="762000"/>
          </a:xfrm>
        </p:spPr>
        <p:txBody>
          <a:bodyPr/>
          <a:lstStyle/>
          <a:p>
            <a:r>
              <a:rPr altLang="en-US" sz="3000"/>
              <a:t>Adopted and Foster Child Fee Assistance Program</a:t>
            </a:r>
          </a:p>
        </p:txBody>
      </p:sp>
      <p:sp>
        <p:nvSpPr>
          <p:cNvPr id="71685" name="TextBox 7">
            <a:extLst>
              <a:ext uri="{FF2B5EF4-FFF2-40B4-BE49-F238E27FC236}">
                <a16:creationId xmlns:a16="http://schemas.microsoft.com/office/drawing/2014/main" id="{DEEAFC34-B63E-47C4-A9F7-6E32058CD0D0}"/>
              </a:ext>
            </a:extLst>
          </p:cNvPr>
          <p:cNvSpPr txBox="1">
            <a:spLocks noChangeArrowheads="1"/>
          </p:cNvSpPr>
          <p:nvPr/>
        </p:nvSpPr>
        <p:spPr bwMode="auto">
          <a:xfrm>
            <a:off x="2743200" y="15240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DCF Fee Assistance Totals</a:t>
            </a:r>
          </a:p>
        </p:txBody>
      </p:sp>
      <p:sp>
        <p:nvSpPr>
          <p:cNvPr id="6" name="TextBox 5">
            <a:extLst>
              <a:ext uri="{FF2B5EF4-FFF2-40B4-BE49-F238E27FC236}">
                <a16:creationId xmlns:a16="http://schemas.microsoft.com/office/drawing/2014/main" id="{676BD094-E444-4432-8B79-E661756D4C8A}"/>
              </a:ext>
            </a:extLst>
          </p:cNvPr>
          <p:cNvSpPr txBox="1"/>
          <p:nvPr/>
        </p:nvSpPr>
        <p:spPr>
          <a:xfrm>
            <a:off x="8534400" y="3352800"/>
            <a:ext cx="461665" cy="1451679"/>
          </a:xfrm>
          <a:prstGeom prst="rect">
            <a:avLst/>
          </a:prstGeom>
          <a:noFill/>
        </p:spPr>
        <p:txBody>
          <a:bodyPr vert="vert270" wrap="none">
            <a:spAutoFit/>
          </a:bodyPr>
          <a:lstStyle/>
          <a:p>
            <a:pPr eaLnBrk="1" hangingPunct="1">
              <a:defRPr/>
            </a:pPr>
            <a:r>
              <a:rPr lang="en-US" dirty="0"/>
              <a:t># of Students</a:t>
            </a:r>
          </a:p>
        </p:txBody>
      </p:sp>
      <p:sp>
        <p:nvSpPr>
          <p:cNvPr id="7" name="TextBox 6">
            <a:extLst>
              <a:ext uri="{FF2B5EF4-FFF2-40B4-BE49-F238E27FC236}">
                <a16:creationId xmlns:a16="http://schemas.microsoft.com/office/drawing/2014/main" id="{7BC200F8-5D0B-4706-9C30-77259040E53E}"/>
              </a:ext>
            </a:extLst>
          </p:cNvPr>
          <p:cNvSpPr txBox="1"/>
          <p:nvPr/>
        </p:nvSpPr>
        <p:spPr>
          <a:xfrm>
            <a:off x="0" y="3505200"/>
            <a:ext cx="461665" cy="1413207"/>
          </a:xfrm>
          <a:prstGeom prst="rect">
            <a:avLst/>
          </a:prstGeom>
          <a:noFill/>
        </p:spPr>
        <p:txBody>
          <a:bodyPr vert="vert270" wrap="none">
            <a:spAutoFit/>
          </a:bodyPr>
          <a:lstStyle/>
          <a:p>
            <a:pPr eaLnBrk="1" hangingPunct="1">
              <a:defRPr/>
            </a:pPr>
            <a:r>
              <a:rPr lang="en-US" dirty="0"/>
              <a:t>Amount Paid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74D0CA-B3E8-4175-B6B6-A5DC110909F5}"/>
              </a:ext>
            </a:extLst>
          </p:cNvPr>
          <p:cNvSpPr>
            <a:spLocks noGrp="1"/>
          </p:cNvSpPr>
          <p:nvPr>
            <p:ph type="title"/>
          </p:nvPr>
        </p:nvSpPr>
        <p:spPr>
          <a:xfrm>
            <a:off x="457200" y="152400"/>
            <a:ext cx="4191000" cy="377825"/>
          </a:xfrm>
        </p:spPr>
        <p:txBody>
          <a:bodyPr>
            <a:normAutofit fontScale="90000"/>
          </a:bodyPr>
          <a:lstStyle/>
          <a:p>
            <a:pPr>
              <a:defRPr/>
            </a:pPr>
            <a:r>
              <a:rPr lang="en-US" dirty="0"/>
              <a:t>Financial Aid Programs</a:t>
            </a:r>
          </a:p>
        </p:txBody>
      </p:sp>
      <p:sp>
        <p:nvSpPr>
          <p:cNvPr id="72707" name="Text Placeholder 2">
            <a:extLst>
              <a:ext uri="{FF2B5EF4-FFF2-40B4-BE49-F238E27FC236}">
                <a16:creationId xmlns:a16="http://schemas.microsoft.com/office/drawing/2014/main" id="{8F94FED2-C0AB-424B-9A54-F337528B2FBC}"/>
              </a:ext>
            </a:extLst>
          </p:cNvPr>
          <p:cNvSpPr>
            <a:spLocks noGrp="1"/>
          </p:cNvSpPr>
          <p:nvPr>
            <p:ph type="body" sz="quarter" idx="13"/>
          </p:nvPr>
        </p:nvSpPr>
        <p:spPr>
          <a:xfrm>
            <a:off x="381000" y="381000"/>
            <a:ext cx="8382000" cy="838200"/>
          </a:xfrm>
        </p:spPr>
        <p:txBody>
          <a:bodyPr/>
          <a:lstStyle/>
          <a:p>
            <a:pPr marL="341313" indent="-233363"/>
            <a:r>
              <a:rPr altLang="en-US" sz="3000"/>
              <a:t>Adopted and Foster Child Fee Assistance Program</a:t>
            </a:r>
          </a:p>
        </p:txBody>
      </p:sp>
      <p:sp>
        <p:nvSpPr>
          <p:cNvPr id="5" name="Content Placeholder 2">
            <a:extLst>
              <a:ext uri="{FF2B5EF4-FFF2-40B4-BE49-F238E27FC236}">
                <a16:creationId xmlns:a16="http://schemas.microsoft.com/office/drawing/2014/main" id="{8E5EBC68-90AD-41BD-B0CA-9A3016C97555}"/>
              </a:ext>
            </a:extLst>
          </p:cNvPr>
          <p:cNvSpPr txBox="1">
            <a:spLocks/>
          </p:cNvSpPr>
          <p:nvPr/>
        </p:nvSpPr>
        <p:spPr>
          <a:xfrm>
            <a:off x="457200" y="1600200"/>
            <a:ext cx="8229600" cy="4953000"/>
          </a:xfrm>
          <a:prstGeom prst="rect">
            <a:avLst/>
          </a:prstGeom>
        </p:spPr>
        <p:txBody>
          <a:bodyPr/>
          <a:lstStyle/>
          <a:p>
            <a:pPr marL="438150" indent="-319088">
              <a:buClr>
                <a:schemeClr val="accent1"/>
              </a:buClr>
              <a:buSzPct val="80000"/>
              <a:defRPr/>
            </a:pPr>
            <a:endParaRPr lang="en-US" sz="2200" dirty="0">
              <a:latin typeface="+mj-lt"/>
            </a:endParaRPr>
          </a:p>
          <a:p>
            <a:pPr marL="895350" lvl="1" indent="-319088">
              <a:buClr>
                <a:schemeClr val="accent1"/>
              </a:buClr>
              <a:buSzPct val="80000"/>
              <a:defRPr/>
            </a:pPr>
            <a:endParaRPr lang="en-US" sz="2400" dirty="0">
              <a:latin typeface="+mj-lt"/>
            </a:endParaRPr>
          </a:p>
          <a:p>
            <a:pPr marL="438150" indent="-319088">
              <a:buClr>
                <a:schemeClr val="accent1"/>
              </a:buClr>
              <a:buSzPct val="80000"/>
              <a:buFont typeface="Wingdings 2" pitchFamily="18" charset="2"/>
              <a:buChar char=""/>
              <a:defRPr/>
            </a:pPr>
            <a:endParaRPr lang="en-US" sz="2400" dirty="0"/>
          </a:p>
          <a:p>
            <a:pPr marL="438150" indent="-319088">
              <a:buClr>
                <a:schemeClr val="accent1"/>
              </a:buClr>
              <a:buSzPct val="80000"/>
              <a:buFont typeface="Wingdings 2" pitchFamily="18" charset="2"/>
              <a:buChar char=""/>
              <a:defRPr/>
            </a:pPr>
            <a:endParaRPr lang="en-US" sz="2400" dirty="0"/>
          </a:p>
          <a:p>
            <a:pPr marL="438150" indent="-319088">
              <a:buClr>
                <a:schemeClr val="accent1"/>
              </a:buClr>
              <a:buSzPct val="80000"/>
              <a:buFont typeface="Wingdings 2" pitchFamily="18" charset="2"/>
              <a:buNone/>
              <a:defRPr/>
            </a:pPr>
            <a:r>
              <a:rPr lang="en-US" sz="2300" b="1" dirty="0">
                <a:latin typeface="+mn-lt"/>
              </a:rPr>
              <a:t>	</a:t>
            </a:r>
          </a:p>
          <a:p>
            <a:pPr marL="995363" lvl="2" indent="-228600">
              <a:spcBef>
                <a:spcPct val="20000"/>
              </a:spcBef>
              <a:buClr>
                <a:srgbClr val="C32D2E"/>
              </a:buClr>
              <a:buFont typeface="Arial" charset="0"/>
              <a:buChar char="▪"/>
              <a:defRPr/>
            </a:pPr>
            <a:endParaRPr lang="en-US" sz="2400" dirty="0">
              <a:latin typeface="+mn-lt"/>
            </a:endParaRPr>
          </a:p>
        </p:txBody>
      </p:sp>
      <p:sp>
        <p:nvSpPr>
          <p:cNvPr id="6" name="Content Placeholder 2">
            <a:extLst>
              <a:ext uri="{FF2B5EF4-FFF2-40B4-BE49-F238E27FC236}">
                <a16:creationId xmlns:a16="http://schemas.microsoft.com/office/drawing/2014/main" id="{EDEFD833-90D6-4B0A-A1B3-7A112EE40AF7}"/>
              </a:ext>
            </a:extLst>
          </p:cNvPr>
          <p:cNvSpPr txBox="1">
            <a:spLocks/>
          </p:cNvSpPr>
          <p:nvPr/>
        </p:nvSpPr>
        <p:spPr>
          <a:xfrm>
            <a:off x="228600" y="1600200"/>
            <a:ext cx="8763000" cy="5105400"/>
          </a:xfrm>
          <a:prstGeom prst="rect">
            <a:avLst/>
          </a:prstGeom>
        </p:spPr>
        <p:txBody>
          <a:bodyPr/>
          <a:lstStyle/>
          <a:p>
            <a:pPr marL="107950" lvl="2" indent="-107950">
              <a:buClr>
                <a:schemeClr val="accent1"/>
              </a:buClr>
              <a:buSzPct val="80000"/>
              <a:buFont typeface="Wingdings" pitchFamily="2" charset="2"/>
              <a:buChar char="§"/>
              <a:defRPr/>
            </a:pPr>
            <a:r>
              <a:rPr lang="en-US" sz="2400" b="1" dirty="0">
                <a:latin typeface="+mj-lt"/>
              </a:rPr>
              <a:t> Fall 2020 processing will begin on </a:t>
            </a:r>
            <a:r>
              <a:rPr lang="en-US" sz="2400" b="1" u="sng" dirty="0">
                <a:latin typeface="+mj-lt"/>
              </a:rPr>
              <a:t>September 1, 2020 </a:t>
            </a:r>
            <a:r>
              <a:rPr lang="en-US" sz="2400" b="1" dirty="0">
                <a:latin typeface="+mj-lt"/>
              </a:rPr>
              <a:t>and extend until </a:t>
            </a:r>
            <a:r>
              <a:rPr lang="en-US" sz="2400" b="1" u="sng" dirty="0">
                <a:latin typeface="+mj-lt"/>
              </a:rPr>
              <a:t>November 6, 2020</a:t>
            </a:r>
          </a:p>
          <a:p>
            <a:pPr marL="565150" lvl="3" indent="-107950">
              <a:buClr>
                <a:schemeClr val="accent2">
                  <a:lumMod val="40000"/>
                  <a:lumOff val="60000"/>
                </a:schemeClr>
              </a:buClr>
              <a:buSzPct val="80000"/>
              <a:buFont typeface="Wingdings" pitchFamily="2" charset="2"/>
              <a:buChar char="§"/>
              <a:defRPr/>
            </a:pPr>
            <a:r>
              <a:rPr lang="en-US" sz="2400" b="1" dirty="0">
                <a:latin typeface="+mj-lt"/>
              </a:rPr>
              <a:t> Reminder email will be generated early September</a:t>
            </a:r>
          </a:p>
          <a:p>
            <a:pPr marL="107950" lvl="2" indent="-107950">
              <a:buClr>
                <a:schemeClr val="accent1"/>
              </a:buClr>
              <a:buSzPct val="80000"/>
              <a:buFont typeface="Wingdings" pitchFamily="2" charset="2"/>
              <a:buChar char="§"/>
              <a:defRPr/>
            </a:pPr>
            <a:endParaRPr lang="en-US" sz="2400" b="1" dirty="0">
              <a:latin typeface="+mj-lt"/>
            </a:endParaRPr>
          </a:p>
          <a:p>
            <a:pPr marL="107950" lvl="2" indent="-107950">
              <a:buClr>
                <a:schemeClr val="accent1"/>
              </a:buClr>
              <a:buSzPct val="80000"/>
              <a:buFont typeface="Wingdings" pitchFamily="2" charset="2"/>
              <a:buChar char="§"/>
              <a:defRPr/>
            </a:pPr>
            <a:r>
              <a:rPr lang="en-US" sz="2400" b="1" dirty="0">
                <a:latin typeface="+mj-lt"/>
              </a:rPr>
              <a:t> Spring processing will open on </a:t>
            </a:r>
            <a:r>
              <a:rPr lang="en-US" sz="2400" b="1" u="sng" dirty="0">
                <a:latin typeface="+mj-lt"/>
              </a:rPr>
              <a:t>January 13, 2021 </a:t>
            </a:r>
            <a:r>
              <a:rPr lang="en-US" sz="2400" b="1" dirty="0">
                <a:latin typeface="+mj-lt"/>
              </a:rPr>
              <a:t>and extend until </a:t>
            </a:r>
            <a:r>
              <a:rPr lang="en-US" sz="2400" b="1" u="sng" dirty="0">
                <a:latin typeface="+mj-lt"/>
              </a:rPr>
              <a:t>March 26, 2021</a:t>
            </a:r>
            <a:endParaRPr lang="en-US" sz="2400" b="1" dirty="0">
              <a:latin typeface="+mj-lt"/>
            </a:endParaRPr>
          </a:p>
          <a:p>
            <a:pPr marL="457200" lvl="3">
              <a:buClr>
                <a:schemeClr val="accent1"/>
              </a:buClr>
              <a:buSzPct val="80000"/>
              <a:defRPr/>
            </a:pPr>
            <a:endParaRPr lang="en-US" sz="2400" b="1" dirty="0">
              <a:latin typeface="+mj-lt"/>
            </a:endParaRPr>
          </a:p>
          <a:p>
            <a:pPr marL="107950" lvl="2" indent="-107950">
              <a:buClr>
                <a:schemeClr val="accent1"/>
              </a:buClr>
              <a:buSzPct val="80000"/>
              <a:buFont typeface="Wingdings" pitchFamily="2" charset="2"/>
              <a:buChar char="§"/>
              <a:defRPr/>
            </a:pPr>
            <a:r>
              <a:rPr lang="en-US" sz="2400" b="1" dirty="0">
                <a:latin typeface="+mj-lt"/>
              </a:rPr>
              <a:t> Due to limited appropriation, OSFA will review any students submitted after the MASSAid deadline on a funds available basis with no guarantee of fee assistance awards</a:t>
            </a:r>
          </a:p>
          <a:p>
            <a:pPr marL="107950" lvl="2" indent="-107950">
              <a:buClr>
                <a:schemeClr val="accent1"/>
              </a:buClr>
              <a:buSzPct val="80000"/>
              <a:buFont typeface="Wingdings" pitchFamily="2" charset="2"/>
              <a:buChar char="§"/>
              <a:defRPr/>
            </a:pPr>
            <a:endParaRPr lang="en-US" sz="2200" b="1" dirty="0">
              <a:latin typeface="+mj-lt"/>
            </a:endParaRPr>
          </a:p>
          <a:p>
            <a:pPr marL="0" lvl="2">
              <a:buClr>
                <a:schemeClr val="accent1"/>
              </a:buClr>
              <a:buSzPct val="80000"/>
              <a:defRPr/>
            </a:pPr>
            <a:endParaRPr lang="en-US" sz="2200" b="1" dirty="0">
              <a:latin typeface="+mj-lt"/>
            </a:endParaRPr>
          </a:p>
          <a:p>
            <a:pPr marL="107950" lvl="2" indent="-107950">
              <a:buClr>
                <a:schemeClr val="accent1"/>
              </a:buClr>
              <a:buSzPct val="80000"/>
              <a:buFont typeface="Wingdings" pitchFamily="2" charset="2"/>
              <a:buChar char="§"/>
              <a:defRPr/>
            </a:pPr>
            <a:endParaRPr lang="en-US" sz="2200" b="1" dirty="0">
              <a:latin typeface="+mj-lt"/>
            </a:endParaRPr>
          </a:p>
          <a:p>
            <a:pPr marL="0" lvl="2">
              <a:buClr>
                <a:schemeClr val="accent1"/>
              </a:buClr>
              <a:buSzPct val="80000"/>
              <a:defRPr/>
            </a:pPr>
            <a:r>
              <a:rPr lang="en-US" sz="2200" b="1" dirty="0">
                <a:latin typeface="+mj-lt"/>
              </a:rPr>
              <a:t>	</a:t>
            </a:r>
          </a:p>
          <a:p>
            <a:pPr marL="895350" lvl="1" indent="-319088">
              <a:buClr>
                <a:schemeClr val="accent1"/>
              </a:buClr>
              <a:buSzPct val="80000"/>
              <a:defRPr/>
            </a:pPr>
            <a:endParaRPr lang="en-US" sz="2200" dirty="0">
              <a:latin typeface="+mj-lt"/>
            </a:endParaRPr>
          </a:p>
          <a:p>
            <a:pPr marL="895350" lvl="1" indent="-319088">
              <a:buClr>
                <a:schemeClr val="accent1"/>
              </a:buClr>
              <a:buSzPct val="80000"/>
              <a:defRPr/>
            </a:pPr>
            <a:endParaRPr lang="en-US" sz="2200" dirty="0">
              <a:latin typeface="+mj-lt"/>
            </a:endParaRPr>
          </a:p>
          <a:p>
            <a:pPr marL="895350" lvl="1" indent="-319088">
              <a:buClr>
                <a:schemeClr val="accent1"/>
              </a:buClr>
              <a:buSzPct val="80000"/>
              <a:buFont typeface="Wingdings 2" pitchFamily="18" charset="2"/>
              <a:buChar char=""/>
              <a:defRPr/>
            </a:pPr>
            <a:endParaRPr lang="en-US" sz="2200" dirty="0">
              <a:latin typeface="+mj-lt"/>
            </a:endParaRPr>
          </a:p>
          <a:p>
            <a:pPr marL="438150" indent="-319088">
              <a:buClr>
                <a:schemeClr val="accent1"/>
              </a:buClr>
              <a:buSzPct val="80000"/>
              <a:buFont typeface="Wingdings 2" pitchFamily="18" charset="2"/>
              <a:buChar char=""/>
              <a:defRPr/>
            </a:pPr>
            <a:endParaRPr lang="en-US" sz="2200" dirty="0">
              <a:latin typeface="+mj-lt"/>
            </a:endParaRPr>
          </a:p>
          <a:p>
            <a:pPr marL="438150" indent="-319088">
              <a:buClr>
                <a:schemeClr val="accent1"/>
              </a:buClr>
              <a:buSzPct val="80000"/>
              <a:buFont typeface="Wingdings 2" pitchFamily="18" charset="2"/>
              <a:buChar char=""/>
              <a:defRPr/>
            </a:pPr>
            <a:endParaRPr lang="en-US" sz="2200" dirty="0">
              <a:latin typeface="+mj-lt"/>
            </a:endParaRPr>
          </a:p>
          <a:p>
            <a:pPr marL="438150" indent="-319088">
              <a:buClr>
                <a:schemeClr val="accent1"/>
              </a:buClr>
              <a:buSzPct val="80000"/>
              <a:buFont typeface="Wingdings 2" pitchFamily="18" charset="2"/>
              <a:buChar char=""/>
              <a:defRPr/>
            </a:pPr>
            <a:endParaRPr lang="en-US" sz="2200" dirty="0">
              <a:latin typeface="+mj-lt"/>
            </a:endParaRPr>
          </a:p>
          <a:p>
            <a:pPr marL="438150" indent="-319088">
              <a:buClr>
                <a:schemeClr val="accent1"/>
              </a:buClr>
              <a:buSzPct val="80000"/>
              <a:buFont typeface="Wingdings 2" pitchFamily="18" charset="2"/>
              <a:buChar char=""/>
              <a:defRPr/>
            </a:pPr>
            <a:endParaRPr lang="en-US" sz="2400" dirty="0">
              <a:latin typeface="+mj-lt"/>
            </a:endParaRPr>
          </a:p>
          <a:p>
            <a:pPr marL="438150" indent="-319088">
              <a:buClr>
                <a:schemeClr val="accent1"/>
              </a:buClr>
              <a:buSzPct val="80000"/>
              <a:buFont typeface="Wingdings 2" pitchFamily="18" charset="2"/>
              <a:buChar char=""/>
              <a:defRPr/>
            </a:pPr>
            <a:endParaRPr lang="en-US" sz="2400" dirty="0"/>
          </a:p>
          <a:p>
            <a:pPr marL="438150" indent="-319088">
              <a:buClr>
                <a:schemeClr val="accent1"/>
              </a:buClr>
              <a:buSzPct val="80000"/>
              <a:buFont typeface="Wingdings 2" pitchFamily="18" charset="2"/>
              <a:buChar char=""/>
              <a:defRPr/>
            </a:pPr>
            <a:endParaRPr lang="en-US" sz="2400" dirty="0"/>
          </a:p>
          <a:p>
            <a:pPr marL="438150" indent="-319088">
              <a:buClr>
                <a:schemeClr val="accent1"/>
              </a:buClr>
              <a:buSzPct val="80000"/>
              <a:buFont typeface="Wingdings 2" pitchFamily="18" charset="2"/>
              <a:buNone/>
              <a:defRPr/>
            </a:pPr>
            <a:r>
              <a:rPr lang="en-US" sz="2300" b="1" dirty="0">
                <a:latin typeface="+mn-lt"/>
              </a:rPr>
              <a:t>	</a:t>
            </a:r>
          </a:p>
          <a:p>
            <a:pPr marL="995363" lvl="2" indent="-228600">
              <a:spcBef>
                <a:spcPct val="20000"/>
              </a:spcBef>
              <a:buClr>
                <a:srgbClr val="C32D2E"/>
              </a:buClr>
              <a:buFont typeface="Arial" charset="0"/>
              <a:buChar char="▪"/>
              <a:defRPr/>
            </a:pPr>
            <a:endParaRPr lang="en-US" sz="2400" dirty="0">
              <a:latin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304C-A3E6-490C-B4F3-3CCA85886F2D}"/>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73731" name="Text Placeholder 3">
            <a:extLst>
              <a:ext uri="{FF2B5EF4-FFF2-40B4-BE49-F238E27FC236}">
                <a16:creationId xmlns:a16="http://schemas.microsoft.com/office/drawing/2014/main" id="{FC3882BA-A357-4964-8064-00A80B3B874C}"/>
              </a:ext>
            </a:extLst>
          </p:cNvPr>
          <p:cNvSpPr>
            <a:spLocks noGrp="1"/>
          </p:cNvSpPr>
          <p:nvPr>
            <p:ph type="body" sz="quarter" idx="13"/>
          </p:nvPr>
        </p:nvSpPr>
        <p:spPr>
          <a:xfrm>
            <a:off x="381000" y="533400"/>
            <a:ext cx="8458200" cy="762000"/>
          </a:xfrm>
        </p:spPr>
        <p:txBody>
          <a:bodyPr/>
          <a:lstStyle/>
          <a:p>
            <a:r>
              <a:rPr altLang="en-US" sz="3000"/>
              <a:t>Adopted and Foster Child Fee Assistance Program</a:t>
            </a:r>
          </a:p>
          <a:p>
            <a:endParaRPr altLang="en-US"/>
          </a:p>
        </p:txBody>
      </p:sp>
      <p:cxnSp>
        <p:nvCxnSpPr>
          <p:cNvPr id="11" name="Straight Arrow Connector 10">
            <a:extLst>
              <a:ext uri="{FF2B5EF4-FFF2-40B4-BE49-F238E27FC236}">
                <a16:creationId xmlns:a16="http://schemas.microsoft.com/office/drawing/2014/main" id="{A8878398-212F-4306-A51D-E9CF24FE6B01}"/>
              </a:ext>
            </a:extLst>
          </p:cNvPr>
          <p:cNvCxnSpPr/>
          <p:nvPr/>
        </p:nvCxnSpPr>
        <p:spPr>
          <a:xfrm flipH="1" flipV="1">
            <a:off x="1066800" y="4876800"/>
            <a:ext cx="609600" cy="152400"/>
          </a:xfrm>
          <a:prstGeom prst="straightConnector1">
            <a:avLst/>
          </a:prstGeom>
          <a:ln w="127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6">
            <a:extLst>
              <a:ext uri="{FF2B5EF4-FFF2-40B4-BE49-F238E27FC236}">
                <a16:creationId xmlns:a16="http://schemas.microsoft.com/office/drawing/2014/main" id="{F118425D-DA19-4FA8-945D-3A9D351D54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589" r="10158" b="47289"/>
          <a:stretch>
            <a:fillRect/>
          </a:stretch>
        </p:blipFill>
        <p:spPr>
          <a:xfrm>
            <a:off x="304800" y="1676400"/>
            <a:ext cx="8458200" cy="4648200"/>
          </a:xfrm>
          <a:noFill/>
        </p:spPr>
      </p:pic>
      <p:cxnSp>
        <p:nvCxnSpPr>
          <p:cNvPr id="9" name="Straight Arrow Connector 8">
            <a:extLst>
              <a:ext uri="{FF2B5EF4-FFF2-40B4-BE49-F238E27FC236}">
                <a16:creationId xmlns:a16="http://schemas.microsoft.com/office/drawing/2014/main" id="{E1405138-F3DC-45C3-A5F1-5307CF80CA45}"/>
              </a:ext>
            </a:extLst>
          </p:cNvPr>
          <p:cNvCxnSpPr/>
          <p:nvPr/>
        </p:nvCxnSpPr>
        <p:spPr>
          <a:xfrm flipH="1" flipV="1">
            <a:off x="914400" y="5029200"/>
            <a:ext cx="762000" cy="304800"/>
          </a:xfrm>
          <a:prstGeom prst="straightConnector1">
            <a:avLst/>
          </a:prstGeom>
          <a:ln w="127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E1D24-629E-4C51-A2B6-4E899A3F401D}"/>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70659" name="Content Placeholder 2">
            <a:extLst>
              <a:ext uri="{FF2B5EF4-FFF2-40B4-BE49-F238E27FC236}">
                <a16:creationId xmlns:a16="http://schemas.microsoft.com/office/drawing/2014/main" id="{C3F97151-FF1D-49A6-A2D1-5830D33F49EF}"/>
              </a:ext>
            </a:extLst>
          </p:cNvPr>
          <p:cNvSpPr>
            <a:spLocks noGrp="1"/>
          </p:cNvSpPr>
          <p:nvPr>
            <p:ph idx="1"/>
          </p:nvPr>
        </p:nvSpPr>
        <p:spPr>
          <a:xfrm>
            <a:off x="457200" y="1600200"/>
            <a:ext cx="8229600" cy="5029200"/>
          </a:xfrm>
        </p:spPr>
        <p:txBody>
          <a:bodyPr/>
          <a:lstStyle/>
          <a:p>
            <a:pPr>
              <a:buFont typeface="Wingdings 2" panose="05020102010507070707" pitchFamily="18" charset="2"/>
              <a:buNone/>
              <a:defRPr/>
            </a:pPr>
            <a:r>
              <a:rPr lang="en-US" altLang="en-US" sz="2200" b="1" dirty="0"/>
              <a:t>Adopted and Foster Child Fee Assistance Program FAQ’s</a:t>
            </a:r>
          </a:p>
          <a:p>
            <a:pPr>
              <a:defRPr/>
            </a:pPr>
            <a:r>
              <a:rPr lang="en-US" altLang="en-US" sz="2000" b="1" dirty="0"/>
              <a:t>Students must be 24 or under as of September 1, 2020 to receive funding during 2020-2021</a:t>
            </a:r>
            <a:endParaRPr lang="en-US" altLang="en-US" sz="2200" b="1" dirty="0"/>
          </a:p>
          <a:p>
            <a:pPr lvl="1">
              <a:spcBef>
                <a:spcPts val="475"/>
              </a:spcBef>
              <a:defRPr/>
            </a:pPr>
            <a:r>
              <a:rPr lang="en-US" altLang="en-US" sz="1800" b="1" dirty="0"/>
              <a:t>If the student turns 25 during the academic year he/she may be awarded for </a:t>
            </a:r>
            <a:r>
              <a:rPr lang="en-US" altLang="en-US" sz="1800" b="1" u="sng" dirty="0"/>
              <a:t>both</a:t>
            </a:r>
            <a:r>
              <a:rPr lang="en-US" altLang="en-US" sz="1800" b="1" dirty="0"/>
              <a:t> fall and spring semesters</a:t>
            </a:r>
          </a:p>
          <a:p>
            <a:pPr>
              <a:defRPr/>
            </a:pPr>
            <a:r>
              <a:rPr lang="en-US" altLang="en-US" sz="2000" b="1" dirty="0"/>
              <a:t>Out-of-state students who were adopted through the MA DCF by an eligible MA resident or eligible MA state employee may participate in the fee assistance program</a:t>
            </a:r>
            <a:endParaRPr lang="en-US" altLang="en-US" sz="2200" b="1" dirty="0"/>
          </a:p>
          <a:p>
            <a:pPr lvl="1">
              <a:spcBef>
                <a:spcPts val="475"/>
              </a:spcBef>
              <a:defRPr/>
            </a:pPr>
            <a:r>
              <a:rPr lang="en-US" altLang="en-US" sz="1800" b="1" dirty="0"/>
              <a:t>Out-of-state students must have a current FAFSA on file and have submitted DCF eligibility documentation to their campus</a:t>
            </a:r>
          </a:p>
          <a:p>
            <a:pPr lvl="1">
              <a:spcBef>
                <a:spcPts val="475"/>
              </a:spcBef>
              <a:defRPr/>
            </a:pPr>
            <a:r>
              <a:rPr lang="en-US" altLang="en-US" sz="1800" b="1" dirty="0"/>
              <a:t>Out of state students are only eligible for fee assistance equivalent to the </a:t>
            </a:r>
            <a:r>
              <a:rPr lang="en-US" altLang="en-US" sz="1800" b="1" u="sng" dirty="0"/>
              <a:t>in-state resident rate </a:t>
            </a:r>
            <a:r>
              <a:rPr lang="en-US" altLang="en-US" sz="1800" b="1" dirty="0"/>
              <a:t>and are responsible for any billed fees above that amount</a:t>
            </a:r>
          </a:p>
          <a:p>
            <a:pPr lvl="1">
              <a:spcBef>
                <a:spcPts val="475"/>
              </a:spcBef>
              <a:defRPr/>
            </a:pPr>
            <a:r>
              <a:rPr lang="en-US" altLang="en-US" sz="1800" b="1" dirty="0"/>
              <a:t>Campus must submit a hard copy of the students FAFSA to OSFA to complete eligibility review</a:t>
            </a:r>
          </a:p>
          <a:p>
            <a:pPr marL="119062" indent="0">
              <a:buFont typeface="Wingdings 2" panose="05020102010507070707" pitchFamily="18" charset="2"/>
              <a:buNone/>
              <a:defRPr/>
            </a:pPr>
            <a:endParaRPr lang="en-US" altLang="en-US" dirty="0"/>
          </a:p>
        </p:txBody>
      </p:sp>
      <p:sp>
        <p:nvSpPr>
          <p:cNvPr id="75780" name="Text Placeholder 3">
            <a:extLst>
              <a:ext uri="{FF2B5EF4-FFF2-40B4-BE49-F238E27FC236}">
                <a16:creationId xmlns:a16="http://schemas.microsoft.com/office/drawing/2014/main" id="{DBAFA6C6-66B9-466A-85E9-86EC4FA05E87}"/>
              </a:ext>
            </a:extLst>
          </p:cNvPr>
          <p:cNvSpPr>
            <a:spLocks noGrp="1"/>
          </p:cNvSpPr>
          <p:nvPr>
            <p:ph type="body" sz="quarter" idx="13"/>
          </p:nvPr>
        </p:nvSpPr>
        <p:spPr/>
        <p:txBody>
          <a:bodyPr/>
          <a:lstStyle/>
          <a:p>
            <a:r>
              <a:rPr altLang="en-US" sz="3000"/>
              <a:t>Adopted and Foster Child Fee Waiver Program </a:t>
            </a:r>
          </a:p>
          <a:p>
            <a:endParaRPr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E934-3646-4839-B9F7-43F6285FAC85}"/>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77827" name="Text Placeholder 3">
            <a:extLst>
              <a:ext uri="{FF2B5EF4-FFF2-40B4-BE49-F238E27FC236}">
                <a16:creationId xmlns:a16="http://schemas.microsoft.com/office/drawing/2014/main" id="{D04F5B8F-F5FD-4011-80A0-BF61E51C2E67}"/>
              </a:ext>
            </a:extLst>
          </p:cNvPr>
          <p:cNvSpPr>
            <a:spLocks noGrp="1"/>
          </p:cNvSpPr>
          <p:nvPr>
            <p:ph type="body" sz="quarter" idx="13"/>
          </p:nvPr>
        </p:nvSpPr>
        <p:spPr/>
        <p:txBody>
          <a:bodyPr/>
          <a:lstStyle/>
          <a:p>
            <a:r>
              <a:rPr altLang="en-US" sz="3000"/>
              <a:t>Adopted and Foster Child Fee Assistance Program</a:t>
            </a:r>
          </a:p>
          <a:p>
            <a:endParaRPr altLang="en-US"/>
          </a:p>
        </p:txBody>
      </p:sp>
      <p:pic>
        <p:nvPicPr>
          <p:cNvPr id="77828" name="Picture 2">
            <a:extLst>
              <a:ext uri="{FF2B5EF4-FFF2-40B4-BE49-F238E27FC236}">
                <a16:creationId xmlns:a16="http://schemas.microsoft.com/office/drawing/2014/main" id="{D16A8D13-EEF2-4C48-9576-0229D9FC3A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621" t="14188" r="2248" b="28661"/>
          <a:stretch>
            <a:fillRect/>
          </a:stretch>
        </p:blipFill>
        <p:spPr>
          <a:xfrm>
            <a:off x="685800" y="1606550"/>
            <a:ext cx="7848600" cy="3422650"/>
          </a:xfrm>
          <a:noFill/>
        </p:spPr>
      </p:pic>
      <p:sp>
        <p:nvSpPr>
          <p:cNvPr id="6" name="Oval 5">
            <a:extLst>
              <a:ext uri="{FF2B5EF4-FFF2-40B4-BE49-F238E27FC236}">
                <a16:creationId xmlns:a16="http://schemas.microsoft.com/office/drawing/2014/main" id="{2752D1E7-8751-451A-9887-51CF9490C01D}"/>
              </a:ext>
            </a:extLst>
          </p:cNvPr>
          <p:cNvSpPr/>
          <p:nvPr/>
        </p:nvSpPr>
        <p:spPr>
          <a:xfrm>
            <a:off x="4495800" y="3733800"/>
            <a:ext cx="2438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Oval 6">
            <a:extLst>
              <a:ext uri="{FF2B5EF4-FFF2-40B4-BE49-F238E27FC236}">
                <a16:creationId xmlns:a16="http://schemas.microsoft.com/office/drawing/2014/main" id="{C9E5723B-C139-46AE-B2B9-46103813DEE4}"/>
              </a:ext>
            </a:extLst>
          </p:cNvPr>
          <p:cNvSpPr/>
          <p:nvPr/>
        </p:nvSpPr>
        <p:spPr>
          <a:xfrm>
            <a:off x="685800" y="3733800"/>
            <a:ext cx="2438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7831" name="TextBox 3">
            <a:extLst>
              <a:ext uri="{FF2B5EF4-FFF2-40B4-BE49-F238E27FC236}">
                <a16:creationId xmlns:a16="http://schemas.microsoft.com/office/drawing/2014/main" id="{04D92C55-9F85-4925-9D4A-B975EA684DB3}"/>
              </a:ext>
            </a:extLst>
          </p:cNvPr>
          <p:cNvSpPr txBox="1">
            <a:spLocks noChangeArrowheads="1"/>
          </p:cNvSpPr>
          <p:nvPr/>
        </p:nvSpPr>
        <p:spPr bwMode="auto">
          <a:xfrm>
            <a:off x="685800" y="5195888"/>
            <a:ext cx="78486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07950" indent="-107950">
              <a:defRPr>
                <a:solidFill>
                  <a:schemeClr val="tx1"/>
                </a:solidFill>
                <a:latin typeface="Arial" panose="020B0604020202020204" pitchFamily="34" charset="0"/>
              </a:defRPr>
            </a:lvl3pPr>
            <a:lvl4pPr marL="565150" indent="-10795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a:buClr>
                <a:schemeClr val="accent1"/>
              </a:buClr>
              <a:buSzPct val="80000"/>
              <a:buFont typeface="Wingdings" panose="05000000000000000000" pitchFamily="2" charset="2"/>
              <a:buChar char="§"/>
            </a:pPr>
            <a:r>
              <a:rPr lang="en-US" altLang="en-US" sz="2000" b="1"/>
              <a:t>DCF Eligibility documentation is tracked by MASSAid</a:t>
            </a:r>
          </a:p>
          <a:p>
            <a:pPr lvl="3">
              <a:buClr>
                <a:schemeClr val="accent1"/>
              </a:buClr>
              <a:buSzPct val="80000"/>
              <a:buFont typeface="Wingdings" panose="05000000000000000000" pitchFamily="2" charset="2"/>
              <a:buChar char="§"/>
            </a:pPr>
            <a:r>
              <a:rPr lang="en-US" altLang="en-US" sz="2000" b="1"/>
              <a:t>A student that has had eligibility documentation submitted by another institution and transfers does not need their paperwork re-submitted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30D3-40FA-420F-A50F-574E7351B3A3}"/>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78851" name="Text Placeholder 3">
            <a:extLst>
              <a:ext uri="{FF2B5EF4-FFF2-40B4-BE49-F238E27FC236}">
                <a16:creationId xmlns:a16="http://schemas.microsoft.com/office/drawing/2014/main" id="{C30CE578-23C3-444C-96FC-DC5ADD1592FF}"/>
              </a:ext>
            </a:extLst>
          </p:cNvPr>
          <p:cNvSpPr>
            <a:spLocks noGrp="1"/>
          </p:cNvSpPr>
          <p:nvPr>
            <p:ph type="body" sz="quarter" idx="13"/>
          </p:nvPr>
        </p:nvSpPr>
        <p:spPr/>
        <p:txBody>
          <a:bodyPr/>
          <a:lstStyle/>
          <a:p>
            <a:r>
              <a:rPr altLang="en-US" sz="3000"/>
              <a:t>Adopted and Foster Child Fee Assistance Program</a:t>
            </a:r>
          </a:p>
          <a:p>
            <a:endParaRPr altLang="en-US"/>
          </a:p>
        </p:txBody>
      </p:sp>
      <p:pic>
        <p:nvPicPr>
          <p:cNvPr id="78852" name="Picture 3">
            <a:extLst>
              <a:ext uri="{FF2B5EF4-FFF2-40B4-BE49-F238E27FC236}">
                <a16:creationId xmlns:a16="http://schemas.microsoft.com/office/drawing/2014/main" id="{7E7A30B8-737C-4F25-9581-896ED68ED62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237" r="7378" b="47289"/>
          <a:stretch>
            <a:fillRect/>
          </a:stretch>
        </p:blipFill>
        <p:spPr>
          <a:xfrm>
            <a:off x="228600" y="2019300"/>
            <a:ext cx="8610600" cy="4572000"/>
          </a:xfrm>
        </p:spPr>
      </p:pic>
      <p:sp>
        <p:nvSpPr>
          <p:cNvPr id="78853" name="TextBox 8">
            <a:extLst>
              <a:ext uri="{FF2B5EF4-FFF2-40B4-BE49-F238E27FC236}">
                <a16:creationId xmlns:a16="http://schemas.microsoft.com/office/drawing/2014/main" id="{41071861-467D-4F0B-8C22-72D2C919B39C}"/>
              </a:ext>
            </a:extLst>
          </p:cNvPr>
          <p:cNvSpPr txBox="1">
            <a:spLocks noChangeArrowheads="1"/>
          </p:cNvSpPr>
          <p:nvPr/>
        </p:nvSpPr>
        <p:spPr bwMode="auto">
          <a:xfrm>
            <a:off x="457200" y="1600200"/>
            <a:ext cx="426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Creating DCF Records:</a:t>
            </a:r>
          </a:p>
          <a:p>
            <a:pPr eaLnBrk="1" hangingPunct="1">
              <a:buFont typeface="Wingdings 2" panose="05020102010507070707" pitchFamily="18" charset="2"/>
              <a:buNone/>
            </a:pPr>
            <a:endParaRPr lang="en-US" altLang="en-US"/>
          </a:p>
        </p:txBody>
      </p:sp>
      <p:cxnSp>
        <p:nvCxnSpPr>
          <p:cNvPr id="11" name="Straight Arrow Connector 10">
            <a:extLst>
              <a:ext uri="{FF2B5EF4-FFF2-40B4-BE49-F238E27FC236}">
                <a16:creationId xmlns:a16="http://schemas.microsoft.com/office/drawing/2014/main" id="{817CBD36-3A71-459E-9533-146896FFAFEA}"/>
              </a:ext>
            </a:extLst>
          </p:cNvPr>
          <p:cNvCxnSpPr/>
          <p:nvPr/>
        </p:nvCxnSpPr>
        <p:spPr>
          <a:xfrm flipH="1">
            <a:off x="1676400" y="6019800"/>
            <a:ext cx="685800" cy="342900"/>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CDB9-4DB3-4AE5-9DD1-9DAE29847292}"/>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pic>
        <p:nvPicPr>
          <p:cNvPr id="80899" name="Content Placeholder 6">
            <a:extLst>
              <a:ext uri="{FF2B5EF4-FFF2-40B4-BE49-F238E27FC236}">
                <a16:creationId xmlns:a16="http://schemas.microsoft.com/office/drawing/2014/main" id="{DF1D84C8-E03E-49DE-850D-329055C949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5" t="6589" r="27797" b="45642"/>
          <a:stretch>
            <a:fillRect/>
          </a:stretch>
        </p:blipFill>
        <p:spPr>
          <a:xfrm>
            <a:off x="381000" y="1597025"/>
            <a:ext cx="8229600" cy="5032375"/>
          </a:xfrm>
        </p:spPr>
      </p:pic>
      <p:sp>
        <p:nvSpPr>
          <p:cNvPr id="80900" name="Text Placeholder 3">
            <a:extLst>
              <a:ext uri="{FF2B5EF4-FFF2-40B4-BE49-F238E27FC236}">
                <a16:creationId xmlns:a16="http://schemas.microsoft.com/office/drawing/2014/main" id="{103EE690-F527-4048-BFE9-7408F3332378}"/>
              </a:ext>
            </a:extLst>
          </p:cNvPr>
          <p:cNvSpPr>
            <a:spLocks noGrp="1"/>
          </p:cNvSpPr>
          <p:nvPr>
            <p:ph type="body" sz="quarter" idx="13"/>
          </p:nvPr>
        </p:nvSpPr>
        <p:spPr>
          <a:xfrm>
            <a:off x="381000" y="533400"/>
            <a:ext cx="8229600" cy="762000"/>
          </a:xfrm>
        </p:spPr>
        <p:txBody>
          <a:bodyPr/>
          <a:lstStyle/>
          <a:p>
            <a:r>
              <a:rPr altLang="en-US" sz="3000"/>
              <a:t>Adopted and Foster Child Fee Assistance Program</a:t>
            </a:r>
          </a:p>
          <a:p>
            <a:endParaRPr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123E-50C8-4719-8A51-159135D03513}"/>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81923" name="Content Placeholder 2">
            <a:extLst>
              <a:ext uri="{FF2B5EF4-FFF2-40B4-BE49-F238E27FC236}">
                <a16:creationId xmlns:a16="http://schemas.microsoft.com/office/drawing/2014/main" id="{F6B44814-EA31-462B-B6E4-7C8C9074BB73}"/>
              </a:ext>
            </a:extLst>
          </p:cNvPr>
          <p:cNvSpPr>
            <a:spLocks noGrp="1"/>
          </p:cNvSpPr>
          <p:nvPr>
            <p:ph idx="1"/>
          </p:nvPr>
        </p:nvSpPr>
        <p:spPr>
          <a:xfrm>
            <a:off x="457200" y="1600200"/>
            <a:ext cx="8229600" cy="4800600"/>
          </a:xfrm>
        </p:spPr>
        <p:txBody>
          <a:bodyPr/>
          <a:lstStyle/>
          <a:p>
            <a:r>
              <a:rPr lang="en-US" altLang="en-US" sz="2300"/>
              <a:t>School users can only create Fee Assistance records for students that have their institution listed on their MASSAid account</a:t>
            </a:r>
          </a:p>
          <a:p>
            <a:r>
              <a:rPr lang="en-US" altLang="en-US" sz="2300"/>
              <a:t>Fee Assistance records should not be created for students that do not have any eligible fees that can be requested for reimbursement</a:t>
            </a:r>
          </a:p>
          <a:p>
            <a:r>
              <a:rPr lang="en-US" altLang="en-US" sz="2300"/>
              <a:t>Records need to be created for both fall and spring semesters</a:t>
            </a:r>
          </a:p>
          <a:p>
            <a:pPr lvl="1">
              <a:spcBef>
                <a:spcPts val="475"/>
              </a:spcBef>
            </a:pPr>
            <a:r>
              <a:rPr lang="en-US" altLang="en-US"/>
              <a:t>Students that have a fall record will automatically appear on your list when you go to create spring records </a:t>
            </a:r>
          </a:p>
          <a:p>
            <a:r>
              <a:rPr lang="en-US" altLang="en-US" sz="2300"/>
              <a:t>Please run ‘Eligible Students’ and ‘Ineligible Students Report’ when you are done creating records</a:t>
            </a:r>
          </a:p>
        </p:txBody>
      </p:sp>
      <p:sp>
        <p:nvSpPr>
          <p:cNvPr id="81924" name="Text Placeholder 3">
            <a:extLst>
              <a:ext uri="{FF2B5EF4-FFF2-40B4-BE49-F238E27FC236}">
                <a16:creationId xmlns:a16="http://schemas.microsoft.com/office/drawing/2014/main" id="{A3AAF6E0-1EF6-4A16-918B-F92FB62E551E}"/>
              </a:ext>
            </a:extLst>
          </p:cNvPr>
          <p:cNvSpPr>
            <a:spLocks noGrp="1"/>
          </p:cNvSpPr>
          <p:nvPr>
            <p:ph type="body" sz="quarter" idx="13"/>
          </p:nvPr>
        </p:nvSpPr>
        <p:spPr/>
        <p:txBody>
          <a:bodyPr/>
          <a:lstStyle/>
          <a:p>
            <a:r>
              <a:rPr altLang="en-US" sz="3000"/>
              <a:t>Adopted and Foster Child Fee Assistance Program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24113-AAB5-4EC4-A48C-A6174163BB03}"/>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	</a:t>
            </a:r>
          </a:p>
        </p:txBody>
      </p:sp>
      <p:sp>
        <p:nvSpPr>
          <p:cNvPr id="82947" name="Text Placeholder 3">
            <a:extLst>
              <a:ext uri="{FF2B5EF4-FFF2-40B4-BE49-F238E27FC236}">
                <a16:creationId xmlns:a16="http://schemas.microsoft.com/office/drawing/2014/main" id="{1DB62376-2BA1-4A8C-9821-E2ECB103CE53}"/>
              </a:ext>
            </a:extLst>
          </p:cNvPr>
          <p:cNvSpPr>
            <a:spLocks noGrp="1"/>
          </p:cNvSpPr>
          <p:nvPr>
            <p:ph type="body" sz="quarter" idx="13"/>
          </p:nvPr>
        </p:nvSpPr>
        <p:spPr/>
        <p:txBody>
          <a:bodyPr/>
          <a:lstStyle/>
          <a:p>
            <a:r>
              <a:rPr altLang="en-US" sz="3000"/>
              <a:t>Adopted and Foster Child Fee Assistance Program</a:t>
            </a:r>
          </a:p>
        </p:txBody>
      </p:sp>
      <p:pic>
        <p:nvPicPr>
          <p:cNvPr id="82948" name="Picture 2">
            <a:extLst>
              <a:ext uri="{FF2B5EF4-FFF2-40B4-BE49-F238E27FC236}">
                <a16:creationId xmlns:a16="http://schemas.microsoft.com/office/drawing/2014/main" id="{2F1EA246-5AAC-4D96-BF65-947AF6526B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237" r="36102" b="25874"/>
          <a:stretch>
            <a:fillRect/>
          </a:stretch>
        </p:blipFill>
        <p:spPr>
          <a:xfrm>
            <a:off x="460375" y="1905000"/>
            <a:ext cx="8226425" cy="4572000"/>
          </a:xfrm>
        </p:spPr>
      </p:pic>
      <p:cxnSp>
        <p:nvCxnSpPr>
          <p:cNvPr id="4" name="Straight Arrow Connector 3">
            <a:extLst>
              <a:ext uri="{FF2B5EF4-FFF2-40B4-BE49-F238E27FC236}">
                <a16:creationId xmlns:a16="http://schemas.microsoft.com/office/drawing/2014/main" id="{725D0357-A3F2-4917-A03A-66D5AD677826}"/>
              </a:ext>
            </a:extLst>
          </p:cNvPr>
          <p:cNvCxnSpPr/>
          <p:nvPr/>
        </p:nvCxnSpPr>
        <p:spPr>
          <a:xfrm flipH="1" flipV="1">
            <a:off x="1066800" y="3475038"/>
            <a:ext cx="371475" cy="3381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EF7241D-E8F1-4CC9-86EF-41791D807A48}"/>
              </a:ext>
            </a:extLst>
          </p:cNvPr>
          <p:cNvCxnSpPr/>
          <p:nvPr/>
        </p:nvCxnSpPr>
        <p:spPr>
          <a:xfrm flipH="1" flipV="1">
            <a:off x="4573588" y="2941638"/>
            <a:ext cx="381000" cy="533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E60E5-6893-43E2-A365-1F982E6D9349}"/>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21507" name="Text Placeholder 2">
            <a:extLst>
              <a:ext uri="{FF2B5EF4-FFF2-40B4-BE49-F238E27FC236}">
                <a16:creationId xmlns:a16="http://schemas.microsoft.com/office/drawing/2014/main" id="{2BE06298-B916-4BE8-97A7-65421F7AABBE}"/>
              </a:ext>
            </a:extLst>
          </p:cNvPr>
          <p:cNvSpPr>
            <a:spLocks noGrp="1"/>
          </p:cNvSpPr>
          <p:nvPr>
            <p:ph type="body" sz="quarter" idx="13"/>
          </p:nvPr>
        </p:nvSpPr>
        <p:spPr/>
        <p:txBody>
          <a:bodyPr/>
          <a:lstStyle/>
          <a:p>
            <a:r>
              <a:rPr altLang="en-US"/>
              <a:t>COVID-19</a:t>
            </a:r>
          </a:p>
          <a:p>
            <a:endParaRPr altLang="en-US"/>
          </a:p>
        </p:txBody>
      </p:sp>
      <p:sp>
        <p:nvSpPr>
          <p:cNvPr id="4" name="Content Placeholder 3">
            <a:extLst>
              <a:ext uri="{FF2B5EF4-FFF2-40B4-BE49-F238E27FC236}">
                <a16:creationId xmlns:a16="http://schemas.microsoft.com/office/drawing/2014/main" id="{7A027ACA-5548-46C5-BA40-331021E3795B}"/>
              </a:ext>
            </a:extLst>
          </p:cNvPr>
          <p:cNvSpPr>
            <a:spLocks noGrp="1"/>
          </p:cNvSpPr>
          <p:nvPr>
            <p:ph idx="1"/>
          </p:nvPr>
        </p:nvSpPr>
        <p:spPr/>
        <p:txBody>
          <a:bodyPr/>
          <a:lstStyle/>
          <a:p>
            <a:pPr marL="119062" indent="0">
              <a:buFont typeface="Wingdings 2" panose="05020102010507070707" pitchFamily="18" charset="2"/>
              <a:buNone/>
              <a:defRPr/>
            </a:pPr>
            <a:r>
              <a:rPr lang="en-US" b="1" i="1" dirty="0"/>
              <a:t>The onset of COVID-19 created challenges for higher education. As a response, OSFA implemented policies to provide relief and assistance to students and their families, and to institutions:</a:t>
            </a:r>
          </a:p>
          <a:p>
            <a:pPr>
              <a:defRPr/>
            </a:pPr>
            <a:r>
              <a:rPr lang="en-US" sz="2200" dirty="0"/>
              <a:t>Last day in the office was Friday, March 13, 2020</a:t>
            </a:r>
          </a:p>
          <a:p>
            <a:pPr>
              <a:defRPr/>
            </a:pPr>
            <a:r>
              <a:rPr lang="en-US" sz="2200" dirty="0"/>
              <a:t>Within two-weeks, OSFA had a fully functioning </a:t>
            </a:r>
            <a:r>
              <a:rPr lang="en-US" sz="2200" b="1" i="1" dirty="0"/>
              <a:t>Remote Call and Operations Center</a:t>
            </a:r>
            <a:r>
              <a:rPr lang="en-US" sz="2200" dirty="0"/>
              <a:t>, with an  ability to conduct all business off-site </a:t>
            </a:r>
          </a:p>
          <a:p>
            <a:pPr>
              <a:defRPr/>
            </a:pPr>
            <a:r>
              <a:rPr lang="en-US" sz="2200" dirty="0"/>
              <a:t>DHE/OSFA began to track and adjust policies for alignment with changes at the federal level, working closely with the Governor’s Office, Secretary of Education, campus leadership within the public and private higher education system, AICUM, etc.</a:t>
            </a:r>
          </a:p>
          <a:p>
            <a:pPr marL="119062" indent="0">
              <a:buFont typeface="Wingdings 2" panose="05020102010507070707" pitchFamily="18" charset="2"/>
              <a:buNone/>
              <a:defRPr/>
            </a:pP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9B0AF-89DD-411A-8824-787BCC1FFDB4}"/>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84995" name="Text Placeholder 3">
            <a:extLst>
              <a:ext uri="{FF2B5EF4-FFF2-40B4-BE49-F238E27FC236}">
                <a16:creationId xmlns:a16="http://schemas.microsoft.com/office/drawing/2014/main" id="{B952F5D9-8DA5-4046-8832-E138D294B25D}"/>
              </a:ext>
            </a:extLst>
          </p:cNvPr>
          <p:cNvSpPr>
            <a:spLocks noGrp="1"/>
          </p:cNvSpPr>
          <p:nvPr>
            <p:ph type="body" sz="quarter" idx="13"/>
          </p:nvPr>
        </p:nvSpPr>
        <p:spPr/>
        <p:txBody>
          <a:bodyPr/>
          <a:lstStyle/>
          <a:p>
            <a:r>
              <a:rPr altLang="en-US" sz="3000"/>
              <a:t>Adopted and Foster Child Fee Assistance Program</a:t>
            </a:r>
          </a:p>
          <a:p>
            <a:endParaRPr altLang="en-US"/>
          </a:p>
        </p:txBody>
      </p:sp>
      <p:pic>
        <p:nvPicPr>
          <p:cNvPr id="84996" name="Picture 3">
            <a:extLst>
              <a:ext uri="{FF2B5EF4-FFF2-40B4-BE49-F238E27FC236}">
                <a16:creationId xmlns:a16="http://schemas.microsoft.com/office/drawing/2014/main" id="{EA101CF8-BCBF-4119-B189-F30D01C91D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861" t="11531" r="29021" b="21632"/>
          <a:stretch>
            <a:fillRect/>
          </a:stretch>
        </p:blipFill>
        <p:spPr>
          <a:xfrm>
            <a:off x="533400" y="1966913"/>
            <a:ext cx="8001000" cy="4662487"/>
          </a:xfrm>
        </p:spPr>
      </p:pic>
      <p:sp>
        <p:nvSpPr>
          <p:cNvPr id="84997" name="TextBox 10">
            <a:extLst>
              <a:ext uri="{FF2B5EF4-FFF2-40B4-BE49-F238E27FC236}">
                <a16:creationId xmlns:a16="http://schemas.microsoft.com/office/drawing/2014/main" id="{D231473E-76F2-4E45-A6B6-698707061E0C}"/>
              </a:ext>
            </a:extLst>
          </p:cNvPr>
          <p:cNvSpPr txBox="1">
            <a:spLocks noChangeArrowheads="1"/>
          </p:cNvSpPr>
          <p:nvPr/>
        </p:nvSpPr>
        <p:spPr bwMode="auto">
          <a:xfrm>
            <a:off x="381000" y="1597025"/>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Requests for Additional Disbursements:</a:t>
            </a:r>
          </a:p>
        </p:txBody>
      </p:sp>
      <p:cxnSp>
        <p:nvCxnSpPr>
          <p:cNvPr id="13" name="Straight Arrow Connector 12">
            <a:extLst>
              <a:ext uri="{FF2B5EF4-FFF2-40B4-BE49-F238E27FC236}">
                <a16:creationId xmlns:a16="http://schemas.microsoft.com/office/drawing/2014/main" id="{7F962FD0-E850-4E34-9D25-CC0EF88625C8}"/>
              </a:ext>
            </a:extLst>
          </p:cNvPr>
          <p:cNvCxnSpPr/>
          <p:nvPr/>
        </p:nvCxnSpPr>
        <p:spPr>
          <a:xfrm flipH="1">
            <a:off x="7048500" y="3810000"/>
            <a:ext cx="5334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DCC9-34EA-46EC-805B-18A0989B0495}"/>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87043" name="Text Placeholder 3">
            <a:extLst>
              <a:ext uri="{FF2B5EF4-FFF2-40B4-BE49-F238E27FC236}">
                <a16:creationId xmlns:a16="http://schemas.microsoft.com/office/drawing/2014/main" id="{1D0E84CF-A594-4E97-BD12-266B38A57DB9}"/>
              </a:ext>
            </a:extLst>
          </p:cNvPr>
          <p:cNvSpPr>
            <a:spLocks noGrp="1"/>
          </p:cNvSpPr>
          <p:nvPr>
            <p:ph type="body" sz="quarter" idx="13"/>
          </p:nvPr>
        </p:nvSpPr>
        <p:spPr/>
        <p:txBody>
          <a:bodyPr/>
          <a:lstStyle/>
          <a:p>
            <a:r>
              <a:rPr altLang="en-US" sz="3000"/>
              <a:t>Adopted and Foster Child Fee Assistance Program</a:t>
            </a:r>
          </a:p>
          <a:p>
            <a:endParaRPr altLang="en-US"/>
          </a:p>
        </p:txBody>
      </p:sp>
      <p:pic>
        <p:nvPicPr>
          <p:cNvPr id="87044" name="Picture 2">
            <a:extLst>
              <a:ext uri="{FF2B5EF4-FFF2-40B4-BE49-F238E27FC236}">
                <a16:creationId xmlns:a16="http://schemas.microsoft.com/office/drawing/2014/main" id="{BE74F20C-5DAD-4CD6-A3B2-0232A26000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942" r="3603" b="8340"/>
          <a:stretch>
            <a:fillRect/>
          </a:stretch>
        </p:blipFill>
        <p:spPr>
          <a:xfrm>
            <a:off x="381000" y="2209800"/>
            <a:ext cx="8153400" cy="4343400"/>
          </a:xfrm>
          <a:noFill/>
        </p:spPr>
      </p:pic>
      <p:sp>
        <p:nvSpPr>
          <p:cNvPr id="87045" name="TextBox 2">
            <a:extLst>
              <a:ext uri="{FF2B5EF4-FFF2-40B4-BE49-F238E27FC236}">
                <a16:creationId xmlns:a16="http://schemas.microsoft.com/office/drawing/2014/main" id="{2124FB35-4127-4F0A-8B75-4288E9A65192}"/>
              </a:ext>
            </a:extLst>
          </p:cNvPr>
          <p:cNvSpPr txBox="1">
            <a:spLocks noChangeArrowheads="1"/>
          </p:cNvSpPr>
          <p:nvPr/>
        </p:nvSpPr>
        <p:spPr bwMode="auto">
          <a:xfrm>
            <a:off x="381000" y="1597025"/>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Requests for additional disbursements are approved based on the availability of funds.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F0BD-D65A-4638-B377-971A7F4E26D4}"/>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88067" name="Content Placeholder 2">
            <a:extLst>
              <a:ext uri="{FF2B5EF4-FFF2-40B4-BE49-F238E27FC236}">
                <a16:creationId xmlns:a16="http://schemas.microsoft.com/office/drawing/2014/main" id="{FD1DFE21-87A8-48EA-98A8-015B88AB0ADB}"/>
              </a:ext>
            </a:extLst>
          </p:cNvPr>
          <p:cNvSpPr>
            <a:spLocks noGrp="1"/>
          </p:cNvSpPr>
          <p:nvPr>
            <p:ph idx="1"/>
          </p:nvPr>
        </p:nvSpPr>
        <p:spPr/>
        <p:txBody>
          <a:bodyPr/>
          <a:lstStyle/>
          <a:p>
            <a:pPr marL="117475" indent="0">
              <a:buFont typeface="Wingdings 2" panose="05020102010507070707" pitchFamily="18" charset="2"/>
              <a:buNone/>
            </a:pPr>
            <a:endParaRPr lang="en-US" altLang="en-US"/>
          </a:p>
          <a:p>
            <a:pPr marL="117475" indent="0">
              <a:buFont typeface="Wingdings 2" panose="05020102010507070707" pitchFamily="18" charset="2"/>
              <a:buNone/>
            </a:pPr>
            <a:endParaRPr lang="en-US" altLang="en-US"/>
          </a:p>
        </p:txBody>
      </p:sp>
      <p:sp>
        <p:nvSpPr>
          <p:cNvPr id="88068" name="Text Placeholder 3">
            <a:extLst>
              <a:ext uri="{FF2B5EF4-FFF2-40B4-BE49-F238E27FC236}">
                <a16:creationId xmlns:a16="http://schemas.microsoft.com/office/drawing/2014/main" id="{FF0EC1D4-F1A5-43E1-AD71-07E8DFFD3C7F}"/>
              </a:ext>
            </a:extLst>
          </p:cNvPr>
          <p:cNvSpPr>
            <a:spLocks noGrp="1"/>
          </p:cNvSpPr>
          <p:nvPr>
            <p:ph type="body" sz="quarter" idx="13"/>
          </p:nvPr>
        </p:nvSpPr>
        <p:spPr/>
        <p:txBody>
          <a:bodyPr/>
          <a:lstStyle/>
          <a:p>
            <a:r>
              <a:rPr altLang="en-US" sz="3000"/>
              <a:t>Adopted and Foster Child Fee Assistance Program</a:t>
            </a:r>
          </a:p>
          <a:p>
            <a:endParaRPr altLang="en-US"/>
          </a:p>
        </p:txBody>
      </p:sp>
      <p:pic>
        <p:nvPicPr>
          <p:cNvPr id="88069" name="Picture 4">
            <a:extLst>
              <a:ext uri="{FF2B5EF4-FFF2-40B4-BE49-F238E27FC236}">
                <a16:creationId xmlns:a16="http://schemas.microsoft.com/office/drawing/2014/main" id="{7453A988-C4CD-41FC-AAAE-33476990DAAA}"/>
              </a:ext>
            </a:extLst>
          </p:cNvPr>
          <p:cNvPicPr>
            <a:picLocks noChangeAspect="1"/>
          </p:cNvPicPr>
          <p:nvPr/>
        </p:nvPicPr>
        <p:blipFill>
          <a:blip r:embed="rId2">
            <a:extLst>
              <a:ext uri="{28A0092B-C50C-407E-A947-70E740481C1C}">
                <a14:useLocalDpi xmlns:a14="http://schemas.microsoft.com/office/drawing/2010/main" val="0"/>
              </a:ext>
            </a:extLst>
          </a:blip>
          <a:srcRect t="7314" r="27917" b="46756"/>
          <a:stretch>
            <a:fillRect/>
          </a:stretch>
        </p:blipFill>
        <p:spPr bwMode="auto">
          <a:xfrm>
            <a:off x="342900" y="20574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8ECF848B-7BE0-4E46-8A04-22E998C96652}"/>
              </a:ext>
            </a:extLst>
          </p:cNvPr>
          <p:cNvCxnSpPr/>
          <p:nvPr/>
        </p:nvCxnSpPr>
        <p:spPr>
          <a:xfrm flipH="1">
            <a:off x="1447800" y="6553200"/>
            <a:ext cx="609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071" name="TextBox 14">
            <a:extLst>
              <a:ext uri="{FF2B5EF4-FFF2-40B4-BE49-F238E27FC236}">
                <a16:creationId xmlns:a16="http://schemas.microsoft.com/office/drawing/2014/main" id="{4DEE8E24-DA7B-4178-A91E-A964A9717958}"/>
              </a:ext>
            </a:extLst>
          </p:cNvPr>
          <p:cNvSpPr txBox="1">
            <a:spLocks noChangeArrowheads="1"/>
          </p:cNvSpPr>
          <p:nvPr/>
        </p:nvSpPr>
        <p:spPr bwMode="auto">
          <a:xfrm>
            <a:off x="342900" y="1568450"/>
            <a:ext cx="5600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Schools have 30 days to reconcile payments</a:t>
            </a:r>
          </a:p>
        </p:txBody>
      </p:sp>
      <p:sp>
        <p:nvSpPr>
          <p:cNvPr id="88072" name="TextBox 2">
            <a:extLst>
              <a:ext uri="{FF2B5EF4-FFF2-40B4-BE49-F238E27FC236}">
                <a16:creationId xmlns:a16="http://schemas.microsoft.com/office/drawing/2014/main" id="{FC04AFF8-6CDC-4D02-8EDF-D4D52A6F0DB3}"/>
              </a:ext>
            </a:extLst>
          </p:cNvPr>
          <p:cNvSpPr txBox="1">
            <a:spLocks noChangeArrowheads="1"/>
          </p:cNvSpPr>
          <p:nvPr/>
        </p:nvSpPr>
        <p:spPr bwMode="auto">
          <a:xfrm>
            <a:off x="4038600" y="57912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FF0000"/>
                </a:solidFill>
              </a:rPr>
              <a:t>Schools must also complete year-end reconciliation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BD2342-C503-45B9-A0DA-B4F07D86C096}"/>
              </a:ext>
            </a:extLst>
          </p:cNvPr>
          <p:cNvSpPr>
            <a:spLocks noGrp="1"/>
          </p:cNvSpPr>
          <p:nvPr>
            <p:ph type="title"/>
          </p:nvPr>
        </p:nvSpPr>
        <p:spPr>
          <a:xfrm>
            <a:off x="457200" y="231775"/>
            <a:ext cx="6858000" cy="377825"/>
          </a:xfrm>
        </p:spPr>
        <p:txBody>
          <a:bodyPr>
            <a:normAutofit fontScale="90000"/>
          </a:bodyPr>
          <a:lstStyle/>
          <a:p>
            <a:pPr>
              <a:defRPr/>
            </a:pPr>
            <a:r>
              <a:rPr lang="en-US" dirty="0"/>
              <a:t>Financial Aid Programs</a:t>
            </a:r>
          </a:p>
        </p:txBody>
      </p:sp>
      <p:sp>
        <p:nvSpPr>
          <p:cNvPr id="89091" name="Content Placeholder 4">
            <a:extLst>
              <a:ext uri="{FF2B5EF4-FFF2-40B4-BE49-F238E27FC236}">
                <a16:creationId xmlns:a16="http://schemas.microsoft.com/office/drawing/2014/main" id="{996EB78A-987F-4D24-951F-DFD5C9C15711}"/>
              </a:ext>
            </a:extLst>
          </p:cNvPr>
          <p:cNvSpPr>
            <a:spLocks noGrp="1"/>
          </p:cNvSpPr>
          <p:nvPr>
            <p:ph idx="1"/>
          </p:nvPr>
        </p:nvSpPr>
        <p:spPr>
          <a:xfrm>
            <a:off x="457200" y="1600200"/>
            <a:ext cx="8229600" cy="5029200"/>
          </a:xfrm>
        </p:spPr>
        <p:txBody>
          <a:bodyPr/>
          <a:lstStyle/>
          <a:p>
            <a:r>
              <a:rPr lang="en-US" altLang="en-US" sz="2200" b="1"/>
              <a:t>Students cannot receive fee assistance for summer credits</a:t>
            </a:r>
          </a:p>
          <a:p>
            <a:r>
              <a:rPr lang="en-US" altLang="en-US" sz="2200" b="1"/>
              <a:t>DCF eligibility documentation must originate from the Department of Children and Families.  OSFA has no ability to provide this documentation to students</a:t>
            </a:r>
          </a:p>
          <a:p>
            <a:pPr lvl="1">
              <a:spcBef>
                <a:spcPts val="475"/>
              </a:spcBef>
            </a:pPr>
            <a:r>
              <a:rPr lang="en-US" altLang="en-US" b="1"/>
              <a:t>Students should contact DCF to obtain their certificate of eligibility</a:t>
            </a:r>
          </a:p>
          <a:p>
            <a:r>
              <a:rPr lang="en-US" altLang="en-US" sz="2200" b="1"/>
              <a:t>Students can use fee assistance funds for international credits, but only if the credits are considered </a:t>
            </a:r>
            <a:r>
              <a:rPr lang="en-US" altLang="en-US" sz="2200" b="1" u="sng"/>
              <a:t>state supported</a:t>
            </a:r>
            <a:endParaRPr lang="en-US" altLang="en-US" sz="2200" b="1"/>
          </a:p>
          <a:p>
            <a:pPr lvl="1">
              <a:spcBef>
                <a:spcPts val="475"/>
              </a:spcBef>
            </a:pPr>
            <a:r>
              <a:rPr lang="en-US" altLang="en-US" sz="1800" b="1"/>
              <a:t>Campus must be collecting tuition and fees on behalf of the Commonwealth and not the international institution</a:t>
            </a:r>
          </a:p>
          <a:p>
            <a:pPr>
              <a:spcBef>
                <a:spcPts val="475"/>
              </a:spcBef>
            </a:pPr>
            <a:r>
              <a:rPr lang="en-US" altLang="en-US" sz="2200" b="1"/>
              <a:t>Students that are selected for verification must complete this process for continued eligibility under the DCF Fee Assistance Program</a:t>
            </a:r>
          </a:p>
          <a:p>
            <a:pPr lvl="1">
              <a:spcBef>
                <a:spcPts val="475"/>
              </a:spcBef>
            </a:pPr>
            <a:endParaRPr lang="en-US" altLang="en-US"/>
          </a:p>
          <a:p>
            <a:pPr lvl="1">
              <a:spcBef>
                <a:spcPts val="475"/>
              </a:spcBef>
              <a:buFont typeface="Wingdings" panose="05000000000000000000" pitchFamily="2" charset="2"/>
              <a:buNone/>
            </a:pPr>
            <a:endParaRPr lang="en-US" altLang="en-US"/>
          </a:p>
        </p:txBody>
      </p:sp>
      <p:sp>
        <p:nvSpPr>
          <p:cNvPr id="89092" name="Text Placeholder 2">
            <a:extLst>
              <a:ext uri="{FF2B5EF4-FFF2-40B4-BE49-F238E27FC236}">
                <a16:creationId xmlns:a16="http://schemas.microsoft.com/office/drawing/2014/main" id="{F082A681-051B-47D0-82DC-E77A6D456452}"/>
              </a:ext>
            </a:extLst>
          </p:cNvPr>
          <p:cNvSpPr>
            <a:spLocks noGrp="1"/>
          </p:cNvSpPr>
          <p:nvPr>
            <p:ph type="body" sz="quarter" idx="13"/>
          </p:nvPr>
        </p:nvSpPr>
        <p:spPr/>
        <p:txBody>
          <a:bodyPr/>
          <a:lstStyle/>
          <a:p>
            <a:r>
              <a:rPr altLang="en-US" sz="3100"/>
              <a:t>Adopted and Foster Child Fee Waiver Program </a:t>
            </a:r>
          </a:p>
          <a:p>
            <a:endParaRPr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EBEA-85DF-4C0C-986A-2C192D1E66E4}"/>
              </a:ext>
            </a:extLst>
          </p:cNvPr>
          <p:cNvSpPr>
            <a:spLocks noGrp="1"/>
          </p:cNvSpPr>
          <p:nvPr>
            <p:ph type="title"/>
          </p:nvPr>
        </p:nvSpPr>
        <p:spPr>
          <a:ln>
            <a:miter lim="800000"/>
            <a:headEnd/>
            <a:tailEnd/>
          </a:ln>
        </p:spPr>
        <p:txBody>
          <a:bodyPr/>
          <a:lstStyle/>
          <a:p>
            <a:pPr>
              <a:defRPr/>
            </a:pPr>
            <a:r>
              <a:rPr lang="en-US" dirty="0"/>
              <a:t>No Interest Loan</a:t>
            </a:r>
          </a:p>
        </p:txBody>
      </p:sp>
      <p:sp>
        <p:nvSpPr>
          <p:cNvPr id="90115" name="Text Placeholder 2">
            <a:extLst>
              <a:ext uri="{FF2B5EF4-FFF2-40B4-BE49-F238E27FC236}">
                <a16:creationId xmlns:a16="http://schemas.microsoft.com/office/drawing/2014/main" id="{2A511DCE-5C6D-44DE-BFBE-CF526F2C1752}"/>
              </a:ext>
            </a:extLst>
          </p:cNvPr>
          <p:cNvSpPr>
            <a:spLocks noGrp="1"/>
          </p:cNvSpPr>
          <p:nvPr>
            <p:ph type="body" idx="1"/>
          </p:nvPr>
        </p:nvSpPr>
        <p:spPr>
          <a:xfrm>
            <a:off x="741363" y="1828800"/>
            <a:ext cx="8021637" cy="685800"/>
          </a:xfrm>
        </p:spPr>
        <p:txBody>
          <a:bodyPr/>
          <a:lstStyle/>
          <a:p>
            <a:endParaRPr lang="en-US" altLang="en-US" sz="2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FBF2709-3A62-4C98-8E6D-C2EA3FF720E3}"/>
              </a:ext>
            </a:extLst>
          </p:cNvPr>
          <p:cNvSpPr>
            <a:spLocks noGrp="1" noChangeArrowheads="1"/>
          </p:cNvSpPr>
          <p:nvPr>
            <p:ph type="title"/>
          </p:nvPr>
        </p:nvSpPr>
        <p:spPr>
          <a:xfrm>
            <a:off x="457200" y="609600"/>
            <a:ext cx="8229600" cy="609600"/>
          </a:xfrm>
        </p:spPr>
        <p:txBody>
          <a:bodyPr/>
          <a:lstStyle/>
          <a:p>
            <a:pPr eaLnBrk="1" hangingPunct="1">
              <a:defRPr/>
            </a:pPr>
            <a:r>
              <a:rPr lang="en-US" sz="3200" b="1" dirty="0">
                <a:latin typeface="+mn-lt"/>
              </a:rPr>
              <a:t>2019-2020 Activity Summary </a:t>
            </a:r>
          </a:p>
        </p:txBody>
      </p:sp>
      <p:sp>
        <p:nvSpPr>
          <p:cNvPr id="113667" name="Rectangle 3">
            <a:extLst>
              <a:ext uri="{FF2B5EF4-FFF2-40B4-BE49-F238E27FC236}">
                <a16:creationId xmlns:a16="http://schemas.microsoft.com/office/drawing/2014/main" id="{CD0DC03B-709F-4B86-BC8B-3D72024C3774}"/>
              </a:ext>
            </a:extLst>
          </p:cNvPr>
          <p:cNvSpPr>
            <a:spLocks noGrp="1" noChangeArrowheads="1"/>
          </p:cNvSpPr>
          <p:nvPr>
            <p:ph type="body" sz="half" idx="1"/>
          </p:nvPr>
        </p:nvSpPr>
        <p:spPr>
          <a:xfrm>
            <a:off x="457200" y="1524000"/>
            <a:ext cx="8229600" cy="5257800"/>
          </a:xfrm>
        </p:spPr>
        <p:txBody>
          <a:bodyPr/>
          <a:lstStyle/>
          <a:p>
            <a:pPr marL="119062" indent="0" eaLnBrk="1" hangingPunct="1">
              <a:buFont typeface="Wingdings 2" panose="05020102010507070707" pitchFamily="18" charset="2"/>
              <a:buNone/>
              <a:defRPr/>
            </a:pPr>
            <a:endParaRPr lang="en-US" altLang="en-US" sz="2200" b="1" dirty="0"/>
          </a:p>
          <a:p>
            <a:pPr eaLnBrk="1" hangingPunct="1">
              <a:defRPr/>
            </a:pPr>
            <a:r>
              <a:rPr lang="en-US" altLang="en-US" sz="2200" b="1" dirty="0"/>
              <a:t>Allowed Schools to extend the loan period so that all Promissory Notes could be received and processed</a:t>
            </a:r>
          </a:p>
          <a:p>
            <a:pPr eaLnBrk="1" hangingPunct="1">
              <a:defRPr/>
            </a:pPr>
            <a:endParaRPr lang="en-US" altLang="en-US" sz="2200" b="1" dirty="0"/>
          </a:p>
          <a:p>
            <a:pPr eaLnBrk="1" hangingPunct="1">
              <a:defRPr/>
            </a:pPr>
            <a:r>
              <a:rPr lang="en-US" altLang="en-US" sz="2200" b="1" dirty="0"/>
              <a:t>Final 2019-2020 NIL Disbursement Rosters were created by OSFA July 3rd</a:t>
            </a:r>
          </a:p>
          <a:p>
            <a:pPr eaLnBrk="1" hangingPunct="1">
              <a:defRPr/>
            </a:pPr>
            <a:endParaRPr lang="en-US" altLang="en-US" sz="2200" b="1" dirty="0"/>
          </a:p>
          <a:p>
            <a:pPr eaLnBrk="1" hangingPunct="1">
              <a:defRPr/>
            </a:pPr>
            <a:r>
              <a:rPr lang="en-US" altLang="en-US" sz="2200" b="1" dirty="0"/>
              <a:t>2019-2020  NIL Reconciliation Rosters are now available for you to download  </a:t>
            </a:r>
          </a:p>
          <a:p>
            <a:pPr eaLnBrk="1" hangingPunct="1">
              <a:buFont typeface="Wingdings" panose="05000000000000000000" pitchFamily="2" charset="2"/>
              <a:buNone/>
              <a:defRPr/>
            </a:pPr>
            <a:endParaRPr lang="en-US" altLang="en-US" sz="2100" b="1" dirty="0"/>
          </a:p>
        </p:txBody>
      </p:sp>
      <p:sp>
        <p:nvSpPr>
          <p:cNvPr id="6" name="Rectangle 5">
            <a:extLst>
              <a:ext uri="{FF2B5EF4-FFF2-40B4-BE49-F238E27FC236}">
                <a16:creationId xmlns:a16="http://schemas.microsoft.com/office/drawing/2014/main" id="{7F5E51FC-E253-411F-B621-1AAEFE1A1BF9}"/>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graphicFrame>
        <p:nvGraphicFramePr>
          <p:cNvPr id="8" name="Table 7">
            <a:extLst>
              <a:ext uri="{FF2B5EF4-FFF2-40B4-BE49-F238E27FC236}">
                <a16:creationId xmlns:a16="http://schemas.microsoft.com/office/drawing/2014/main" id="{B88762BD-43AE-42A3-9D2D-E95336B91EC7}"/>
              </a:ext>
            </a:extLst>
          </p:cNvPr>
          <p:cNvGraphicFramePr>
            <a:graphicFrameLocks noGrp="1"/>
          </p:cNvGraphicFramePr>
          <p:nvPr/>
        </p:nvGraphicFramePr>
        <p:xfrm>
          <a:off x="838200" y="4648200"/>
          <a:ext cx="7467600" cy="198120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589714">
                <a:tc>
                  <a:txBody>
                    <a:bodyPr/>
                    <a:lstStyle/>
                    <a:p>
                      <a:pPr algn="ctr" rtl="0" fontAlgn="ctr"/>
                      <a:r>
                        <a:rPr lang="en-US" sz="2000" b="1" i="0" u="none" strike="noStrike" dirty="0">
                          <a:solidFill>
                            <a:srgbClr val="000000"/>
                          </a:solidFill>
                          <a:latin typeface="Corbel"/>
                        </a:rPr>
                        <a:t>Year</a:t>
                      </a:r>
                    </a:p>
                  </a:txBody>
                  <a:tcPr marL="9525" marR="9525" marT="9525" marB="0" anchor="ctr"/>
                </a:tc>
                <a:tc>
                  <a:txBody>
                    <a:bodyPr/>
                    <a:lstStyle/>
                    <a:p>
                      <a:pPr algn="ctr" rtl="0" fontAlgn="ctr"/>
                      <a:r>
                        <a:rPr lang="en-US" sz="2000" b="1" i="0" u="none" strike="noStrike" dirty="0">
                          <a:solidFill>
                            <a:srgbClr val="000000"/>
                          </a:solidFill>
                          <a:latin typeface="Corbel"/>
                        </a:rPr>
                        <a:t>Dollars Disbursed</a:t>
                      </a:r>
                    </a:p>
                  </a:txBody>
                  <a:tcPr marL="9525" marR="9525" marT="9525" marB="0" anchor="ctr"/>
                </a:tc>
                <a:tc>
                  <a:txBody>
                    <a:bodyPr/>
                    <a:lstStyle/>
                    <a:p>
                      <a:pPr algn="ctr" rtl="0" fontAlgn="ctr"/>
                      <a:r>
                        <a:rPr lang="en-US" sz="2000" b="1" i="0" u="none" strike="noStrike" dirty="0">
                          <a:solidFill>
                            <a:srgbClr val="000000"/>
                          </a:solidFill>
                          <a:latin typeface="Corbel"/>
                        </a:rPr>
                        <a:t># of Students</a:t>
                      </a:r>
                    </a:p>
                  </a:txBody>
                  <a:tcPr marL="9525" marR="9525" marT="9525" marB="0" anchor="ctr"/>
                </a:tc>
                <a:extLst>
                  <a:ext uri="{0D108BD9-81ED-4DB2-BD59-A6C34878D82A}">
                    <a16:rowId xmlns:a16="http://schemas.microsoft.com/office/drawing/2014/main" val="10000"/>
                  </a:ext>
                </a:extLst>
              </a:tr>
              <a:tr h="695743">
                <a:tc>
                  <a:txBody>
                    <a:bodyPr/>
                    <a:lstStyle/>
                    <a:p>
                      <a:pPr algn="ctr" rtl="0" fontAlgn="ctr"/>
                      <a:r>
                        <a:rPr lang="en-US" sz="2000" b="1" i="0" u="none" strike="noStrike" dirty="0">
                          <a:solidFill>
                            <a:schemeClr val="tx1"/>
                          </a:solidFill>
                          <a:latin typeface="Corbel"/>
                        </a:rPr>
                        <a:t>2018-2019</a:t>
                      </a:r>
                    </a:p>
                  </a:txBody>
                  <a:tcPr marL="857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1" i="0" u="none" strike="noStrike" dirty="0">
                          <a:solidFill>
                            <a:srgbClr val="000000"/>
                          </a:solidFill>
                          <a:latin typeface="+mn-lt"/>
                        </a:rPr>
                        <a:t>$4,398,450</a:t>
                      </a:r>
                    </a:p>
                  </a:txBody>
                  <a:tcPr marL="9525" marR="9525" marT="9525" marB="0" anchor="ctr"/>
                </a:tc>
                <a:tc>
                  <a:txBody>
                    <a:bodyPr/>
                    <a:lstStyle/>
                    <a:p>
                      <a:pPr algn="ctr" rtl="0" fontAlgn="ctr"/>
                      <a:r>
                        <a:rPr lang="en-US" sz="2000" b="1" i="0" u="none" strike="noStrike" dirty="0">
                          <a:solidFill>
                            <a:srgbClr val="000000"/>
                          </a:solidFill>
                          <a:latin typeface="Corbel"/>
                        </a:rPr>
                        <a:t>1835</a:t>
                      </a:r>
                    </a:p>
                  </a:txBody>
                  <a:tcPr marL="9525" marR="9525" marT="9525" marB="0" anchor="ctr"/>
                </a:tc>
                <a:extLst>
                  <a:ext uri="{0D108BD9-81ED-4DB2-BD59-A6C34878D82A}">
                    <a16:rowId xmlns:a16="http://schemas.microsoft.com/office/drawing/2014/main" val="10001"/>
                  </a:ext>
                </a:extLst>
              </a:tr>
              <a:tr h="695743">
                <a:tc>
                  <a:txBody>
                    <a:bodyPr/>
                    <a:lstStyle/>
                    <a:p>
                      <a:pPr algn="ctr" rtl="0" fontAlgn="ctr"/>
                      <a:r>
                        <a:rPr lang="en-US" sz="2000" b="1" i="0" u="none" strike="noStrike" dirty="0">
                          <a:solidFill>
                            <a:schemeClr val="tx1"/>
                          </a:solidFill>
                          <a:latin typeface="Corbel"/>
                        </a:rPr>
                        <a:t>2019-2020</a:t>
                      </a:r>
                    </a:p>
                  </a:txBody>
                  <a:tcPr marL="85725" marR="9525" marT="9525" marB="0" anchor="ctr"/>
                </a:tc>
                <a:tc>
                  <a:txBody>
                    <a:bodyPr/>
                    <a:lstStyle/>
                    <a:p>
                      <a:pPr algn="ctr" rtl="0" fontAlgn="ctr"/>
                      <a:r>
                        <a:rPr lang="en-US" sz="2000" b="1" i="0" u="none" strike="noStrike" dirty="0">
                          <a:solidFill>
                            <a:srgbClr val="000000"/>
                          </a:solidFill>
                          <a:latin typeface="+mn-lt"/>
                        </a:rPr>
                        <a:t>$4,305,204</a:t>
                      </a:r>
                      <a:endParaRPr lang="en-US" sz="2000" b="1" i="0" u="none" strike="noStrike" dirty="0">
                        <a:solidFill>
                          <a:srgbClr val="000000"/>
                        </a:solidFill>
                        <a:latin typeface="Corbel"/>
                      </a:endParaRPr>
                    </a:p>
                  </a:txBody>
                  <a:tcPr marL="9525" marR="9525" marT="9525" marB="0" anchor="ctr"/>
                </a:tc>
                <a:tc>
                  <a:txBody>
                    <a:bodyPr/>
                    <a:lstStyle/>
                    <a:p>
                      <a:pPr algn="ctr" rtl="0" fontAlgn="ctr"/>
                      <a:r>
                        <a:rPr lang="en-US" sz="2000" b="1" i="0" u="none" strike="noStrike" dirty="0">
                          <a:solidFill>
                            <a:srgbClr val="000000"/>
                          </a:solidFill>
                          <a:latin typeface="Corbel"/>
                        </a:rPr>
                        <a:t>1536</a:t>
                      </a:r>
                    </a:p>
                  </a:txBody>
                  <a:tcPr marL="9525" marR="9525" marT="9525" marB="0" anchor="ct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56DFF2B-A08F-4360-9ADB-355632A4930C}"/>
              </a:ext>
            </a:extLst>
          </p:cNvPr>
          <p:cNvSpPr>
            <a:spLocks noGrp="1" noChangeArrowheads="1"/>
          </p:cNvSpPr>
          <p:nvPr>
            <p:ph type="title"/>
          </p:nvPr>
        </p:nvSpPr>
        <p:spPr>
          <a:xfrm>
            <a:off x="457200" y="609600"/>
            <a:ext cx="8229600" cy="609600"/>
          </a:xfrm>
        </p:spPr>
        <p:txBody>
          <a:bodyPr/>
          <a:lstStyle/>
          <a:p>
            <a:pPr eaLnBrk="1" hangingPunct="1">
              <a:defRPr/>
            </a:pPr>
            <a:r>
              <a:rPr lang="en-US" sz="3200" b="1" dirty="0">
                <a:latin typeface="+mn-lt"/>
              </a:rPr>
              <a:t>2019-2020 Activity Summary </a:t>
            </a:r>
          </a:p>
        </p:txBody>
      </p:sp>
      <p:sp>
        <p:nvSpPr>
          <p:cNvPr id="92163" name="Rectangle 3">
            <a:extLst>
              <a:ext uri="{FF2B5EF4-FFF2-40B4-BE49-F238E27FC236}">
                <a16:creationId xmlns:a16="http://schemas.microsoft.com/office/drawing/2014/main" id="{5A42A3D9-385E-4F58-8607-179DC483D6EE}"/>
              </a:ext>
            </a:extLst>
          </p:cNvPr>
          <p:cNvSpPr>
            <a:spLocks noGrp="1"/>
          </p:cNvSpPr>
          <p:nvPr>
            <p:ph type="body" sz="half" idx="1"/>
          </p:nvPr>
        </p:nvSpPr>
        <p:spPr>
          <a:xfrm>
            <a:off x="457200" y="1524000"/>
            <a:ext cx="8229600" cy="5257800"/>
          </a:xfrm>
        </p:spPr>
        <p:txBody>
          <a:bodyPr/>
          <a:lstStyle/>
          <a:p>
            <a:pPr eaLnBrk="1" hangingPunct="1"/>
            <a:r>
              <a:rPr lang="en-US" altLang="en-US" sz="2200" b="1"/>
              <a:t>In April letters were mailed to all borrowers in repayment providing guidance on DHE’s response to the Covid-19 crisis</a:t>
            </a:r>
          </a:p>
          <a:p>
            <a:pPr eaLnBrk="1" hangingPunct="1"/>
            <a:endParaRPr lang="en-US" altLang="en-US" sz="2200" b="1"/>
          </a:p>
          <a:p>
            <a:pPr eaLnBrk="1" hangingPunct="1"/>
            <a:r>
              <a:rPr lang="en-US" altLang="en-US" sz="2200" b="1"/>
              <a:t>All borrowers who were in standard repayment received a deferment April-July.  The deferment does not go against the 36 months a borrower is eligible to receive</a:t>
            </a:r>
          </a:p>
          <a:p>
            <a:pPr eaLnBrk="1" hangingPunct="1"/>
            <a:endParaRPr lang="en-US" altLang="en-US" sz="2200" b="1"/>
          </a:p>
          <a:p>
            <a:pPr eaLnBrk="1" hangingPunct="1"/>
            <a:r>
              <a:rPr lang="en-US" altLang="en-US" sz="2200" b="1"/>
              <a:t>Borrowers were not charged late fees during this time</a:t>
            </a:r>
          </a:p>
          <a:p>
            <a:pPr eaLnBrk="1" hangingPunct="1"/>
            <a:endParaRPr lang="en-US" altLang="en-US" sz="2200" b="1"/>
          </a:p>
          <a:p>
            <a:pPr eaLnBrk="1" hangingPunct="1"/>
            <a:r>
              <a:rPr lang="en-US" altLang="en-US" sz="2200" b="1"/>
              <a:t>All credit bureau reporting was paused March-July </a:t>
            </a:r>
          </a:p>
          <a:p>
            <a:pPr eaLnBrk="1" hangingPunct="1"/>
            <a:endParaRPr lang="en-US" altLang="en-US" sz="2200" b="1"/>
          </a:p>
          <a:p>
            <a:pPr eaLnBrk="1" hangingPunct="1"/>
            <a:r>
              <a:rPr lang="en-US" altLang="en-US" sz="2200" b="1"/>
              <a:t>All collection agency placements and new activity was paused April-July</a:t>
            </a:r>
          </a:p>
          <a:p>
            <a:pPr eaLnBrk="1" hangingPunct="1"/>
            <a:endParaRPr lang="en-US" altLang="en-US" sz="2200" b="1"/>
          </a:p>
          <a:p>
            <a:pPr eaLnBrk="1" hangingPunct="1"/>
            <a:r>
              <a:rPr lang="en-US" altLang="en-US" sz="2200" b="1"/>
              <a:t>All intercept activity was paused March 26- July 1</a:t>
            </a:r>
            <a:r>
              <a:rPr lang="en-US" altLang="en-US" sz="2200" b="1" baseline="30000"/>
              <a:t>st</a:t>
            </a:r>
            <a:r>
              <a:rPr lang="en-US" altLang="en-US" sz="2200" b="1"/>
              <a:t>.</a:t>
            </a:r>
          </a:p>
          <a:p>
            <a:pPr eaLnBrk="1" hangingPunct="1"/>
            <a:endParaRPr lang="en-US" altLang="en-US" sz="2200" b="1"/>
          </a:p>
          <a:p>
            <a:pPr eaLnBrk="1" hangingPunct="1">
              <a:buFont typeface="Wingdings" panose="05000000000000000000" pitchFamily="2" charset="2"/>
              <a:buNone/>
            </a:pPr>
            <a:endParaRPr lang="en-US" altLang="en-US" sz="2100" b="1"/>
          </a:p>
        </p:txBody>
      </p:sp>
      <p:sp>
        <p:nvSpPr>
          <p:cNvPr id="6" name="Rectangle 5">
            <a:extLst>
              <a:ext uri="{FF2B5EF4-FFF2-40B4-BE49-F238E27FC236}">
                <a16:creationId xmlns:a16="http://schemas.microsoft.com/office/drawing/2014/main" id="{34929167-9DCC-4F11-8D79-36FA72B47B70}"/>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E1E6-E6C6-4174-805B-BC5B9AA85D44}"/>
              </a:ext>
            </a:extLst>
          </p:cNvPr>
          <p:cNvSpPr>
            <a:spLocks noGrp="1"/>
          </p:cNvSpPr>
          <p:nvPr>
            <p:ph type="title"/>
          </p:nvPr>
        </p:nvSpPr>
        <p:spPr>
          <a:xfrm>
            <a:off x="457200" y="231775"/>
            <a:ext cx="6858000" cy="377825"/>
          </a:xfrm>
        </p:spPr>
        <p:txBody>
          <a:bodyPr>
            <a:normAutofit fontScale="90000"/>
          </a:bodyPr>
          <a:lstStyle/>
          <a:p>
            <a:pPr>
              <a:defRPr/>
            </a:pPr>
            <a:r>
              <a:rPr lang="en-US" dirty="0"/>
              <a:t>No Interest Loan</a:t>
            </a:r>
          </a:p>
        </p:txBody>
      </p:sp>
      <p:sp>
        <p:nvSpPr>
          <p:cNvPr id="93187" name="Text Placeholder 3">
            <a:extLst>
              <a:ext uri="{FF2B5EF4-FFF2-40B4-BE49-F238E27FC236}">
                <a16:creationId xmlns:a16="http://schemas.microsoft.com/office/drawing/2014/main" id="{ECB7502F-BE1F-492F-B3BD-2F76F6EB3F5C}"/>
              </a:ext>
            </a:extLst>
          </p:cNvPr>
          <p:cNvSpPr>
            <a:spLocks noGrp="1"/>
          </p:cNvSpPr>
          <p:nvPr>
            <p:ph type="body" sz="quarter" idx="13"/>
          </p:nvPr>
        </p:nvSpPr>
        <p:spPr/>
        <p:txBody>
          <a:bodyPr/>
          <a:lstStyle/>
          <a:p>
            <a:r>
              <a:rPr altLang="en-US" sz="3200" b="1"/>
              <a:t>No Interest Loan Year-End Reconciliation</a:t>
            </a:r>
          </a:p>
        </p:txBody>
      </p:sp>
      <p:pic>
        <p:nvPicPr>
          <p:cNvPr id="93188" name="Picture 2">
            <a:extLst>
              <a:ext uri="{FF2B5EF4-FFF2-40B4-BE49-F238E27FC236}">
                <a16:creationId xmlns:a16="http://schemas.microsoft.com/office/drawing/2014/main" id="{C1F49CAA-3030-479D-9E87-407D5ED55B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0375" y="1703388"/>
            <a:ext cx="8223250" cy="4419600"/>
          </a:xfrm>
          <a:noFill/>
        </p:spPr>
      </p:pic>
      <p:sp>
        <p:nvSpPr>
          <p:cNvPr id="9" name="Arrow: Left 8">
            <a:extLst>
              <a:ext uri="{FF2B5EF4-FFF2-40B4-BE49-F238E27FC236}">
                <a16:creationId xmlns:a16="http://schemas.microsoft.com/office/drawing/2014/main" id="{1019E300-E7B4-4A54-867F-1AAB591465CB}"/>
              </a:ext>
            </a:extLst>
          </p:cNvPr>
          <p:cNvSpPr/>
          <p:nvPr/>
        </p:nvSpPr>
        <p:spPr>
          <a:xfrm>
            <a:off x="1600200" y="3913188"/>
            <a:ext cx="1371600" cy="4841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FC51E922-CCEC-4F9A-9A3A-155EF2302A32}"/>
              </a:ext>
            </a:extLst>
          </p:cNvPr>
          <p:cNvSpPr>
            <a:spLocks noGrp="1" noChangeArrowheads="1"/>
          </p:cNvSpPr>
          <p:nvPr>
            <p:ph type="title"/>
          </p:nvPr>
        </p:nvSpPr>
        <p:spPr>
          <a:xfrm>
            <a:off x="457200" y="304800"/>
            <a:ext cx="8229600" cy="1066800"/>
          </a:xfrm>
        </p:spPr>
        <p:txBody>
          <a:bodyPr/>
          <a:lstStyle/>
          <a:p>
            <a:pPr eaLnBrk="1" hangingPunct="1">
              <a:defRPr/>
            </a:pPr>
            <a:br>
              <a:rPr lang="en-US" sz="2200" dirty="0">
                <a:solidFill>
                  <a:schemeClr val="accent6">
                    <a:lumMod val="40000"/>
                    <a:lumOff val="60000"/>
                  </a:schemeClr>
                </a:solidFill>
              </a:rPr>
            </a:br>
            <a:r>
              <a:rPr lang="en-US" sz="2200" b="1" dirty="0">
                <a:solidFill>
                  <a:schemeClr val="accent6">
                    <a:lumMod val="40000"/>
                    <a:lumOff val="60000"/>
                  </a:schemeClr>
                </a:solidFill>
              </a:rPr>
              <a:t>No Interest Loan</a:t>
            </a:r>
            <a:br>
              <a:rPr lang="en-US" sz="4000" dirty="0">
                <a:solidFill>
                  <a:schemeClr val="accent6">
                    <a:lumMod val="40000"/>
                    <a:lumOff val="60000"/>
                  </a:schemeClr>
                </a:solidFill>
              </a:rPr>
            </a:br>
            <a:r>
              <a:rPr lang="en-US" sz="3200" b="1" dirty="0">
                <a:latin typeface="+mn-lt"/>
              </a:rPr>
              <a:t>2020-2021 Loan Origination</a:t>
            </a:r>
          </a:p>
        </p:txBody>
      </p:sp>
      <p:sp>
        <p:nvSpPr>
          <p:cNvPr id="111619" name="Rectangle 3">
            <a:extLst>
              <a:ext uri="{FF2B5EF4-FFF2-40B4-BE49-F238E27FC236}">
                <a16:creationId xmlns:a16="http://schemas.microsoft.com/office/drawing/2014/main" id="{38E5709F-14F8-4D82-A52E-F72A7A119703}"/>
              </a:ext>
            </a:extLst>
          </p:cNvPr>
          <p:cNvSpPr>
            <a:spLocks noGrp="1"/>
          </p:cNvSpPr>
          <p:nvPr>
            <p:ph idx="1"/>
          </p:nvPr>
        </p:nvSpPr>
        <p:spPr>
          <a:xfrm>
            <a:off x="381000" y="1371600"/>
            <a:ext cx="8229600" cy="5486400"/>
          </a:xfrm>
        </p:spPr>
        <p:txBody>
          <a:bodyPr/>
          <a:lstStyle/>
          <a:p>
            <a:pPr eaLnBrk="1" hangingPunct="1">
              <a:lnSpc>
                <a:spcPct val="80000"/>
              </a:lnSpc>
              <a:defRPr/>
            </a:pPr>
            <a:endParaRPr lang="en-US" altLang="en-US" sz="2400" b="1" dirty="0"/>
          </a:p>
          <a:p>
            <a:pPr eaLnBrk="1" hangingPunct="1">
              <a:lnSpc>
                <a:spcPct val="80000"/>
              </a:lnSpc>
              <a:defRPr/>
            </a:pPr>
            <a:r>
              <a:rPr lang="en-US" altLang="en-US" sz="2800" b="1" dirty="0"/>
              <a:t>2020-2021 NIL FAFSA filing deadline is  March 12, 2021</a:t>
            </a:r>
          </a:p>
          <a:p>
            <a:pPr eaLnBrk="1" hangingPunct="1">
              <a:lnSpc>
                <a:spcPct val="80000"/>
              </a:lnSpc>
              <a:buFont typeface="Wingdings 2" panose="05020102010507070707" pitchFamily="18" charset="2"/>
              <a:buNone/>
              <a:defRPr/>
            </a:pPr>
            <a:endParaRPr lang="en-US" altLang="en-US" sz="2800" b="1" dirty="0"/>
          </a:p>
          <a:p>
            <a:pPr eaLnBrk="1" hangingPunct="1">
              <a:lnSpc>
                <a:spcPct val="80000"/>
              </a:lnSpc>
              <a:defRPr/>
            </a:pPr>
            <a:r>
              <a:rPr lang="en-US" altLang="en-US" sz="2800" b="1" dirty="0"/>
              <a:t>EFC Eligibility Range 0-15,000</a:t>
            </a:r>
          </a:p>
          <a:p>
            <a:pPr eaLnBrk="1" hangingPunct="1">
              <a:lnSpc>
                <a:spcPct val="80000"/>
              </a:lnSpc>
              <a:defRPr/>
            </a:pPr>
            <a:endParaRPr lang="en-US" altLang="en-US" sz="2800" b="1" dirty="0"/>
          </a:p>
          <a:p>
            <a:pPr eaLnBrk="1" hangingPunct="1">
              <a:lnSpc>
                <a:spcPct val="80000"/>
              </a:lnSpc>
              <a:defRPr/>
            </a:pPr>
            <a:r>
              <a:rPr lang="en-US" altLang="en-US" sz="2400" b="1" dirty="0"/>
              <a:t>Loan Amounts</a:t>
            </a:r>
          </a:p>
          <a:p>
            <a:pPr lvl="2" eaLnBrk="1" hangingPunct="1">
              <a:lnSpc>
                <a:spcPct val="80000"/>
              </a:lnSpc>
              <a:buClr>
                <a:schemeClr val="accent1"/>
              </a:buClr>
              <a:buFont typeface="Wingdings" panose="05000000000000000000" pitchFamily="2" charset="2"/>
              <a:buChar char="§"/>
              <a:defRPr/>
            </a:pPr>
            <a:r>
              <a:rPr lang="en-US" altLang="en-US" b="1" dirty="0"/>
              <a:t>Minimum $1,000</a:t>
            </a:r>
          </a:p>
          <a:p>
            <a:pPr lvl="2" eaLnBrk="1" hangingPunct="1">
              <a:lnSpc>
                <a:spcPct val="80000"/>
              </a:lnSpc>
              <a:buClr>
                <a:schemeClr val="accent1"/>
              </a:buClr>
              <a:buFont typeface="Wingdings" panose="05000000000000000000" pitchFamily="2" charset="2"/>
              <a:buChar char="§"/>
              <a:defRPr/>
            </a:pPr>
            <a:r>
              <a:rPr lang="en-US" altLang="en-US" b="1" dirty="0"/>
              <a:t>Maximum $4,000</a:t>
            </a:r>
          </a:p>
          <a:p>
            <a:pPr marL="119062" indent="0" eaLnBrk="1" hangingPunct="1">
              <a:lnSpc>
                <a:spcPct val="80000"/>
              </a:lnSpc>
              <a:buFont typeface="Wingdings 2" panose="05020102010507070707" pitchFamily="18" charset="2"/>
              <a:buNone/>
              <a:defRPr/>
            </a:pPr>
            <a:endParaRPr lang="en-US" altLang="en-US" sz="2800" b="1" dirty="0"/>
          </a:p>
          <a:p>
            <a:pPr eaLnBrk="1" hangingPunct="1">
              <a:lnSpc>
                <a:spcPct val="80000"/>
              </a:lnSpc>
              <a:defRPr/>
            </a:pPr>
            <a:r>
              <a:rPr lang="en-US" altLang="en-US" sz="2800" b="1" dirty="0"/>
              <a:t>2020-2021 Anticipated Allocation Forms were sent to schools mid-June and were to be returned to OSFA by June 30</a:t>
            </a:r>
            <a:r>
              <a:rPr lang="en-US" altLang="en-US" sz="2800" b="1" baseline="30000" dirty="0"/>
              <a:t>th</a:t>
            </a:r>
            <a:endParaRPr lang="en-US" altLang="en-US" sz="2800" b="1" dirty="0"/>
          </a:p>
          <a:p>
            <a:pPr eaLnBrk="1" hangingPunct="1">
              <a:lnSpc>
                <a:spcPct val="80000"/>
              </a:lnSpc>
              <a:defRPr/>
            </a:pPr>
            <a:endParaRPr lang="en-US" altLang="en-US" sz="2800" b="1" dirty="0"/>
          </a:p>
          <a:p>
            <a:pPr eaLnBrk="1" hangingPunct="1">
              <a:lnSpc>
                <a:spcPct val="80000"/>
              </a:lnSpc>
              <a:defRPr/>
            </a:pPr>
            <a:r>
              <a:rPr lang="en-US" altLang="en-US" sz="2800" b="1" dirty="0"/>
              <a:t>2020-2021 Allocation Notifications will be mailed out to institutions </a:t>
            </a:r>
            <a:r>
              <a:rPr lang="en-US" altLang="en-US" sz="2800" b="1" i="1" dirty="0">
                <a:solidFill>
                  <a:srgbClr val="FF0000"/>
                </a:solidFill>
              </a:rPr>
              <a:t>as soon as possible</a:t>
            </a:r>
            <a:endParaRPr lang="en-US" altLang="en-US" sz="2400" b="1" baseline="30000" dirty="0">
              <a:solidFill>
                <a:srgbClr val="FF0000"/>
              </a:solidFill>
            </a:endParaRPr>
          </a:p>
          <a:p>
            <a:pPr eaLnBrk="1" hangingPunct="1">
              <a:lnSpc>
                <a:spcPct val="80000"/>
              </a:lnSpc>
              <a:defRPr/>
            </a:pPr>
            <a:endParaRPr lang="en-US" altLang="en-US" sz="2400" b="1" baseline="30000" dirty="0"/>
          </a:p>
          <a:p>
            <a:pPr eaLnBrk="1" hangingPunct="1">
              <a:lnSpc>
                <a:spcPct val="80000"/>
              </a:lnSpc>
              <a:buClr>
                <a:schemeClr val="tx1"/>
              </a:buClr>
              <a:buFont typeface="Wingdings 2" panose="05020102010507070707" pitchFamily="18" charset="2"/>
              <a:buNone/>
              <a:defRPr/>
            </a:pPr>
            <a:endParaRPr lang="en-US" altLang="en-US" sz="2100" b="1" dirty="0">
              <a:solidFill>
                <a:schemeClr val="accent1"/>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846272D0-71C6-4C74-866C-25A2CFA8708E}"/>
              </a:ext>
            </a:extLst>
          </p:cNvPr>
          <p:cNvSpPr>
            <a:spLocks noGrp="1" noChangeArrowheads="1"/>
          </p:cNvSpPr>
          <p:nvPr>
            <p:ph type="title"/>
          </p:nvPr>
        </p:nvSpPr>
        <p:spPr>
          <a:xfrm>
            <a:off x="457200" y="304800"/>
            <a:ext cx="8229600" cy="1066800"/>
          </a:xfrm>
        </p:spPr>
        <p:txBody>
          <a:bodyPr/>
          <a:lstStyle/>
          <a:p>
            <a:pPr eaLnBrk="1" hangingPunct="1">
              <a:defRPr/>
            </a:pPr>
            <a:br>
              <a:rPr lang="en-US" sz="2200" dirty="0">
                <a:solidFill>
                  <a:schemeClr val="accent6">
                    <a:lumMod val="40000"/>
                    <a:lumOff val="60000"/>
                  </a:schemeClr>
                </a:solidFill>
              </a:rPr>
            </a:br>
            <a:r>
              <a:rPr lang="en-US" sz="2200" b="1" dirty="0">
                <a:solidFill>
                  <a:schemeClr val="accent6">
                    <a:lumMod val="40000"/>
                    <a:lumOff val="60000"/>
                  </a:schemeClr>
                </a:solidFill>
              </a:rPr>
              <a:t>No Interest Loan</a:t>
            </a:r>
            <a:br>
              <a:rPr lang="en-US" sz="4000" dirty="0">
                <a:solidFill>
                  <a:schemeClr val="accent6">
                    <a:lumMod val="40000"/>
                    <a:lumOff val="60000"/>
                  </a:schemeClr>
                </a:solidFill>
              </a:rPr>
            </a:br>
            <a:r>
              <a:rPr lang="en-US" sz="3200" b="1" dirty="0">
                <a:latin typeface="+mn-lt"/>
              </a:rPr>
              <a:t>2020-2021 Loan Origination</a:t>
            </a:r>
          </a:p>
        </p:txBody>
      </p:sp>
      <p:sp>
        <p:nvSpPr>
          <p:cNvPr id="95235" name="Rectangle 3">
            <a:extLst>
              <a:ext uri="{FF2B5EF4-FFF2-40B4-BE49-F238E27FC236}">
                <a16:creationId xmlns:a16="http://schemas.microsoft.com/office/drawing/2014/main" id="{40CA020F-314F-46A8-B043-807142AF7E21}"/>
              </a:ext>
            </a:extLst>
          </p:cNvPr>
          <p:cNvSpPr>
            <a:spLocks noGrp="1"/>
          </p:cNvSpPr>
          <p:nvPr>
            <p:ph idx="1"/>
          </p:nvPr>
        </p:nvSpPr>
        <p:spPr>
          <a:xfrm>
            <a:off x="381000" y="1524000"/>
            <a:ext cx="8229600" cy="5181600"/>
          </a:xfrm>
        </p:spPr>
        <p:txBody>
          <a:bodyPr/>
          <a:lstStyle/>
          <a:p>
            <a:pPr eaLnBrk="1" hangingPunct="1">
              <a:lnSpc>
                <a:spcPct val="80000"/>
              </a:lnSpc>
            </a:pPr>
            <a:endParaRPr lang="en-US" altLang="en-US" sz="2400" b="1"/>
          </a:p>
          <a:p>
            <a:pPr eaLnBrk="1" hangingPunct="1">
              <a:lnSpc>
                <a:spcPct val="80000"/>
              </a:lnSpc>
            </a:pPr>
            <a:r>
              <a:rPr lang="en-US" altLang="en-US" sz="2800" b="1"/>
              <a:t>A survey was sent to schools in July regarding how schools will originate this year</a:t>
            </a:r>
          </a:p>
          <a:p>
            <a:pPr eaLnBrk="1" hangingPunct="1">
              <a:lnSpc>
                <a:spcPct val="80000"/>
              </a:lnSpc>
              <a:buFont typeface="Wingdings 2" panose="05020102010507070707" pitchFamily="18" charset="2"/>
              <a:buNone/>
            </a:pPr>
            <a:endParaRPr lang="en-US" altLang="en-US" sz="2800" b="1"/>
          </a:p>
          <a:p>
            <a:pPr eaLnBrk="1" hangingPunct="1">
              <a:lnSpc>
                <a:spcPct val="80000"/>
              </a:lnSpc>
            </a:pPr>
            <a:r>
              <a:rPr lang="en-US" altLang="en-US" sz="2800" b="1"/>
              <a:t>We will </a:t>
            </a:r>
            <a:r>
              <a:rPr lang="en-US" altLang="en-US" sz="2800" b="1" u="sng"/>
              <a:t>not</a:t>
            </a:r>
            <a:r>
              <a:rPr lang="en-US" altLang="en-US" sz="2800" b="1"/>
              <a:t> have electronic signatures for 20-21</a:t>
            </a:r>
          </a:p>
          <a:p>
            <a:pPr eaLnBrk="1" hangingPunct="1">
              <a:lnSpc>
                <a:spcPct val="80000"/>
              </a:lnSpc>
            </a:pPr>
            <a:endParaRPr lang="en-US" altLang="en-US" sz="2800" b="1"/>
          </a:p>
          <a:p>
            <a:pPr eaLnBrk="1" hangingPunct="1">
              <a:lnSpc>
                <a:spcPct val="80000"/>
              </a:lnSpc>
            </a:pPr>
            <a:r>
              <a:rPr lang="en-US" altLang="en-US" sz="2800" b="1"/>
              <a:t>Borrowers will be able to print their Note.  They will then have to return to school.  School Official will need to sign and return to OSFA</a:t>
            </a:r>
          </a:p>
          <a:p>
            <a:pPr eaLnBrk="1" hangingPunct="1">
              <a:lnSpc>
                <a:spcPct val="80000"/>
              </a:lnSpc>
              <a:spcBef>
                <a:spcPts val="600"/>
              </a:spcBef>
              <a:buFont typeface="Wingdings 2" panose="05020102010507070707" pitchFamily="18" charset="2"/>
              <a:buNone/>
            </a:pPr>
            <a:endParaRPr lang="en-US" altLang="en-US" sz="2800" b="1"/>
          </a:p>
          <a:p>
            <a:pPr eaLnBrk="1" hangingPunct="1">
              <a:lnSpc>
                <a:spcPct val="80000"/>
              </a:lnSpc>
            </a:pPr>
            <a:r>
              <a:rPr lang="en-US" altLang="en-US" sz="2800" b="1"/>
              <a:t>Updates to student dashboard on MASSAid will reflect the status of the account.  It will advise student to reach out to Financial Aid Office and determine next steps</a:t>
            </a:r>
            <a:endParaRPr lang="en-US" altLang="en-US" sz="2400" b="1" baseline="30000"/>
          </a:p>
          <a:p>
            <a:pPr eaLnBrk="1" hangingPunct="1">
              <a:lnSpc>
                <a:spcPct val="80000"/>
              </a:lnSpc>
            </a:pPr>
            <a:endParaRPr lang="en-US" altLang="en-US" sz="2400" b="1" baseline="30000"/>
          </a:p>
          <a:p>
            <a:pPr eaLnBrk="1" hangingPunct="1">
              <a:lnSpc>
                <a:spcPct val="80000"/>
              </a:lnSpc>
              <a:buClr>
                <a:schemeClr val="tx1"/>
              </a:buClr>
              <a:buFont typeface="Wingdings 2" panose="05020102010507070707" pitchFamily="18" charset="2"/>
              <a:buNone/>
            </a:pPr>
            <a:endParaRPr lang="en-US" altLang="en-US" sz="2100" b="1">
              <a:solidFill>
                <a:schemeClr val="accent1"/>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509D-6FDC-4C3B-83BD-5D37239E1250}"/>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22531" name="Text Placeholder 2">
            <a:extLst>
              <a:ext uri="{FF2B5EF4-FFF2-40B4-BE49-F238E27FC236}">
                <a16:creationId xmlns:a16="http://schemas.microsoft.com/office/drawing/2014/main" id="{593D25D1-DFD6-4DFA-8589-8DED598B26B9}"/>
              </a:ext>
            </a:extLst>
          </p:cNvPr>
          <p:cNvSpPr>
            <a:spLocks noGrp="1"/>
          </p:cNvSpPr>
          <p:nvPr>
            <p:ph type="body" sz="quarter" idx="13"/>
          </p:nvPr>
        </p:nvSpPr>
        <p:spPr/>
        <p:txBody>
          <a:bodyPr/>
          <a:lstStyle/>
          <a:p>
            <a:r>
              <a:rPr altLang="en-US"/>
              <a:t>COVID-19</a:t>
            </a:r>
          </a:p>
          <a:p>
            <a:endParaRPr altLang="en-US"/>
          </a:p>
        </p:txBody>
      </p:sp>
      <p:sp>
        <p:nvSpPr>
          <p:cNvPr id="22532" name="Content Placeholder 3">
            <a:extLst>
              <a:ext uri="{FF2B5EF4-FFF2-40B4-BE49-F238E27FC236}">
                <a16:creationId xmlns:a16="http://schemas.microsoft.com/office/drawing/2014/main" id="{00F78824-09E1-44F7-8701-DB888C1817F5}"/>
              </a:ext>
            </a:extLst>
          </p:cNvPr>
          <p:cNvSpPr>
            <a:spLocks noGrp="1"/>
          </p:cNvSpPr>
          <p:nvPr>
            <p:ph idx="1"/>
          </p:nvPr>
        </p:nvSpPr>
        <p:spPr/>
        <p:txBody>
          <a:bodyPr/>
          <a:lstStyle/>
          <a:p>
            <a:r>
              <a:rPr lang="en-US" altLang="en-US" sz="2200"/>
              <a:t>Collaborated with Governor to implement funding allocations for higher education under the CARES Act</a:t>
            </a:r>
          </a:p>
          <a:p>
            <a:r>
              <a:rPr lang="en-US" altLang="en-US" sz="2200"/>
              <a:t>Granted relief  to institutions and/or students, based on certain federal policies or regulatory changes  </a:t>
            </a:r>
          </a:p>
          <a:p>
            <a:r>
              <a:rPr lang="en-US" altLang="en-US" sz="2200"/>
              <a:t>Suspended all repayment and collection activities for the NIL borrowers, during the months of April, May June and July </a:t>
            </a:r>
          </a:p>
          <a:p>
            <a:r>
              <a:rPr lang="en-US" altLang="en-US" sz="2200" b="1"/>
              <a:t>Extended the priority deadline for various aid programs</a:t>
            </a:r>
          </a:p>
          <a:p>
            <a:pPr lvl="1">
              <a:spcBef>
                <a:spcPts val="475"/>
              </a:spcBef>
            </a:pPr>
            <a:r>
              <a:rPr lang="en-US" altLang="en-US" sz="2200" b="1"/>
              <a:t>MASSGrant</a:t>
            </a:r>
            <a:r>
              <a:rPr lang="en-US" altLang="en-US" sz="2200"/>
              <a:t> deadline extended to </a:t>
            </a:r>
            <a:r>
              <a:rPr lang="en-US" altLang="en-US" sz="2200" b="1"/>
              <a:t>July 1, 2020</a:t>
            </a:r>
          </a:p>
          <a:p>
            <a:pPr lvl="1">
              <a:spcBef>
                <a:spcPts val="475"/>
              </a:spcBef>
            </a:pPr>
            <a:r>
              <a:rPr lang="en-US" altLang="en-US" sz="2200"/>
              <a:t>Paraprofessional Teacher Preparation Grant deadline extended to August 15</a:t>
            </a:r>
          </a:p>
          <a:p>
            <a:pPr lvl="1">
              <a:spcBef>
                <a:spcPts val="475"/>
              </a:spcBef>
            </a:pPr>
            <a:r>
              <a:rPr lang="en-US" altLang="en-US" sz="2200"/>
              <a:t>Early Childhood Educators Scholarship deadline to</a:t>
            </a:r>
            <a:r>
              <a:rPr lang="en-US" altLang="en-US" sz="2200" b="1"/>
              <a:t> October 1st  </a:t>
            </a:r>
          </a:p>
          <a:p>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B78CCC5-59AF-4B1F-98A0-B50FA419548C}"/>
              </a:ext>
            </a:extLst>
          </p:cNvPr>
          <p:cNvSpPr>
            <a:spLocks noGrp="1" noChangeArrowheads="1"/>
          </p:cNvSpPr>
          <p:nvPr>
            <p:ph type="title"/>
          </p:nvPr>
        </p:nvSpPr>
        <p:spPr>
          <a:xfrm>
            <a:off x="457200" y="685800"/>
            <a:ext cx="8229600" cy="533400"/>
          </a:xfrm>
        </p:spPr>
        <p:txBody>
          <a:bodyPr/>
          <a:lstStyle/>
          <a:p>
            <a:pPr eaLnBrk="1" hangingPunct="1">
              <a:defRPr/>
            </a:pPr>
            <a:r>
              <a:rPr lang="en-US" sz="2200" dirty="0">
                <a:solidFill>
                  <a:schemeClr val="accent6">
                    <a:lumMod val="40000"/>
                    <a:lumOff val="60000"/>
                  </a:schemeClr>
                </a:solidFill>
              </a:rPr>
              <a:t>No Interest Loan</a:t>
            </a:r>
            <a:br>
              <a:rPr lang="en-US" sz="4000" dirty="0">
                <a:solidFill>
                  <a:schemeClr val="accent6">
                    <a:lumMod val="40000"/>
                    <a:lumOff val="60000"/>
                  </a:schemeClr>
                </a:solidFill>
              </a:rPr>
            </a:br>
            <a:r>
              <a:rPr lang="en-US" sz="3200" b="1" dirty="0"/>
              <a:t> Student Eligibility </a:t>
            </a:r>
            <a:br>
              <a:rPr lang="en-US" sz="3800" b="1" dirty="0"/>
            </a:br>
            <a:endParaRPr lang="en-US" sz="3800" b="1" dirty="0"/>
          </a:p>
        </p:txBody>
      </p:sp>
      <p:sp>
        <p:nvSpPr>
          <p:cNvPr id="96259" name="Rectangle 3">
            <a:extLst>
              <a:ext uri="{FF2B5EF4-FFF2-40B4-BE49-F238E27FC236}">
                <a16:creationId xmlns:a16="http://schemas.microsoft.com/office/drawing/2014/main" id="{0279E169-FCF4-4B9F-93F5-41A52BEEC76D}"/>
              </a:ext>
            </a:extLst>
          </p:cNvPr>
          <p:cNvSpPr>
            <a:spLocks noGrp="1"/>
          </p:cNvSpPr>
          <p:nvPr>
            <p:ph idx="1"/>
          </p:nvPr>
        </p:nvSpPr>
        <p:spPr>
          <a:xfrm>
            <a:off x="533400" y="1600200"/>
            <a:ext cx="8229600" cy="4953000"/>
          </a:xfrm>
        </p:spPr>
        <p:txBody>
          <a:bodyPr/>
          <a:lstStyle/>
          <a:p>
            <a:pPr eaLnBrk="1" hangingPunct="1">
              <a:lnSpc>
                <a:spcPct val="80000"/>
              </a:lnSpc>
              <a:buSzPct val="100000"/>
              <a:buFont typeface="Wingdings" panose="05000000000000000000" pitchFamily="2" charset="2"/>
              <a:buNone/>
            </a:pPr>
            <a:endParaRPr lang="en-US" altLang="en-US" sz="1100" b="1"/>
          </a:p>
          <a:p>
            <a:pPr eaLnBrk="1" hangingPunct="1">
              <a:lnSpc>
                <a:spcPct val="80000"/>
              </a:lnSpc>
              <a:buSzPct val="100000"/>
              <a:buFont typeface="Wingdings" panose="05000000000000000000" pitchFamily="2" charset="2"/>
              <a:buChar char="§"/>
            </a:pPr>
            <a:r>
              <a:rPr lang="en-US" altLang="en-US" sz="2200" b="1"/>
              <a:t>Permanent legal resident of Massachusetts, United States citizen or eligible non citizen</a:t>
            </a:r>
          </a:p>
          <a:p>
            <a:pPr eaLnBrk="1" hangingPunct="1">
              <a:lnSpc>
                <a:spcPct val="80000"/>
              </a:lnSpc>
              <a:buSzPct val="100000"/>
              <a:buFont typeface="Wingdings" panose="05000000000000000000" pitchFamily="2" charset="2"/>
              <a:buChar char="§"/>
            </a:pPr>
            <a:endParaRPr lang="en-US" altLang="en-US" sz="2200" b="1"/>
          </a:p>
          <a:p>
            <a:pPr eaLnBrk="1" hangingPunct="1">
              <a:lnSpc>
                <a:spcPct val="80000"/>
              </a:lnSpc>
              <a:buSzPct val="100000"/>
              <a:buFont typeface="Wingdings" panose="05000000000000000000" pitchFamily="2" charset="2"/>
              <a:buChar char="§"/>
            </a:pPr>
            <a:r>
              <a:rPr lang="en-US" altLang="en-US" sz="2200" b="1"/>
              <a:t>Enrolled full time</a:t>
            </a:r>
          </a:p>
          <a:p>
            <a:pPr eaLnBrk="1" hangingPunct="1">
              <a:lnSpc>
                <a:spcPct val="80000"/>
              </a:lnSpc>
              <a:buSzPct val="100000"/>
              <a:buFont typeface="Wingdings" panose="05000000000000000000" pitchFamily="2" charset="2"/>
              <a:buNone/>
            </a:pPr>
            <a:endParaRPr lang="en-US" altLang="en-US" sz="2200" b="1"/>
          </a:p>
          <a:p>
            <a:pPr eaLnBrk="1" hangingPunct="1">
              <a:lnSpc>
                <a:spcPct val="80000"/>
              </a:lnSpc>
              <a:buSzPct val="100000"/>
              <a:buFont typeface="Wingdings" panose="05000000000000000000" pitchFamily="2" charset="2"/>
              <a:buChar char="§"/>
            </a:pPr>
            <a:r>
              <a:rPr lang="en-US" altLang="en-US" sz="2200" b="1"/>
              <a:t>EFC must fall within 0-15,000 range </a:t>
            </a:r>
          </a:p>
          <a:p>
            <a:pPr eaLnBrk="1" hangingPunct="1">
              <a:lnSpc>
                <a:spcPct val="80000"/>
              </a:lnSpc>
              <a:buSzPct val="100000"/>
              <a:buFont typeface="Wingdings" panose="05000000000000000000" pitchFamily="2" charset="2"/>
              <a:buChar char="§"/>
            </a:pPr>
            <a:endParaRPr lang="en-US" altLang="en-US" sz="2200" b="1"/>
          </a:p>
          <a:p>
            <a:pPr eaLnBrk="1" hangingPunct="1">
              <a:lnSpc>
                <a:spcPct val="80000"/>
              </a:lnSpc>
              <a:buSzPct val="100000"/>
              <a:buFont typeface="Wingdings" panose="05000000000000000000" pitchFamily="2" charset="2"/>
              <a:buChar char="§"/>
            </a:pPr>
            <a:r>
              <a:rPr lang="en-US" altLang="en-US" sz="2200" b="1"/>
              <a:t>Enrolled in a certificate, associate or bachelors degree program</a:t>
            </a:r>
            <a:br>
              <a:rPr lang="en-US" altLang="en-US" sz="2200" b="1"/>
            </a:br>
            <a:endParaRPr lang="en-US" altLang="en-US" sz="2200" b="1"/>
          </a:p>
          <a:p>
            <a:pPr eaLnBrk="1" hangingPunct="1">
              <a:lnSpc>
                <a:spcPct val="80000"/>
              </a:lnSpc>
              <a:buSzPct val="100000"/>
              <a:buFont typeface="Wingdings" panose="05000000000000000000" pitchFamily="2" charset="2"/>
              <a:buChar char="§"/>
            </a:pPr>
            <a:r>
              <a:rPr lang="en-US" altLang="en-US" sz="2200" b="1"/>
              <a:t>Not have received a prior bachelors degree or its equivalent</a:t>
            </a:r>
            <a:br>
              <a:rPr lang="en-US" altLang="en-US" sz="2200" b="1"/>
            </a:br>
            <a:endParaRPr lang="en-US" altLang="en-US" sz="2200" b="1"/>
          </a:p>
          <a:p>
            <a:pPr eaLnBrk="1" hangingPunct="1">
              <a:lnSpc>
                <a:spcPct val="80000"/>
              </a:lnSpc>
              <a:buSzPct val="100000"/>
              <a:buFont typeface="Wingdings" panose="05000000000000000000" pitchFamily="2" charset="2"/>
              <a:buChar char="§"/>
            </a:pPr>
            <a:r>
              <a:rPr lang="en-US" altLang="en-US" sz="2200" b="1"/>
              <a:t>In compliance with Selective Service Registration Requirements</a:t>
            </a:r>
            <a:br>
              <a:rPr lang="en-US" altLang="en-US" sz="2200" b="1"/>
            </a:br>
            <a:endParaRPr lang="en-US" altLang="en-US" sz="2200" b="1"/>
          </a:p>
          <a:p>
            <a:pPr eaLnBrk="1" hangingPunct="1">
              <a:lnSpc>
                <a:spcPct val="80000"/>
              </a:lnSpc>
              <a:buSzPct val="100000"/>
              <a:buFont typeface="Wingdings" panose="05000000000000000000" pitchFamily="2" charset="2"/>
              <a:buChar char="§"/>
            </a:pPr>
            <a:r>
              <a:rPr lang="en-US" altLang="en-US" sz="2200" b="1"/>
              <a:t>Not in default of any federal or state loans or owe a refund for any previous financial aid received</a:t>
            </a:r>
            <a:br>
              <a:rPr lang="en-US" altLang="en-US" sz="2200" b="1"/>
            </a:br>
            <a:endParaRPr lang="en-US" altLang="en-US" sz="2200" b="1"/>
          </a:p>
          <a:p>
            <a:pPr eaLnBrk="1" hangingPunct="1">
              <a:lnSpc>
                <a:spcPct val="80000"/>
              </a:lnSpc>
              <a:buSzPct val="100000"/>
              <a:buFont typeface="Wingdings" panose="05000000000000000000" pitchFamily="2" charset="2"/>
              <a:buChar char="§"/>
            </a:pPr>
            <a:r>
              <a:rPr lang="en-US" altLang="en-US" sz="2200" b="1"/>
              <a:t>Maintain satisfactory academic progress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F7B799B-F0A1-4837-9604-6E6CB0067EF0}"/>
              </a:ext>
            </a:extLst>
          </p:cNvPr>
          <p:cNvSpPr>
            <a:spLocks noGrp="1" noChangeArrowheads="1"/>
          </p:cNvSpPr>
          <p:nvPr>
            <p:ph type="title"/>
          </p:nvPr>
        </p:nvSpPr>
        <p:spPr>
          <a:xfrm>
            <a:off x="304800" y="609600"/>
            <a:ext cx="8229600" cy="762000"/>
          </a:xfrm>
        </p:spPr>
        <p:txBody>
          <a:bodyPr/>
          <a:lstStyle/>
          <a:p>
            <a:pPr eaLnBrk="1" hangingPunct="1">
              <a:defRPr/>
            </a:pPr>
            <a:br>
              <a:rPr lang="en-US" sz="4000" dirty="0">
                <a:solidFill>
                  <a:schemeClr val="accent6">
                    <a:lumMod val="40000"/>
                    <a:lumOff val="60000"/>
                  </a:schemeClr>
                </a:solidFill>
              </a:rPr>
            </a:br>
            <a:r>
              <a:rPr lang="en-US" sz="3200" b="1" dirty="0"/>
              <a:t>Promissory Note Creation </a:t>
            </a:r>
            <a:br>
              <a:rPr lang="en-US" sz="3800" b="1" dirty="0"/>
            </a:br>
            <a:r>
              <a:rPr lang="en-US" sz="3800" dirty="0"/>
              <a:t>	</a:t>
            </a:r>
          </a:p>
        </p:txBody>
      </p:sp>
      <p:sp>
        <p:nvSpPr>
          <p:cNvPr id="4" name="Rectangle 3">
            <a:extLst>
              <a:ext uri="{FF2B5EF4-FFF2-40B4-BE49-F238E27FC236}">
                <a16:creationId xmlns:a16="http://schemas.microsoft.com/office/drawing/2014/main" id="{E0E90331-2A1B-4360-A9E4-6786B831D90A}"/>
              </a:ext>
            </a:extLst>
          </p:cNvPr>
          <p:cNvSpPr/>
          <p:nvPr/>
        </p:nvSpPr>
        <p:spPr>
          <a:xfrm>
            <a:off x="457200" y="228600"/>
            <a:ext cx="3352800" cy="430213"/>
          </a:xfrm>
          <a:prstGeom prst="rect">
            <a:avLst/>
          </a:prstGeom>
        </p:spPr>
        <p:txBody>
          <a:bodyPr>
            <a:spAutoFit/>
          </a:bodyPr>
          <a:lstStyle/>
          <a:p>
            <a:pPr eaLnBrk="1" hangingPunct="1">
              <a:defRPr/>
            </a:pPr>
            <a:r>
              <a:rPr lang="en-US" sz="2200" dirty="0">
                <a:solidFill>
                  <a:schemeClr val="accent6">
                    <a:lumMod val="40000"/>
                    <a:lumOff val="60000"/>
                  </a:schemeClr>
                </a:solidFill>
                <a:latin typeface="Corbel" pitchFamily="34" charset="0"/>
              </a:rPr>
              <a:t>No Interest Loan</a:t>
            </a:r>
          </a:p>
        </p:txBody>
      </p:sp>
      <p:pic>
        <p:nvPicPr>
          <p:cNvPr id="97284" name="Picture 2">
            <a:extLst>
              <a:ext uri="{FF2B5EF4-FFF2-40B4-BE49-F238E27FC236}">
                <a16:creationId xmlns:a16="http://schemas.microsoft.com/office/drawing/2014/main" id="{E8ADE073-2278-4AC6-8BAE-09FD755EC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803400"/>
            <a:ext cx="8229600" cy="4424363"/>
          </a:xfrm>
          <a:noFill/>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8E6B815-5F2E-479A-B6BD-EACFEF67A748}"/>
              </a:ext>
            </a:extLst>
          </p:cNvPr>
          <p:cNvSpPr>
            <a:spLocks noGrp="1" noChangeArrowheads="1"/>
          </p:cNvSpPr>
          <p:nvPr>
            <p:ph type="title"/>
          </p:nvPr>
        </p:nvSpPr>
        <p:spPr>
          <a:xfrm>
            <a:off x="304800" y="609600"/>
            <a:ext cx="8229600" cy="762000"/>
          </a:xfrm>
        </p:spPr>
        <p:txBody>
          <a:bodyPr/>
          <a:lstStyle/>
          <a:p>
            <a:pPr eaLnBrk="1" hangingPunct="1">
              <a:defRPr/>
            </a:pPr>
            <a:br>
              <a:rPr lang="en-US" sz="4000" dirty="0">
                <a:solidFill>
                  <a:schemeClr val="accent6">
                    <a:lumMod val="40000"/>
                    <a:lumOff val="60000"/>
                  </a:schemeClr>
                </a:solidFill>
              </a:rPr>
            </a:br>
            <a:r>
              <a:rPr lang="en-US" sz="3200" b="1" dirty="0"/>
              <a:t>Promissory Note Creation </a:t>
            </a:r>
            <a:br>
              <a:rPr lang="en-US" sz="3800" b="1" dirty="0"/>
            </a:br>
            <a:r>
              <a:rPr lang="en-US" sz="3800" dirty="0"/>
              <a:t>	</a:t>
            </a:r>
          </a:p>
        </p:txBody>
      </p:sp>
      <p:sp>
        <p:nvSpPr>
          <p:cNvPr id="4" name="Rectangle 3">
            <a:extLst>
              <a:ext uri="{FF2B5EF4-FFF2-40B4-BE49-F238E27FC236}">
                <a16:creationId xmlns:a16="http://schemas.microsoft.com/office/drawing/2014/main" id="{73DB618B-1D32-486B-9F2E-1FF107F6CDB8}"/>
              </a:ext>
            </a:extLst>
          </p:cNvPr>
          <p:cNvSpPr/>
          <p:nvPr/>
        </p:nvSpPr>
        <p:spPr>
          <a:xfrm>
            <a:off x="457200" y="228600"/>
            <a:ext cx="3352800" cy="430213"/>
          </a:xfrm>
          <a:prstGeom prst="rect">
            <a:avLst/>
          </a:prstGeom>
        </p:spPr>
        <p:txBody>
          <a:bodyPr>
            <a:spAutoFit/>
          </a:bodyPr>
          <a:lstStyle/>
          <a:p>
            <a:pPr eaLnBrk="1" hangingPunct="1">
              <a:defRPr/>
            </a:pPr>
            <a:r>
              <a:rPr lang="en-US" sz="2200" dirty="0">
                <a:solidFill>
                  <a:schemeClr val="accent6">
                    <a:lumMod val="40000"/>
                    <a:lumOff val="60000"/>
                  </a:schemeClr>
                </a:solidFill>
                <a:latin typeface="Corbel" pitchFamily="34" charset="0"/>
              </a:rPr>
              <a:t>No Interest Loan</a:t>
            </a:r>
          </a:p>
        </p:txBody>
      </p:sp>
      <p:pic>
        <p:nvPicPr>
          <p:cNvPr id="98308" name="Picture 2">
            <a:extLst>
              <a:ext uri="{FF2B5EF4-FFF2-40B4-BE49-F238E27FC236}">
                <a16:creationId xmlns:a16="http://schemas.microsoft.com/office/drawing/2014/main" id="{21941728-0B5C-414C-9DC5-BE0F8843F9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2438" y="1600200"/>
            <a:ext cx="7620000" cy="4424363"/>
          </a:xfrm>
          <a:noFill/>
        </p:spPr>
      </p:pic>
      <p:pic>
        <p:nvPicPr>
          <p:cNvPr id="98309" name="Ink 4">
            <a:extLst>
              <a:ext uri="{FF2B5EF4-FFF2-40B4-BE49-F238E27FC236}">
                <a16:creationId xmlns:a16="http://schemas.microsoft.com/office/drawing/2014/main" id="{EE71DED4-93B0-4B41-8115-22B53288DA58}"/>
              </a:ext>
            </a:extLst>
          </p:cNvPr>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Ink 12">
            <a:extLst>
              <a:ext uri="{FF2B5EF4-FFF2-40B4-BE49-F238E27FC236}">
                <a16:creationId xmlns:a16="http://schemas.microsoft.com/office/drawing/2014/main" id="{2788384C-D3AE-4B23-9340-900ED85C9374}"/>
              </a:ext>
            </a:extLst>
          </p:cNvPr>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14">
            <a:extLst>
              <a:ext uri="{FF2B5EF4-FFF2-40B4-BE49-F238E27FC236}">
                <a16:creationId xmlns:a16="http://schemas.microsoft.com/office/drawing/2014/main" id="{E7AB2FF6-24EE-43B8-9EFD-A238D412B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20988"/>
            <a:ext cx="6096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4">
            <a:extLst>
              <a:ext uri="{FF2B5EF4-FFF2-40B4-BE49-F238E27FC236}">
                <a16:creationId xmlns:a16="http://schemas.microsoft.com/office/drawing/2014/main" id="{D0762DFA-ECD7-4B03-AAB0-00F361C27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941638"/>
            <a:ext cx="6096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14">
            <a:extLst>
              <a:ext uri="{FF2B5EF4-FFF2-40B4-BE49-F238E27FC236}">
                <a16:creationId xmlns:a16="http://schemas.microsoft.com/office/drawing/2014/main" id="{1BD18460-276F-4DEF-8C6E-D050DF7A5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667000"/>
            <a:ext cx="609600"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DAEB8E5-5A7D-4ED1-BAC8-1903BE9AA42E}"/>
              </a:ext>
            </a:extLst>
          </p:cNvPr>
          <p:cNvSpPr>
            <a:spLocks noGrp="1"/>
          </p:cNvSpPr>
          <p:nvPr>
            <p:ph type="title"/>
          </p:nvPr>
        </p:nvSpPr>
        <p:spPr>
          <a:xfrm>
            <a:off x="457200" y="609600"/>
            <a:ext cx="8229600" cy="685800"/>
          </a:xfrm>
        </p:spPr>
        <p:txBody>
          <a:bodyPr/>
          <a:lstStyle/>
          <a:p>
            <a:pPr eaLnBrk="1" hangingPunct="1"/>
            <a:br>
              <a:rPr lang="en-US" altLang="en-US" sz="3800" b="1"/>
            </a:br>
            <a:r>
              <a:rPr lang="en-US" altLang="en-US" sz="3200" b="1"/>
              <a:t>Promissory Note Creation </a:t>
            </a:r>
            <a:br>
              <a:rPr lang="en-US" altLang="en-US" sz="2500" b="1"/>
            </a:br>
            <a:endParaRPr lang="en-US" altLang="en-US" sz="2500" b="1"/>
          </a:p>
        </p:txBody>
      </p:sp>
      <p:sp>
        <p:nvSpPr>
          <p:cNvPr id="99331" name="Rectangle 3">
            <a:extLst>
              <a:ext uri="{FF2B5EF4-FFF2-40B4-BE49-F238E27FC236}">
                <a16:creationId xmlns:a16="http://schemas.microsoft.com/office/drawing/2014/main" id="{D944800B-2D01-4F36-ACFC-FD05AB726AC1}"/>
              </a:ext>
            </a:extLst>
          </p:cNvPr>
          <p:cNvSpPr>
            <a:spLocks noGrp="1"/>
          </p:cNvSpPr>
          <p:nvPr>
            <p:ph idx="1"/>
          </p:nvPr>
        </p:nvSpPr>
        <p:spPr>
          <a:xfrm>
            <a:off x="457200" y="1524000"/>
            <a:ext cx="8229600" cy="5181600"/>
          </a:xfrm>
        </p:spPr>
        <p:txBody>
          <a:bodyPr/>
          <a:lstStyle/>
          <a:p>
            <a:pPr eaLnBrk="1" hangingPunct="1"/>
            <a:r>
              <a:rPr lang="en-US" altLang="en-US" sz="2400" b="1"/>
              <a:t>Loan Period </a:t>
            </a:r>
          </a:p>
          <a:p>
            <a:pPr lvl="1" eaLnBrk="1" hangingPunct="1">
              <a:buClr>
                <a:schemeClr val="accent1"/>
              </a:buClr>
              <a:buFont typeface="Wingdings" panose="05000000000000000000" pitchFamily="2" charset="2"/>
              <a:buChar char="§"/>
            </a:pPr>
            <a:r>
              <a:rPr lang="en-US" altLang="en-US" sz="2400" b="1"/>
              <a:t>Loan Processing Cycle is from </a:t>
            </a:r>
            <a:r>
              <a:rPr lang="en-US" altLang="en-US" sz="2400" b="1" u="sng"/>
              <a:t>August 1 – June 30</a:t>
            </a:r>
          </a:p>
          <a:p>
            <a:pPr lvl="1" eaLnBrk="1" hangingPunct="1">
              <a:buClr>
                <a:schemeClr val="accent1"/>
              </a:buClr>
              <a:buFont typeface="Wingdings" panose="05000000000000000000" pitchFamily="2" charset="2"/>
              <a:buChar char="§"/>
            </a:pPr>
            <a:r>
              <a:rPr lang="en-US" altLang="en-US" sz="2400" b="1"/>
              <a:t>Borrower’s Loan Period must fall within this date range</a:t>
            </a:r>
          </a:p>
          <a:p>
            <a:pPr lvl="1" eaLnBrk="1" hangingPunct="1">
              <a:buClr>
                <a:schemeClr val="accent1"/>
              </a:buClr>
              <a:buFont typeface="Wingdings" panose="05000000000000000000" pitchFamily="2" charset="2"/>
              <a:buChar char="§"/>
            </a:pPr>
            <a:r>
              <a:rPr lang="en-US" altLang="en-US" sz="2400" b="1"/>
              <a:t>Loan Period must coincide with period of enrollment for the academic year</a:t>
            </a:r>
          </a:p>
          <a:p>
            <a:pPr lvl="1" eaLnBrk="1" hangingPunct="1">
              <a:buClr>
                <a:schemeClr val="accent1"/>
              </a:buClr>
              <a:buFont typeface="Wingdings" panose="05000000000000000000" pitchFamily="2" charset="2"/>
              <a:buNone/>
            </a:pPr>
            <a:endParaRPr lang="en-US" altLang="en-US" sz="2400" b="1"/>
          </a:p>
          <a:p>
            <a:pPr eaLnBrk="1" hangingPunct="1"/>
            <a:r>
              <a:rPr lang="en-US" altLang="en-US" sz="2400" b="1"/>
              <a:t>Disbursement Dates</a:t>
            </a:r>
          </a:p>
          <a:p>
            <a:pPr lvl="1" eaLnBrk="1" hangingPunct="1">
              <a:buClr>
                <a:schemeClr val="accent1"/>
              </a:buClr>
              <a:buFont typeface="Wingdings" panose="05000000000000000000" pitchFamily="2" charset="2"/>
              <a:buChar char="§"/>
            </a:pPr>
            <a:r>
              <a:rPr lang="en-US" altLang="en-US" sz="2400" b="1"/>
              <a:t>Schools control when loan disburses by populating fields with desired dates</a:t>
            </a:r>
          </a:p>
          <a:p>
            <a:pPr lvl="1" eaLnBrk="1" hangingPunct="1">
              <a:buClr>
                <a:schemeClr val="accent1"/>
              </a:buClr>
              <a:buFont typeface="Wingdings" panose="05000000000000000000" pitchFamily="2" charset="2"/>
              <a:buChar char="§"/>
            </a:pPr>
            <a:r>
              <a:rPr lang="en-US" altLang="en-US" sz="2400" b="1"/>
              <a:t>Loan Periods &gt; 155 days require at least 2 disbursements</a:t>
            </a:r>
          </a:p>
        </p:txBody>
      </p:sp>
      <p:sp>
        <p:nvSpPr>
          <p:cNvPr id="4" name="Rectangle 3">
            <a:extLst>
              <a:ext uri="{FF2B5EF4-FFF2-40B4-BE49-F238E27FC236}">
                <a16:creationId xmlns:a16="http://schemas.microsoft.com/office/drawing/2014/main" id="{1AC9A7DB-5E92-4ED3-974A-46333F61ACF5}"/>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A6F1A583-C491-46BF-8A46-595544205525}"/>
              </a:ext>
            </a:extLst>
          </p:cNvPr>
          <p:cNvSpPr>
            <a:spLocks noGrp="1"/>
          </p:cNvSpPr>
          <p:nvPr>
            <p:ph type="title"/>
          </p:nvPr>
        </p:nvSpPr>
        <p:spPr>
          <a:xfrm>
            <a:off x="457200" y="609600"/>
            <a:ext cx="8229600" cy="685800"/>
          </a:xfrm>
        </p:spPr>
        <p:txBody>
          <a:bodyPr/>
          <a:lstStyle/>
          <a:p>
            <a:pPr eaLnBrk="1" hangingPunct="1"/>
            <a:br>
              <a:rPr lang="en-US" altLang="en-US" sz="3800" b="1"/>
            </a:br>
            <a:r>
              <a:rPr lang="en-US" altLang="en-US" sz="3200" b="1"/>
              <a:t>Promissory Note Creation </a:t>
            </a:r>
            <a:br>
              <a:rPr lang="en-US" altLang="en-US" sz="2500" b="1"/>
            </a:br>
            <a:endParaRPr lang="en-US" altLang="en-US" sz="2500" b="1"/>
          </a:p>
        </p:txBody>
      </p:sp>
      <p:sp>
        <p:nvSpPr>
          <p:cNvPr id="4" name="Rectangle 3">
            <a:extLst>
              <a:ext uri="{FF2B5EF4-FFF2-40B4-BE49-F238E27FC236}">
                <a16:creationId xmlns:a16="http://schemas.microsoft.com/office/drawing/2014/main" id="{32ED1C4B-A4B2-4680-A566-E5C30607BD78}"/>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pic>
        <p:nvPicPr>
          <p:cNvPr id="100356" name="Picture 2">
            <a:extLst>
              <a:ext uri="{FF2B5EF4-FFF2-40B4-BE49-F238E27FC236}">
                <a16:creationId xmlns:a16="http://schemas.microsoft.com/office/drawing/2014/main" id="{38617E27-B986-4178-968F-5A71ABE43F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138" y="1828800"/>
            <a:ext cx="8229600" cy="4575175"/>
          </a:xfrm>
          <a:noFill/>
        </p:spPr>
      </p:pic>
      <p:pic>
        <p:nvPicPr>
          <p:cNvPr id="100357" name="Ink 10">
            <a:extLst>
              <a:ext uri="{FF2B5EF4-FFF2-40B4-BE49-F238E27FC236}">
                <a16:creationId xmlns:a16="http://schemas.microsoft.com/office/drawing/2014/main" id="{3984F33C-3713-495B-923A-89F5FA7A01A2}"/>
              </a:ext>
            </a:extLst>
          </p:cNvPr>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2147483647" y="214748364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14">
            <a:extLst>
              <a:ext uri="{FF2B5EF4-FFF2-40B4-BE49-F238E27FC236}">
                <a16:creationId xmlns:a16="http://schemas.microsoft.com/office/drawing/2014/main" id="{273283F1-40F1-4465-858E-92D852C65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292475"/>
            <a:ext cx="609600"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14">
            <a:extLst>
              <a:ext uri="{FF2B5EF4-FFF2-40B4-BE49-F238E27FC236}">
                <a16:creationId xmlns:a16="http://schemas.microsoft.com/office/drawing/2014/main" id="{827EDB03-CEFC-4374-ADF7-1A587D0B9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292475"/>
            <a:ext cx="6096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FB77226E-083E-4940-899A-0DA8D53D9434}"/>
              </a:ext>
            </a:extLst>
          </p:cNvPr>
          <p:cNvSpPr>
            <a:spLocks noGrp="1"/>
          </p:cNvSpPr>
          <p:nvPr>
            <p:ph type="title"/>
          </p:nvPr>
        </p:nvSpPr>
        <p:spPr>
          <a:xfrm>
            <a:off x="457200" y="609600"/>
            <a:ext cx="8229600" cy="793750"/>
          </a:xfrm>
        </p:spPr>
        <p:txBody>
          <a:bodyPr/>
          <a:lstStyle/>
          <a:p>
            <a:r>
              <a:rPr lang="en-US" altLang="en-US" sz="3200" b="1"/>
              <a:t>Promissory Note Creation</a:t>
            </a:r>
          </a:p>
        </p:txBody>
      </p:sp>
      <p:pic>
        <p:nvPicPr>
          <p:cNvPr id="101379" name="Picture 2">
            <a:extLst>
              <a:ext uri="{FF2B5EF4-FFF2-40B4-BE49-F238E27FC236}">
                <a16:creationId xmlns:a16="http://schemas.microsoft.com/office/drawing/2014/main" id="{17C610E0-1ED4-4861-9462-42413EC927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8475" y="1676400"/>
            <a:ext cx="8229600" cy="4953000"/>
          </a:xfrm>
          <a:noFill/>
        </p:spPr>
      </p:pic>
      <p:pic>
        <p:nvPicPr>
          <p:cNvPr id="101380" name="Ink 4">
            <a:extLst>
              <a:ext uri="{FF2B5EF4-FFF2-40B4-BE49-F238E27FC236}">
                <a16:creationId xmlns:a16="http://schemas.microsoft.com/office/drawing/2014/main" id="{76515CA2-48EE-4314-9194-4DE071582665}"/>
              </a:ext>
            </a:extLst>
          </p:cNvPr>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14">
            <a:extLst>
              <a:ext uri="{FF2B5EF4-FFF2-40B4-BE49-F238E27FC236}">
                <a16:creationId xmlns:a16="http://schemas.microsoft.com/office/drawing/2014/main" id="{45A3A055-267D-4661-9C4E-C8FA41F63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429000"/>
            <a:ext cx="609600"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14">
            <a:extLst>
              <a:ext uri="{FF2B5EF4-FFF2-40B4-BE49-F238E27FC236}">
                <a16:creationId xmlns:a16="http://schemas.microsoft.com/office/drawing/2014/main" id="{649D3899-071A-497C-83A4-C2DF00298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4445000"/>
            <a:ext cx="6858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4">
            <a:extLst>
              <a:ext uri="{FF2B5EF4-FFF2-40B4-BE49-F238E27FC236}">
                <a16:creationId xmlns:a16="http://schemas.microsoft.com/office/drawing/2014/main" id="{C2C0E7FC-421F-47F5-B45D-C47BCB7FE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4532313"/>
            <a:ext cx="6096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14">
            <a:extLst>
              <a:ext uri="{FF2B5EF4-FFF2-40B4-BE49-F238E27FC236}">
                <a16:creationId xmlns:a16="http://schemas.microsoft.com/office/drawing/2014/main" id="{7B903440-C81A-4B59-A3E8-E35EF3599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763" y="3338513"/>
            <a:ext cx="6096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A439B28-BF4C-4C5C-B645-34660601D8F4}"/>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20BB29DB-070C-4B93-B437-6F947861BEF1}"/>
              </a:ext>
            </a:extLst>
          </p:cNvPr>
          <p:cNvSpPr>
            <a:spLocks noGrp="1"/>
          </p:cNvSpPr>
          <p:nvPr>
            <p:ph type="title"/>
          </p:nvPr>
        </p:nvSpPr>
        <p:spPr>
          <a:xfrm>
            <a:off x="457200" y="533400"/>
            <a:ext cx="8229600" cy="762000"/>
          </a:xfrm>
        </p:spPr>
        <p:txBody>
          <a:bodyPr/>
          <a:lstStyle/>
          <a:p>
            <a:pPr eaLnBrk="1" hangingPunct="1"/>
            <a:br>
              <a:rPr lang="en-US" altLang="en-US" sz="3600" b="1"/>
            </a:br>
            <a:r>
              <a:rPr lang="en-US" altLang="en-US" sz="3200" b="1"/>
              <a:t>Promissory Note Submission </a:t>
            </a:r>
            <a:br>
              <a:rPr lang="en-US" altLang="en-US" sz="3800" b="1"/>
            </a:br>
            <a:endParaRPr lang="en-US" altLang="en-US" sz="3800" b="1"/>
          </a:p>
        </p:txBody>
      </p:sp>
      <p:sp>
        <p:nvSpPr>
          <p:cNvPr id="102403" name="Rectangle 3">
            <a:extLst>
              <a:ext uri="{FF2B5EF4-FFF2-40B4-BE49-F238E27FC236}">
                <a16:creationId xmlns:a16="http://schemas.microsoft.com/office/drawing/2014/main" id="{32F8B1FC-6D6F-4CAF-A81A-A5770BF3F8B0}"/>
              </a:ext>
            </a:extLst>
          </p:cNvPr>
          <p:cNvSpPr>
            <a:spLocks noGrp="1"/>
          </p:cNvSpPr>
          <p:nvPr>
            <p:ph idx="1"/>
          </p:nvPr>
        </p:nvSpPr>
        <p:spPr>
          <a:xfrm>
            <a:off x="381000" y="1828800"/>
            <a:ext cx="8610600" cy="4343400"/>
          </a:xfrm>
        </p:spPr>
        <p:txBody>
          <a:bodyPr/>
          <a:lstStyle/>
          <a:p>
            <a:pPr eaLnBrk="1" hangingPunct="1">
              <a:lnSpc>
                <a:spcPct val="90000"/>
              </a:lnSpc>
              <a:spcBef>
                <a:spcPts val="600"/>
              </a:spcBef>
            </a:pPr>
            <a:r>
              <a:rPr lang="en-US" altLang="en-US" sz="2400" b="1"/>
              <a:t>OSFA must receive an intact fully completed ORIGINAL COPY of the promissory note  (as printed on the note)</a:t>
            </a:r>
          </a:p>
          <a:p>
            <a:pPr eaLnBrk="1" hangingPunct="1">
              <a:lnSpc>
                <a:spcPct val="90000"/>
              </a:lnSpc>
              <a:spcBef>
                <a:spcPts val="600"/>
              </a:spcBef>
            </a:pPr>
            <a:endParaRPr lang="en-US" altLang="en-US" sz="2400" b="1"/>
          </a:p>
          <a:p>
            <a:pPr eaLnBrk="1" hangingPunct="1">
              <a:lnSpc>
                <a:spcPct val="90000"/>
              </a:lnSpc>
              <a:spcBef>
                <a:spcPts val="600"/>
              </a:spcBef>
            </a:pPr>
            <a:r>
              <a:rPr lang="en-US" altLang="en-US" sz="2400" b="1"/>
              <a:t>Promissory note must be printed on the promissory note paper which cites the Terms &amp; Conditions of the loan</a:t>
            </a:r>
          </a:p>
          <a:p>
            <a:pPr eaLnBrk="1" hangingPunct="1">
              <a:lnSpc>
                <a:spcPct val="90000"/>
              </a:lnSpc>
              <a:spcBef>
                <a:spcPts val="600"/>
              </a:spcBef>
            </a:pPr>
            <a:endParaRPr lang="en-US" altLang="en-US" sz="2400" b="1"/>
          </a:p>
          <a:p>
            <a:pPr eaLnBrk="1" hangingPunct="1">
              <a:lnSpc>
                <a:spcPct val="90000"/>
              </a:lnSpc>
              <a:spcBef>
                <a:spcPts val="600"/>
              </a:spcBef>
            </a:pPr>
            <a:r>
              <a:rPr lang="en-US" altLang="en-US" sz="2400" b="1"/>
              <a:t>All promissory notes capture emails displayed in MASSAid</a:t>
            </a:r>
          </a:p>
          <a:p>
            <a:pPr eaLnBrk="1" hangingPunct="1">
              <a:lnSpc>
                <a:spcPct val="90000"/>
              </a:lnSpc>
              <a:spcBef>
                <a:spcPts val="600"/>
              </a:spcBef>
            </a:pPr>
            <a:endParaRPr lang="en-US" altLang="en-US" sz="2400" b="1"/>
          </a:p>
          <a:p>
            <a:pPr eaLnBrk="1" hangingPunct="1">
              <a:lnSpc>
                <a:spcPct val="90000"/>
              </a:lnSpc>
              <a:spcBef>
                <a:spcPts val="600"/>
              </a:spcBef>
            </a:pPr>
            <a:r>
              <a:rPr lang="en-US" altLang="en-US" sz="2400" b="1"/>
              <a:t>Borrower must provide two (2) unique U.S. references with </a:t>
            </a:r>
            <a:r>
              <a:rPr lang="en-US" altLang="en-US" sz="2400" b="1" u="sng"/>
              <a:t>zip codes</a:t>
            </a:r>
            <a:r>
              <a:rPr lang="en-US" altLang="en-US" sz="2400" b="1"/>
              <a:t> (business addresses will not be accepted)</a:t>
            </a:r>
          </a:p>
          <a:p>
            <a:pPr eaLnBrk="1" hangingPunct="1">
              <a:lnSpc>
                <a:spcPct val="90000"/>
              </a:lnSpc>
              <a:buClr>
                <a:schemeClr val="tx1"/>
              </a:buClr>
              <a:buFont typeface="Wingdings" panose="05000000000000000000" pitchFamily="2" charset="2"/>
              <a:buChar char="ü"/>
            </a:pPr>
            <a:endParaRPr lang="en-US" altLang="en-US" sz="2400" b="1"/>
          </a:p>
        </p:txBody>
      </p:sp>
      <p:sp>
        <p:nvSpPr>
          <p:cNvPr id="4" name="Rectangle 3">
            <a:extLst>
              <a:ext uri="{FF2B5EF4-FFF2-40B4-BE49-F238E27FC236}">
                <a16:creationId xmlns:a16="http://schemas.microsoft.com/office/drawing/2014/main" id="{0234EDC6-DBDC-415C-A75B-407379F127BE}"/>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961776F-C6A0-4AF8-A0CD-EA6F9E6272C6}"/>
              </a:ext>
            </a:extLst>
          </p:cNvPr>
          <p:cNvSpPr>
            <a:spLocks noGrp="1"/>
          </p:cNvSpPr>
          <p:nvPr>
            <p:ph type="title"/>
          </p:nvPr>
        </p:nvSpPr>
        <p:spPr>
          <a:xfrm>
            <a:off x="457200" y="609600"/>
            <a:ext cx="8229600" cy="762000"/>
          </a:xfrm>
        </p:spPr>
        <p:txBody>
          <a:bodyPr/>
          <a:lstStyle/>
          <a:p>
            <a:pPr eaLnBrk="1" hangingPunct="1"/>
            <a:br>
              <a:rPr lang="en-US" altLang="en-US" sz="3800" b="1"/>
            </a:br>
            <a:r>
              <a:rPr lang="en-US" altLang="en-US" sz="3200" b="1"/>
              <a:t>Promissory Note Submission </a:t>
            </a:r>
            <a:br>
              <a:rPr lang="en-US" altLang="en-US" sz="2900" b="1"/>
            </a:br>
            <a:endParaRPr lang="en-US" altLang="en-US" sz="2900" b="1"/>
          </a:p>
        </p:txBody>
      </p:sp>
      <p:sp>
        <p:nvSpPr>
          <p:cNvPr id="103427" name="Rectangle 3">
            <a:extLst>
              <a:ext uri="{FF2B5EF4-FFF2-40B4-BE49-F238E27FC236}">
                <a16:creationId xmlns:a16="http://schemas.microsoft.com/office/drawing/2014/main" id="{7359937E-ACED-4A62-8401-AE5328CD5E4E}"/>
              </a:ext>
            </a:extLst>
          </p:cNvPr>
          <p:cNvSpPr>
            <a:spLocks noGrp="1"/>
          </p:cNvSpPr>
          <p:nvPr>
            <p:ph idx="1"/>
          </p:nvPr>
        </p:nvSpPr>
        <p:spPr>
          <a:xfrm>
            <a:off x="457200" y="1752600"/>
            <a:ext cx="8229600" cy="4724400"/>
          </a:xfrm>
        </p:spPr>
        <p:txBody>
          <a:bodyPr/>
          <a:lstStyle/>
          <a:p>
            <a:pPr eaLnBrk="1" hangingPunct="1">
              <a:lnSpc>
                <a:spcPct val="90000"/>
              </a:lnSpc>
            </a:pPr>
            <a:r>
              <a:rPr lang="en-US" altLang="en-US" sz="2400" b="1"/>
              <a:t>Borrower must sign full legal name as it appears on the promissory note and date appropriately</a:t>
            </a:r>
          </a:p>
          <a:p>
            <a:pPr eaLnBrk="1" hangingPunct="1">
              <a:lnSpc>
                <a:spcPct val="90000"/>
              </a:lnSpc>
            </a:pPr>
            <a:endParaRPr lang="en-US" altLang="en-US" sz="2400" b="1"/>
          </a:p>
          <a:p>
            <a:pPr eaLnBrk="1" hangingPunct="1">
              <a:lnSpc>
                <a:spcPct val="90000"/>
              </a:lnSpc>
            </a:pPr>
            <a:r>
              <a:rPr lang="en-US" altLang="en-US" sz="2400" b="1"/>
              <a:t>Promissory Note must be signed by school official</a:t>
            </a:r>
          </a:p>
          <a:p>
            <a:pPr eaLnBrk="1" hangingPunct="1">
              <a:lnSpc>
                <a:spcPct val="90000"/>
              </a:lnSpc>
            </a:pPr>
            <a:endParaRPr lang="en-US" altLang="en-US" sz="2400" b="1"/>
          </a:p>
          <a:p>
            <a:pPr eaLnBrk="1" hangingPunct="1">
              <a:lnSpc>
                <a:spcPct val="90000"/>
              </a:lnSpc>
            </a:pPr>
            <a:r>
              <a:rPr lang="en-US" altLang="en-US" sz="2400" b="1"/>
              <a:t>Self-Certification Form must accompany Original Promissory Note</a:t>
            </a:r>
          </a:p>
          <a:p>
            <a:pPr eaLnBrk="1" hangingPunct="1">
              <a:lnSpc>
                <a:spcPct val="90000"/>
              </a:lnSpc>
            </a:pPr>
            <a:endParaRPr lang="en-US" altLang="en-US" sz="2400" b="1"/>
          </a:p>
          <a:p>
            <a:pPr eaLnBrk="1" hangingPunct="1">
              <a:lnSpc>
                <a:spcPct val="90000"/>
              </a:lnSpc>
            </a:pPr>
            <a:r>
              <a:rPr lang="en-US" altLang="en-US" sz="2400" b="1"/>
              <a:t>Promissory Note must be received by OSFA </a:t>
            </a:r>
            <a:r>
              <a:rPr lang="en-US" altLang="en-US" sz="2400" b="1" u="sng"/>
              <a:t>prior to the loan period end date</a:t>
            </a:r>
            <a:r>
              <a:rPr lang="en-US" altLang="en-US" sz="2400" b="1"/>
              <a:t> to be eligible for a disbursement </a:t>
            </a:r>
          </a:p>
          <a:p>
            <a:pPr eaLnBrk="1" hangingPunct="1">
              <a:lnSpc>
                <a:spcPct val="90000"/>
              </a:lnSpc>
            </a:pPr>
            <a:endParaRPr lang="en-US" altLang="en-US" sz="2400" b="1"/>
          </a:p>
          <a:p>
            <a:pPr eaLnBrk="1" hangingPunct="1">
              <a:lnSpc>
                <a:spcPct val="90000"/>
              </a:lnSpc>
            </a:pPr>
            <a:r>
              <a:rPr lang="en-US" altLang="en-US" sz="2400" b="1"/>
              <a:t>Denied promissory notes will be returned to School Official’s attention and reflected on Student’s MASSAid Dashboard</a:t>
            </a:r>
          </a:p>
          <a:p>
            <a:pPr eaLnBrk="1" hangingPunct="1">
              <a:lnSpc>
                <a:spcPct val="90000"/>
              </a:lnSpc>
              <a:buClr>
                <a:schemeClr val="tx1"/>
              </a:buClr>
              <a:buFont typeface="Wingdings 2" panose="05020102010507070707" pitchFamily="18" charset="2"/>
              <a:buNone/>
            </a:pPr>
            <a:endParaRPr lang="en-US" altLang="en-US" sz="2000" b="1"/>
          </a:p>
          <a:p>
            <a:pPr eaLnBrk="1" hangingPunct="1">
              <a:lnSpc>
                <a:spcPct val="90000"/>
              </a:lnSpc>
            </a:pPr>
            <a:endParaRPr lang="en-US" altLang="en-US" sz="2000" b="1"/>
          </a:p>
        </p:txBody>
      </p:sp>
      <p:sp>
        <p:nvSpPr>
          <p:cNvPr id="4" name="Rectangle 3">
            <a:extLst>
              <a:ext uri="{FF2B5EF4-FFF2-40B4-BE49-F238E27FC236}">
                <a16:creationId xmlns:a16="http://schemas.microsoft.com/office/drawing/2014/main" id="{5C9A3C4A-6521-4C2B-87D8-4FC0A3C08B11}"/>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7DDCAD8A-85C7-4AEE-B1BE-453FFE05D6AC}"/>
              </a:ext>
            </a:extLst>
          </p:cNvPr>
          <p:cNvSpPr>
            <a:spLocks noGrp="1"/>
          </p:cNvSpPr>
          <p:nvPr>
            <p:ph type="title"/>
          </p:nvPr>
        </p:nvSpPr>
        <p:spPr>
          <a:xfrm>
            <a:off x="457200" y="609600"/>
            <a:ext cx="8229600" cy="762000"/>
          </a:xfrm>
        </p:spPr>
        <p:txBody>
          <a:bodyPr/>
          <a:lstStyle/>
          <a:p>
            <a:pPr eaLnBrk="1" hangingPunct="1"/>
            <a:br>
              <a:rPr lang="en-US" altLang="en-US" sz="3800" b="1"/>
            </a:br>
            <a:r>
              <a:rPr lang="en-US" altLang="en-US" sz="3200" b="1"/>
              <a:t>Loan Origination</a:t>
            </a:r>
            <a:br>
              <a:rPr lang="en-US" altLang="en-US" sz="2900" b="1"/>
            </a:br>
            <a:endParaRPr lang="en-US" altLang="en-US" sz="2900" b="1"/>
          </a:p>
        </p:txBody>
      </p:sp>
      <p:sp>
        <p:nvSpPr>
          <p:cNvPr id="104451" name="Rectangle 3">
            <a:extLst>
              <a:ext uri="{FF2B5EF4-FFF2-40B4-BE49-F238E27FC236}">
                <a16:creationId xmlns:a16="http://schemas.microsoft.com/office/drawing/2014/main" id="{3F89D622-5FA2-4F67-962A-0516438BF2A9}"/>
              </a:ext>
            </a:extLst>
          </p:cNvPr>
          <p:cNvSpPr>
            <a:spLocks noGrp="1"/>
          </p:cNvSpPr>
          <p:nvPr>
            <p:ph idx="1"/>
          </p:nvPr>
        </p:nvSpPr>
        <p:spPr>
          <a:xfrm>
            <a:off x="457200" y="1905000"/>
            <a:ext cx="8229600" cy="4267200"/>
          </a:xfrm>
        </p:spPr>
        <p:txBody>
          <a:bodyPr/>
          <a:lstStyle/>
          <a:p>
            <a:pPr eaLnBrk="1" hangingPunct="1">
              <a:lnSpc>
                <a:spcPct val="90000"/>
              </a:lnSpc>
            </a:pPr>
            <a:r>
              <a:rPr lang="en-US" altLang="en-US" sz="2200" b="1"/>
              <a:t>Borrower must sign full legal name as it appears on the promissory note and date appropriately</a:t>
            </a:r>
          </a:p>
          <a:p>
            <a:pPr eaLnBrk="1" hangingPunct="1">
              <a:lnSpc>
                <a:spcPct val="90000"/>
              </a:lnSpc>
            </a:pPr>
            <a:endParaRPr lang="en-US" altLang="en-US" sz="2200" b="1"/>
          </a:p>
          <a:p>
            <a:pPr eaLnBrk="1" hangingPunct="1">
              <a:lnSpc>
                <a:spcPct val="90000"/>
              </a:lnSpc>
            </a:pPr>
            <a:r>
              <a:rPr lang="en-US" altLang="en-US" sz="2200" b="1"/>
              <a:t>Promissory note must be signed by school official</a:t>
            </a:r>
          </a:p>
          <a:p>
            <a:pPr eaLnBrk="1" hangingPunct="1">
              <a:lnSpc>
                <a:spcPct val="90000"/>
              </a:lnSpc>
            </a:pPr>
            <a:endParaRPr lang="en-US" altLang="en-US" sz="2200" b="1"/>
          </a:p>
          <a:p>
            <a:pPr eaLnBrk="1" hangingPunct="1">
              <a:lnSpc>
                <a:spcPct val="90000"/>
              </a:lnSpc>
            </a:pPr>
            <a:r>
              <a:rPr lang="en-US" altLang="en-US" sz="2200" b="1"/>
              <a:t>Self Certification Form must accompany Original Promissory Note</a:t>
            </a:r>
          </a:p>
          <a:p>
            <a:pPr eaLnBrk="1" hangingPunct="1">
              <a:lnSpc>
                <a:spcPct val="90000"/>
              </a:lnSpc>
            </a:pPr>
            <a:endParaRPr lang="en-US" altLang="en-US" sz="2200" b="1"/>
          </a:p>
          <a:p>
            <a:pPr eaLnBrk="1" hangingPunct="1">
              <a:lnSpc>
                <a:spcPct val="90000"/>
              </a:lnSpc>
            </a:pPr>
            <a:r>
              <a:rPr lang="en-US" altLang="en-US" sz="2200" b="1"/>
              <a:t>Promissory note must be received by OSFA prior to the loan period end date to be eligible for a disbursement </a:t>
            </a:r>
          </a:p>
          <a:p>
            <a:pPr eaLnBrk="1" hangingPunct="1">
              <a:lnSpc>
                <a:spcPct val="90000"/>
              </a:lnSpc>
            </a:pPr>
            <a:endParaRPr lang="en-US" altLang="en-US" sz="2200" b="1"/>
          </a:p>
          <a:p>
            <a:pPr eaLnBrk="1" hangingPunct="1">
              <a:lnSpc>
                <a:spcPct val="90000"/>
              </a:lnSpc>
            </a:pPr>
            <a:r>
              <a:rPr lang="en-US" altLang="en-US" sz="2200" b="1"/>
              <a:t>Denied promissory notes will be returned to School Official’s attention</a:t>
            </a:r>
          </a:p>
          <a:p>
            <a:pPr eaLnBrk="1" hangingPunct="1">
              <a:lnSpc>
                <a:spcPct val="90000"/>
              </a:lnSpc>
              <a:buClr>
                <a:schemeClr val="tx1"/>
              </a:buClr>
              <a:buFont typeface="Wingdings 2" panose="05020102010507070707" pitchFamily="18" charset="2"/>
              <a:buNone/>
            </a:pPr>
            <a:endParaRPr lang="en-US" altLang="en-US" sz="2000" b="1"/>
          </a:p>
          <a:p>
            <a:pPr eaLnBrk="1" hangingPunct="1">
              <a:lnSpc>
                <a:spcPct val="90000"/>
              </a:lnSpc>
            </a:pPr>
            <a:endParaRPr lang="en-US" altLang="en-US" sz="2000" b="1"/>
          </a:p>
        </p:txBody>
      </p:sp>
      <p:sp>
        <p:nvSpPr>
          <p:cNvPr id="4" name="Rectangle 3">
            <a:extLst>
              <a:ext uri="{FF2B5EF4-FFF2-40B4-BE49-F238E27FC236}">
                <a16:creationId xmlns:a16="http://schemas.microsoft.com/office/drawing/2014/main" id="{8F04923E-46C6-44BA-87A1-CD61A06F783D}"/>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pic>
        <p:nvPicPr>
          <p:cNvPr id="104453" name="Picture 2">
            <a:extLst>
              <a:ext uri="{FF2B5EF4-FFF2-40B4-BE49-F238E27FC236}">
                <a16:creationId xmlns:a16="http://schemas.microsoft.com/office/drawing/2014/main" id="{7A9EAE1E-99AA-4855-84E1-90DC1A247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22960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7EBFBD3-A8F3-4018-B845-2675CED168B6}"/>
              </a:ext>
            </a:extLst>
          </p:cNvPr>
          <p:cNvSpPr>
            <a:spLocks noGrp="1"/>
          </p:cNvSpPr>
          <p:nvPr>
            <p:ph type="title"/>
          </p:nvPr>
        </p:nvSpPr>
        <p:spPr>
          <a:xfrm>
            <a:off x="457200" y="609600"/>
            <a:ext cx="8229600" cy="762000"/>
          </a:xfrm>
        </p:spPr>
        <p:txBody>
          <a:bodyPr/>
          <a:lstStyle/>
          <a:p>
            <a:pPr eaLnBrk="1" hangingPunct="1"/>
            <a:br>
              <a:rPr lang="en-US" altLang="en-US" sz="3800" b="1"/>
            </a:br>
            <a:r>
              <a:rPr lang="en-US" altLang="en-US" sz="3200" b="1"/>
              <a:t>Loan Origination</a:t>
            </a:r>
            <a:br>
              <a:rPr lang="en-US" altLang="en-US" sz="2900" b="1"/>
            </a:br>
            <a:endParaRPr lang="en-US" altLang="en-US" sz="2900" b="1"/>
          </a:p>
        </p:txBody>
      </p:sp>
      <p:sp>
        <p:nvSpPr>
          <p:cNvPr id="4" name="Rectangle 3">
            <a:extLst>
              <a:ext uri="{FF2B5EF4-FFF2-40B4-BE49-F238E27FC236}">
                <a16:creationId xmlns:a16="http://schemas.microsoft.com/office/drawing/2014/main" id="{0676E292-9122-4708-BECF-0493BC253F31}"/>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pic>
        <p:nvPicPr>
          <p:cNvPr id="105476" name="Picture 5">
            <a:extLst>
              <a:ext uri="{FF2B5EF4-FFF2-40B4-BE49-F238E27FC236}">
                <a16:creationId xmlns:a16="http://schemas.microsoft.com/office/drawing/2014/main" id="{DE4A0D1F-C195-4B66-AE66-DE748B5D93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828800"/>
            <a:ext cx="8153400" cy="4648200"/>
          </a:xfrm>
          <a:noFill/>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FEB48-828E-4FF0-8BF2-81F5AD42C592}"/>
              </a:ext>
            </a:extLst>
          </p:cNvPr>
          <p:cNvSpPr>
            <a:spLocks noGrp="1"/>
          </p:cNvSpPr>
          <p:nvPr>
            <p:ph type="title"/>
          </p:nvPr>
        </p:nvSpPr>
        <p:spPr>
          <a:xfrm>
            <a:off x="457200" y="231775"/>
            <a:ext cx="6858000" cy="377825"/>
          </a:xfrm>
        </p:spPr>
        <p:txBody>
          <a:bodyPr>
            <a:normAutofit fontScale="90000"/>
          </a:bodyPr>
          <a:lstStyle/>
          <a:p>
            <a:pPr>
              <a:defRPr/>
            </a:pPr>
            <a:r>
              <a:rPr lang="en-US" dirty="0"/>
              <a:t>Department of Higher Education</a:t>
            </a:r>
          </a:p>
        </p:txBody>
      </p:sp>
      <p:sp>
        <p:nvSpPr>
          <p:cNvPr id="24579" name="Text Placeholder 2">
            <a:extLst>
              <a:ext uri="{FF2B5EF4-FFF2-40B4-BE49-F238E27FC236}">
                <a16:creationId xmlns:a16="http://schemas.microsoft.com/office/drawing/2014/main" id="{29C3E144-259F-465F-A63C-53B35B6F3273}"/>
              </a:ext>
            </a:extLst>
          </p:cNvPr>
          <p:cNvSpPr>
            <a:spLocks noGrp="1"/>
          </p:cNvSpPr>
          <p:nvPr>
            <p:ph type="body" sz="quarter" idx="13"/>
          </p:nvPr>
        </p:nvSpPr>
        <p:spPr/>
        <p:txBody>
          <a:bodyPr/>
          <a:lstStyle/>
          <a:p>
            <a:r>
              <a:rPr altLang="en-US"/>
              <a:t>COVID-19 Emergency Fund</a:t>
            </a:r>
          </a:p>
        </p:txBody>
      </p:sp>
      <p:sp>
        <p:nvSpPr>
          <p:cNvPr id="24580" name="Content Placeholder 3">
            <a:extLst>
              <a:ext uri="{FF2B5EF4-FFF2-40B4-BE49-F238E27FC236}">
                <a16:creationId xmlns:a16="http://schemas.microsoft.com/office/drawing/2014/main" id="{B73EEFFD-E565-4215-B0AD-142BECD9E0A7}"/>
              </a:ext>
            </a:extLst>
          </p:cNvPr>
          <p:cNvSpPr>
            <a:spLocks noGrp="1"/>
          </p:cNvSpPr>
          <p:nvPr>
            <p:ph idx="1"/>
          </p:nvPr>
        </p:nvSpPr>
        <p:spPr/>
        <p:txBody>
          <a:bodyPr/>
          <a:lstStyle/>
          <a:p>
            <a:r>
              <a:rPr lang="en-US" altLang="en-US"/>
              <a:t>Governor’s Emergency Education Relief Fund (GEER Fund)</a:t>
            </a:r>
          </a:p>
          <a:p>
            <a:pPr lvl="1">
              <a:spcBef>
                <a:spcPts val="475"/>
              </a:spcBef>
            </a:pPr>
            <a:r>
              <a:rPr lang="en-US" altLang="en-US"/>
              <a:t>$2.5m supplemental appropriation to public community colleges</a:t>
            </a:r>
          </a:p>
          <a:p>
            <a:pPr lvl="1">
              <a:spcBef>
                <a:spcPts val="475"/>
              </a:spcBef>
            </a:pPr>
            <a:r>
              <a:rPr lang="en-US" altLang="en-US"/>
              <a:t>Emergency need-based assistance</a:t>
            </a:r>
          </a:p>
          <a:p>
            <a:pPr lvl="1">
              <a:spcBef>
                <a:spcPts val="475"/>
              </a:spcBef>
            </a:pPr>
            <a:r>
              <a:rPr lang="en-US" altLang="en-US"/>
              <a:t>Two component allocation: base allotment and variable, based on FTE</a:t>
            </a:r>
          </a:p>
          <a:p>
            <a:pPr lvl="1">
              <a:spcBef>
                <a:spcPts val="475"/>
              </a:spcBef>
            </a:pPr>
            <a:r>
              <a:rPr lang="en-US" altLang="en-US"/>
              <a:t>Full – or part-time students – must be enrolled in an eligible degree or certificate program</a:t>
            </a:r>
          </a:p>
          <a:p>
            <a:pPr lvl="1">
              <a:spcBef>
                <a:spcPts val="475"/>
              </a:spcBef>
            </a:pPr>
            <a:r>
              <a:rPr lang="en-US" altLang="en-US"/>
              <a:t>Funds may be granted to cover educationally related expenses defined within the standard Cost of Attendance                                     </a:t>
            </a:r>
            <a:r>
              <a:rPr lang="en-US" altLang="en-US" sz="1600" i="1"/>
              <a:t>(</a:t>
            </a:r>
            <a:r>
              <a:rPr lang="en-US" altLang="en-US" sz="1600" i="1">
                <a:latin typeface="Calibri" panose="020F0502020204030204" pitchFamily="34" charset="0"/>
                <a:cs typeface="Calibri" panose="020F0502020204030204" pitchFamily="34" charset="0"/>
              </a:rPr>
              <a:t>books/supplies; room/board (rent); childcare; health care (insurance, emergency treatment); dental; technology expenses (computer, laptop, Wi-Fi); transportation; clothing and other personal expenses, etc.</a:t>
            </a:r>
            <a:endParaRPr lang="en-US" altLang="en-US" sz="1600" i="1"/>
          </a:p>
          <a:p>
            <a:pPr lvl="1">
              <a:spcBef>
                <a:spcPts val="475"/>
              </a:spcBef>
            </a:pPr>
            <a:r>
              <a:rPr lang="en-US" altLang="en-US"/>
              <a:t>Assistance based on documented COVID related emergencies</a:t>
            </a:r>
          </a:p>
          <a:p>
            <a:pPr lvl="1">
              <a:spcBef>
                <a:spcPts val="475"/>
              </a:spcBef>
            </a:pPr>
            <a:r>
              <a:rPr lang="en-US" altLang="en-US"/>
              <a:t>Cannot exceed $1000 per student for the academic year</a:t>
            </a:r>
          </a:p>
          <a:p>
            <a:pPr lvl="1">
              <a:spcBef>
                <a:spcPts val="475"/>
              </a:spcBef>
            </a:pPr>
            <a:endParaRPr lang="en-US" altLang="en-US"/>
          </a:p>
          <a:p>
            <a:pPr lvl="1">
              <a:spcBef>
                <a:spcPts val="475"/>
              </a:spcBef>
            </a:pPr>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1B2DEBDD-4D39-4EAD-A167-8FCBE304F41F}"/>
              </a:ext>
            </a:extLst>
          </p:cNvPr>
          <p:cNvSpPr>
            <a:spLocks noGrp="1"/>
          </p:cNvSpPr>
          <p:nvPr>
            <p:ph type="title"/>
          </p:nvPr>
        </p:nvSpPr>
        <p:spPr>
          <a:xfrm>
            <a:off x="457200" y="609600"/>
            <a:ext cx="8229600" cy="793750"/>
          </a:xfrm>
        </p:spPr>
        <p:txBody>
          <a:bodyPr/>
          <a:lstStyle/>
          <a:p>
            <a:pPr eaLnBrk="1" hangingPunct="1"/>
            <a:r>
              <a:rPr lang="en-US" altLang="en-US" sz="3200" b="1"/>
              <a:t>Loan Origination</a:t>
            </a:r>
          </a:p>
        </p:txBody>
      </p:sp>
      <p:sp>
        <p:nvSpPr>
          <p:cNvPr id="106499" name="Rectangle 3">
            <a:extLst>
              <a:ext uri="{FF2B5EF4-FFF2-40B4-BE49-F238E27FC236}">
                <a16:creationId xmlns:a16="http://schemas.microsoft.com/office/drawing/2014/main" id="{02F8653E-7AB1-4F5D-87CA-1596E759F28E}"/>
              </a:ext>
            </a:extLst>
          </p:cNvPr>
          <p:cNvSpPr>
            <a:spLocks noGrp="1"/>
          </p:cNvSpPr>
          <p:nvPr>
            <p:ph idx="1"/>
          </p:nvPr>
        </p:nvSpPr>
        <p:spPr/>
        <p:txBody>
          <a:bodyPr/>
          <a:lstStyle/>
          <a:p>
            <a:pPr eaLnBrk="1" hangingPunct="1">
              <a:lnSpc>
                <a:spcPct val="90000"/>
              </a:lnSpc>
              <a:buSzTx/>
            </a:pPr>
            <a:r>
              <a:rPr lang="en-US" altLang="en-US" sz="2600" b="1"/>
              <a:t>Cancellations</a:t>
            </a:r>
          </a:p>
          <a:p>
            <a:pPr lvl="1" eaLnBrk="1" hangingPunct="1">
              <a:lnSpc>
                <a:spcPct val="90000"/>
              </a:lnSpc>
              <a:buClr>
                <a:schemeClr val="accent1"/>
              </a:buClr>
              <a:buSzTx/>
              <a:buFont typeface="Wingdings" panose="05000000000000000000" pitchFamily="2" charset="2"/>
              <a:buChar char="§"/>
            </a:pPr>
            <a:r>
              <a:rPr lang="en-US" altLang="en-US" sz="2000" b="1"/>
              <a:t>May be performed in real time in MASSAid</a:t>
            </a:r>
          </a:p>
          <a:p>
            <a:pPr lvl="1" eaLnBrk="1" hangingPunct="1">
              <a:lnSpc>
                <a:spcPct val="90000"/>
              </a:lnSpc>
              <a:buClr>
                <a:schemeClr val="accent1"/>
              </a:buClr>
              <a:buSzTx/>
              <a:buFont typeface="Wingdings" panose="05000000000000000000" pitchFamily="2" charset="2"/>
              <a:buChar char="§"/>
            </a:pPr>
            <a:r>
              <a:rPr lang="en-US" altLang="en-US" sz="2000" b="1"/>
              <a:t>Must be done PRIOR to disbursement</a:t>
            </a:r>
          </a:p>
          <a:p>
            <a:pPr lvl="1" eaLnBrk="1" hangingPunct="1">
              <a:lnSpc>
                <a:spcPct val="90000"/>
              </a:lnSpc>
              <a:buClr>
                <a:schemeClr val="accent1"/>
              </a:buClr>
              <a:buSzTx/>
              <a:buFont typeface="Wingdings" panose="05000000000000000000" pitchFamily="2" charset="2"/>
              <a:buChar char="§"/>
            </a:pPr>
            <a:r>
              <a:rPr lang="en-US" altLang="en-US" sz="2000" b="1"/>
              <a:t>Funds from cancelled disbursements revert to school’s allocation</a:t>
            </a:r>
          </a:p>
          <a:p>
            <a:pPr lvl="1" eaLnBrk="1" hangingPunct="1">
              <a:lnSpc>
                <a:spcPct val="90000"/>
              </a:lnSpc>
              <a:buClr>
                <a:schemeClr val="accent1"/>
              </a:buClr>
              <a:buSzTx/>
              <a:buFont typeface="Wingdings" panose="05000000000000000000" pitchFamily="2" charset="2"/>
              <a:buChar char="§"/>
            </a:pPr>
            <a:endParaRPr lang="en-US" altLang="en-US" sz="2000" b="1"/>
          </a:p>
          <a:p>
            <a:pPr eaLnBrk="1" hangingPunct="1">
              <a:lnSpc>
                <a:spcPct val="90000"/>
              </a:lnSpc>
            </a:pPr>
            <a:r>
              <a:rPr lang="en-US" altLang="en-US" sz="2800" b="1"/>
              <a:t>Refunds</a:t>
            </a:r>
          </a:p>
          <a:p>
            <a:pPr lvl="1" eaLnBrk="1" hangingPunct="1">
              <a:lnSpc>
                <a:spcPct val="90000"/>
              </a:lnSpc>
              <a:buClr>
                <a:schemeClr val="accent1"/>
              </a:buClr>
              <a:buSzTx/>
              <a:buFont typeface="Wingdings" panose="05000000000000000000" pitchFamily="2" charset="2"/>
              <a:buChar char="§"/>
            </a:pPr>
            <a:r>
              <a:rPr lang="en-US" altLang="en-US" sz="2000" b="1"/>
              <a:t>Once disbursement occurs, if student is no longer eligible, school must refund monies to OSFA</a:t>
            </a:r>
          </a:p>
          <a:p>
            <a:pPr lvl="1" eaLnBrk="1" hangingPunct="1">
              <a:lnSpc>
                <a:spcPct val="90000"/>
              </a:lnSpc>
              <a:buClr>
                <a:schemeClr val="accent1"/>
              </a:buClr>
              <a:buSzTx/>
              <a:buFont typeface="Wingdings" panose="05000000000000000000" pitchFamily="2" charset="2"/>
              <a:buChar char="§"/>
            </a:pPr>
            <a:r>
              <a:rPr lang="en-US" altLang="en-US" sz="2000" b="1"/>
              <a:t>Refunded monies </a:t>
            </a:r>
            <a:r>
              <a:rPr lang="en-US" altLang="en-US" sz="2000" b="1" u="sng"/>
              <a:t>DO NOT</a:t>
            </a:r>
            <a:r>
              <a:rPr lang="en-US" altLang="en-US" sz="2000" b="1"/>
              <a:t> revert to school’s allocation</a:t>
            </a:r>
            <a:r>
              <a:rPr lang="en-US" altLang="en-US" sz="2400" b="1"/>
              <a:t> </a:t>
            </a:r>
          </a:p>
          <a:p>
            <a:pPr lvl="1" eaLnBrk="1" hangingPunct="1">
              <a:lnSpc>
                <a:spcPct val="90000"/>
              </a:lnSpc>
              <a:buClr>
                <a:schemeClr val="accent1"/>
              </a:buClr>
              <a:buSzTx/>
              <a:buFont typeface="Wingdings" panose="05000000000000000000" pitchFamily="2" charset="2"/>
              <a:buChar char="§"/>
            </a:pPr>
            <a:endParaRPr lang="en-US" altLang="en-US" b="1"/>
          </a:p>
          <a:p>
            <a:pPr eaLnBrk="1" hangingPunct="1">
              <a:lnSpc>
                <a:spcPct val="90000"/>
              </a:lnSpc>
            </a:pPr>
            <a:r>
              <a:rPr lang="en-US" altLang="en-US" sz="2800" b="1"/>
              <a:t>Timely Submission of Promissory Notes</a:t>
            </a:r>
          </a:p>
          <a:p>
            <a:pPr lvl="1" eaLnBrk="1" hangingPunct="1">
              <a:lnSpc>
                <a:spcPct val="90000"/>
              </a:lnSpc>
              <a:buClr>
                <a:schemeClr val="accent1"/>
              </a:buClr>
              <a:buFont typeface="Wingdings" panose="05000000000000000000" pitchFamily="2" charset="2"/>
              <a:buChar char="§"/>
            </a:pPr>
            <a:r>
              <a:rPr lang="en-US" altLang="en-US" sz="2000" b="1"/>
              <a:t>Facilitates accurate Exit Interview processes  </a:t>
            </a:r>
          </a:p>
          <a:p>
            <a:pPr lvl="1" eaLnBrk="1" hangingPunct="1">
              <a:lnSpc>
                <a:spcPct val="90000"/>
              </a:lnSpc>
            </a:pPr>
            <a:endParaRPr lang="en-US" altLang="en-US" sz="2300" b="1"/>
          </a:p>
          <a:p>
            <a:pPr eaLnBrk="1" hangingPunct="1">
              <a:lnSpc>
                <a:spcPct val="90000"/>
              </a:lnSpc>
              <a:buFont typeface="Wingdings" panose="05000000000000000000" pitchFamily="2" charset="2"/>
              <a:buNone/>
            </a:pPr>
            <a:endParaRPr lang="en-US" altLang="en-US" sz="3400"/>
          </a:p>
        </p:txBody>
      </p:sp>
      <p:sp>
        <p:nvSpPr>
          <p:cNvPr id="4" name="Rectangle 3">
            <a:extLst>
              <a:ext uri="{FF2B5EF4-FFF2-40B4-BE49-F238E27FC236}">
                <a16:creationId xmlns:a16="http://schemas.microsoft.com/office/drawing/2014/main" id="{C779B649-CE52-4E2C-8935-57AEE20DB127}"/>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C52076A9-3FD6-445E-A2DD-7EC6C0F9E778}"/>
              </a:ext>
            </a:extLst>
          </p:cNvPr>
          <p:cNvSpPr>
            <a:spLocks noGrp="1"/>
          </p:cNvSpPr>
          <p:nvPr>
            <p:ph type="title"/>
          </p:nvPr>
        </p:nvSpPr>
        <p:spPr>
          <a:xfrm>
            <a:off x="457200" y="609600"/>
            <a:ext cx="8229600" cy="793750"/>
          </a:xfrm>
        </p:spPr>
        <p:txBody>
          <a:bodyPr/>
          <a:lstStyle/>
          <a:p>
            <a:r>
              <a:rPr lang="en-US" altLang="en-US" sz="3200" b="1"/>
              <a:t>Truth in Lending Act</a:t>
            </a:r>
            <a:endParaRPr lang="en-US" altLang="en-US" sz="3200"/>
          </a:p>
        </p:txBody>
      </p:sp>
      <p:sp>
        <p:nvSpPr>
          <p:cNvPr id="107523" name="Content Placeholder 2">
            <a:extLst>
              <a:ext uri="{FF2B5EF4-FFF2-40B4-BE49-F238E27FC236}">
                <a16:creationId xmlns:a16="http://schemas.microsoft.com/office/drawing/2014/main" id="{E4501AE7-E4C1-47E4-80A4-B0460D38139E}"/>
              </a:ext>
            </a:extLst>
          </p:cNvPr>
          <p:cNvSpPr>
            <a:spLocks noGrp="1"/>
          </p:cNvSpPr>
          <p:nvPr>
            <p:ph idx="1"/>
          </p:nvPr>
        </p:nvSpPr>
        <p:spPr>
          <a:xfrm>
            <a:off x="457200" y="1600200"/>
            <a:ext cx="8229600" cy="5029200"/>
          </a:xfrm>
        </p:spPr>
        <p:txBody>
          <a:bodyPr/>
          <a:lstStyle/>
          <a:p>
            <a:r>
              <a:rPr lang="en-US" altLang="en-US" sz="2200" b="1"/>
              <a:t>At the time of origination, the system will automatically create a borrower specific Massachusetts No Interest Loan Offer</a:t>
            </a:r>
          </a:p>
          <a:p>
            <a:endParaRPr lang="en-US" altLang="en-US" sz="2200" b="1"/>
          </a:p>
          <a:p>
            <a:r>
              <a:rPr lang="en-US" altLang="en-US" sz="2200" b="1"/>
              <a:t>School must provide this to student to review prior to signing the promissory note.  The Massachusetts No Interest Loan Offer Form </a:t>
            </a:r>
            <a:r>
              <a:rPr lang="en-US" altLang="en-US" sz="2200" b="1" u="sng"/>
              <a:t>does not </a:t>
            </a:r>
            <a:r>
              <a:rPr lang="en-US" altLang="en-US" sz="2200" b="1"/>
              <a:t>need to be returned to OSFA</a:t>
            </a:r>
          </a:p>
          <a:p>
            <a:endParaRPr lang="en-US" altLang="en-US" sz="2200" b="1"/>
          </a:p>
          <a:p>
            <a:r>
              <a:rPr lang="en-US" altLang="en-US" sz="2200" b="1"/>
              <a:t>At the time of approval, OSFA will automatically create a borrower specific Massachusetts No Interest Loan Disclosure that will be mailed to each borrower</a:t>
            </a:r>
          </a:p>
          <a:p>
            <a:endParaRPr lang="en-US" altLang="en-US" sz="2200" b="1"/>
          </a:p>
          <a:p>
            <a:r>
              <a:rPr lang="en-US" altLang="en-US" sz="2200" b="1"/>
              <a:t>The Loan Disclosure will provide three (3) business days for the borrower to decline the loan.  Loans will be disbursed after the three day period</a:t>
            </a:r>
          </a:p>
        </p:txBody>
      </p:sp>
      <p:sp>
        <p:nvSpPr>
          <p:cNvPr id="4" name="Rectangle 3">
            <a:extLst>
              <a:ext uri="{FF2B5EF4-FFF2-40B4-BE49-F238E27FC236}">
                <a16:creationId xmlns:a16="http://schemas.microsoft.com/office/drawing/2014/main" id="{AA96242C-60AE-4218-BED4-078C1C99CA8E}"/>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966EA40F-E230-498F-9978-25E65C727ED8}"/>
              </a:ext>
            </a:extLst>
          </p:cNvPr>
          <p:cNvSpPr>
            <a:spLocks noGrp="1"/>
          </p:cNvSpPr>
          <p:nvPr>
            <p:ph type="title"/>
          </p:nvPr>
        </p:nvSpPr>
        <p:spPr>
          <a:xfrm>
            <a:off x="381000" y="685800"/>
            <a:ext cx="8229600" cy="641350"/>
          </a:xfrm>
        </p:spPr>
        <p:txBody>
          <a:bodyPr/>
          <a:lstStyle/>
          <a:p>
            <a:pPr eaLnBrk="1" hangingPunct="1"/>
            <a:r>
              <a:rPr lang="en-US" altLang="en-US" sz="3200" b="1"/>
              <a:t>Clearinghouse Updates</a:t>
            </a:r>
          </a:p>
        </p:txBody>
      </p:sp>
      <p:sp>
        <p:nvSpPr>
          <p:cNvPr id="108547" name="Rectangle 3">
            <a:extLst>
              <a:ext uri="{FF2B5EF4-FFF2-40B4-BE49-F238E27FC236}">
                <a16:creationId xmlns:a16="http://schemas.microsoft.com/office/drawing/2014/main" id="{B2AAEAB7-6C77-4AC9-82D1-09F2482B2D10}"/>
              </a:ext>
            </a:extLst>
          </p:cNvPr>
          <p:cNvSpPr>
            <a:spLocks noGrp="1"/>
          </p:cNvSpPr>
          <p:nvPr>
            <p:ph idx="1"/>
          </p:nvPr>
        </p:nvSpPr>
        <p:spPr>
          <a:xfrm>
            <a:off x="457200" y="1676400"/>
            <a:ext cx="8229600" cy="5181600"/>
          </a:xfrm>
        </p:spPr>
        <p:txBody>
          <a:bodyPr/>
          <a:lstStyle/>
          <a:p>
            <a:r>
              <a:rPr lang="en-US" altLang="en-US" sz="2200" b="1"/>
              <a:t>Heartland ECSI runs a Clearinghouse interface file every weekend. The file that is sent to the Clearinghouse includes all borrowers ECSI shows in an enrolled status</a:t>
            </a:r>
          </a:p>
          <a:p>
            <a:pPr>
              <a:buFont typeface="Wingdings" panose="05000000000000000000" pitchFamily="2" charset="2"/>
              <a:buNone/>
            </a:pPr>
            <a:endParaRPr lang="en-US" altLang="en-US" sz="2200" b="1"/>
          </a:p>
          <a:p>
            <a:r>
              <a:rPr lang="en-US" altLang="en-US" sz="2200" b="1"/>
              <a:t>If there is a match and the Clearinghouse shows that borrower to be withdrawn, less than half-time, or graduated, ECSI creates an Exit for the borrower</a:t>
            </a:r>
          </a:p>
          <a:p>
            <a:pPr>
              <a:buFont typeface="Wingdings 2" panose="05020102010507070707" pitchFamily="18" charset="2"/>
              <a:buNone/>
            </a:pPr>
            <a:endParaRPr lang="en-US" altLang="en-US" sz="2200" b="1"/>
          </a:p>
          <a:p>
            <a:r>
              <a:rPr lang="en-US" altLang="en-US" sz="2200" b="1"/>
              <a:t>If an account is in a past due status, the Clearinghouse information will not update account</a:t>
            </a:r>
          </a:p>
          <a:p>
            <a:endParaRPr lang="en-US" altLang="en-US" sz="2200" b="1"/>
          </a:p>
          <a:p>
            <a:r>
              <a:rPr lang="en-US" altLang="en-US" sz="2200" b="1"/>
              <a:t>It is important schools are accurately and timely reporting to the Clearinghouse</a:t>
            </a:r>
          </a:p>
          <a:p>
            <a:endParaRPr lang="en-US" altLang="en-US" sz="2400" b="1"/>
          </a:p>
          <a:p>
            <a:pPr eaLnBrk="1" hangingPunct="1">
              <a:buClr>
                <a:schemeClr val="tx1"/>
              </a:buClr>
              <a:buFont typeface="Wingdings" panose="05000000000000000000" pitchFamily="2" charset="2"/>
              <a:buNone/>
            </a:pPr>
            <a:endParaRPr lang="en-US" altLang="en-US" sz="2600" b="1"/>
          </a:p>
        </p:txBody>
      </p:sp>
      <p:sp>
        <p:nvSpPr>
          <p:cNvPr id="4" name="Rectangle 3">
            <a:extLst>
              <a:ext uri="{FF2B5EF4-FFF2-40B4-BE49-F238E27FC236}">
                <a16:creationId xmlns:a16="http://schemas.microsoft.com/office/drawing/2014/main" id="{495CF3E9-D904-4A8D-BB33-078B1D490182}"/>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438C97D-4923-49F3-814C-A6EF977051B7}"/>
              </a:ext>
            </a:extLst>
          </p:cNvPr>
          <p:cNvSpPr>
            <a:spLocks noGrp="1"/>
          </p:cNvSpPr>
          <p:nvPr>
            <p:ph type="title"/>
          </p:nvPr>
        </p:nvSpPr>
        <p:spPr>
          <a:xfrm>
            <a:off x="457200" y="609600"/>
            <a:ext cx="8229600" cy="639763"/>
          </a:xfrm>
        </p:spPr>
        <p:txBody>
          <a:bodyPr/>
          <a:lstStyle/>
          <a:p>
            <a:pPr eaLnBrk="1" hangingPunct="1"/>
            <a:r>
              <a:rPr lang="en-US" altLang="en-US" sz="3200" b="1"/>
              <a:t>Default Management</a:t>
            </a:r>
          </a:p>
        </p:txBody>
      </p:sp>
      <p:sp>
        <p:nvSpPr>
          <p:cNvPr id="109571" name="Rectangle 3">
            <a:extLst>
              <a:ext uri="{FF2B5EF4-FFF2-40B4-BE49-F238E27FC236}">
                <a16:creationId xmlns:a16="http://schemas.microsoft.com/office/drawing/2014/main" id="{6D38AA6E-71EE-426B-9C75-73B4C4B0B2F0}"/>
              </a:ext>
            </a:extLst>
          </p:cNvPr>
          <p:cNvSpPr>
            <a:spLocks noGrp="1"/>
          </p:cNvSpPr>
          <p:nvPr>
            <p:ph idx="1"/>
          </p:nvPr>
        </p:nvSpPr>
        <p:spPr>
          <a:xfrm>
            <a:off x="533400" y="1447800"/>
            <a:ext cx="8229600" cy="5029200"/>
          </a:xfrm>
        </p:spPr>
        <p:txBody>
          <a:bodyPr/>
          <a:lstStyle/>
          <a:p>
            <a:pPr eaLnBrk="1" hangingPunct="1">
              <a:lnSpc>
                <a:spcPct val="90000"/>
              </a:lnSpc>
            </a:pPr>
            <a:r>
              <a:rPr lang="en-US" altLang="en-US" sz="2400" b="1"/>
              <a:t>Reports</a:t>
            </a:r>
          </a:p>
          <a:p>
            <a:pPr eaLnBrk="1" hangingPunct="1">
              <a:lnSpc>
                <a:spcPct val="90000"/>
              </a:lnSpc>
              <a:buFont typeface="Wingdings" panose="05000000000000000000" pitchFamily="2" charset="2"/>
              <a:buNone/>
            </a:pPr>
            <a:br>
              <a:rPr lang="en-US" altLang="en-US" sz="2400" b="1"/>
            </a:br>
            <a:r>
              <a:rPr lang="en-US" altLang="en-US" sz="2400" b="1"/>
              <a:t> Expected Separation Dates </a:t>
            </a:r>
          </a:p>
          <a:p>
            <a:pPr lvl="2" eaLnBrk="1" hangingPunct="1">
              <a:lnSpc>
                <a:spcPct val="90000"/>
              </a:lnSpc>
              <a:buClr>
                <a:schemeClr val="accent1"/>
              </a:buClr>
              <a:buFont typeface="Wingdings" panose="05000000000000000000" pitchFamily="2" charset="2"/>
              <a:buChar char="§"/>
            </a:pPr>
            <a:r>
              <a:rPr lang="en-US" altLang="en-US" b="1"/>
              <a:t>OSFA mails throughout the year</a:t>
            </a:r>
          </a:p>
          <a:p>
            <a:pPr lvl="2" eaLnBrk="1" hangingPunct="1">
              <a:lnSpc>
                <a:spcPct val="90000"/>
              </a:lnSpc>
              <a:buClr>
                <a:schemeClr val="accent1"/>
              </a:buClr>
              <a:buFont typeface="Wingdings" panose="05000000000000000000" pitchFamily="2" charset="2"/>
              <a:buChar char="§"/>
            </a:pPr>
            <a:r>
              <a:rPr lang="en-US" altLang="en-US" b="1"/>
              <a:t>Reports can be generated at any time on ECSI’s WebX system</a:t>
            </a:r>
          </a:p>
          <a:p>
            <a:pPr lvl="2" eaLnBrk="1" hangingPunct="1">
              <a:lnSpc>
                <a:spcPct val="90000"/>
              </a:lnSpc>
              <a:buClr>
                <a:schemeClr val="accent1"/>
              </a:buClr>
              <a:buFont typeface="Wingdings" panose="05000000000000000000" pitchFamily="2" charset="2"/>
              <a:buChar char="§"/>
            </a:pPr>
            <a:r>
              <a:rPr lang="en-US" altLang="en-US" b="1"/>
              <a:t>Opportunity to update separation dates</a:t>
            </a:r>
          </a:p>
          <a:p>
            <a:pPr eaLnBrk="1" hangingPunct="1"/>
            <a:endParaRPr lang="en-US" altLang="en-US" sz="2400" b="1"/>
          </a:p>
          <a:p>
            <a:pPr eaLnBrk="1" hangingPunct="1"/>
            <a:r>
              <a:rPr lang="en-US" altLang="en-US" sz="2400" b="1"/>
              <a:t>A March mailing included the current In-School report to allow schools to make any updates and the fiscal year 2019 cohort default rate</a:t>
            </a:r>
          </a:p>
          <a:p>
            <a:pPr lvl="1" eaLnBrk="1" hangingPunct="1">
              <a:buClr>
                <a:schemeClr val="accent1"/>
              </a:buClr>
              <a:buFont typeface="Wingdings" panose="05000000000000000000" pitchFamily="2" charset="2"/>
              <a:buChar char="§"/>
            </a:pPr>
            <a:r>
              <a:rPr lang="en-US" altLang="en-US" sz="2400" b="1"/>
              <a:t>By request, OSFA mails schools a list of defaulted borrowers </a:t>
            </a:r>
          </a:p>
          <a:p>
            <a:pPr lvl="2" eaLnBrk="1" hangingPunct="1">
              <a:lnSpc>
                <a:spcPct val="90000"/>
              </a:lnSpc>
              <a:buClr>
                <a:schemeClr val="tx1"/>
              </a:buClr>
              <a:buFont typeface="Arial" panose="020B0604020202020204" pitchFamily="34" charset="0"/>
              <a:buNone/>
            </a:pPr>
            <a:endParaRPr lang="en-US" altLang="en-US" sz="2200" b="1"/>
          </a:p>
          <a:p>
            <a:pPr lvl="2" eaLnBrk="1" hangingPunct="1">
              <a:lnSpc>
                <a:spcPct val="90000"/>
              </a:lnSpc>
              <a:buClr>
                <a:schemeClr val="tx1"/>
              </a:buClr>
              <a:buFont typeface="Wingdings" panose="05000000000000000000" pitchFamily="2" charset="2"/>
              <a:buNone/>
            </a:pPr>
            <a:endParaRPr lang="en-US" altLang="en-US" sz="2200"/>
          </a:p>
          <a:p>
            <a:pPr eaLnBrk="1" hangingPunct="1">
              <a:lnSpc>
                <a:spcPct val="90000"/>
              </a:lnSpc>
              <a:buClr>
                <a:schemeClr val="tx1"/>
              </a:buClr>
              <a:buFont typeface="Wingdings" panose="05000000000000000000" pitchFamily="2" charset="2"/>
              <a:buNone/>
            </a:pPr>
            <a:endParaRPr lang="en-US" altLang="en-US" sz="1600" b="1"/>
          </a:p>
          <a:p>
            <a:pPr eaLnBrk="1" hangingPunct="1">
              <a:lnSpc>
                <a:spcPct val="90000"/>
              </a:lnSpc>
              <a:buFont typeface="Wingdings" panose="05000000000000000000" pitchFamily="2" charset="2"/>
              <a:buNone/>
            </a:pPr>
            <a:endParaRPr lang="en-US" altLang="en-US" sz="1600"/>
          </a:p>
        </p:txBody>
      </p:sp>
      <p:sp>
        <p:nvSpPr>
          <p:cNvPr id="4" name="Rectangle 3">
            <a:extLst>
              <a:ext uri="{FF2B5EF4-FFF2-40B4-BE49-F238E27FC236}">
                <a16:creationId xmlns:a16="http://schemas.microsoft.com/office/drawing/2014/main" id="{56C81326-6900-4349-B902-F7673CFECF3F}"/>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7EB392C-4CF5-408B-A5FA-41508214CF3C}"/>
              </a:ext>
            </a:extLst>
          </p:cNvPr>
          <p:cNvSpPr>
            <a:spLocks noGrp="1"/>
          </p:cNvSpPr>
          <p:nvPr>
            <p:ph type="title"/>
          </p:nvPr>
        </p:nvSpPr>
        <p:spPr>
          <a:xfrm>
            <a:off x="457200" y="685800"/>
            <a:ext cx="7791450" cy="623888"/>
          </a:xfrm>
        </p:spPr>
        <p:txBody>
          <a:bodyPr/>
          <a:lstStyle/>
          <a:p>
            <a:pPr eaLnBrk="1" hangingPunct="1"/>
            <a:r>
              <a:rPr lang="en-US" altLang="en-US" sz="3200" b="1"/>
              <a:t>Default Management</a:t>
            </a:r>
          </a:p>
        </p:txBody>
      </p:sp>
      <p:sp>
        <p:nvSpPr>
          <p:cNvPr id="110595" name="Rectangle 3">
            <a:extLst>
              <a:ext uri="{FF2B5EF4-FFF2-40B4-BE49-F238E27FC236}">
                <a16:creationId xmlns:a16="http://schemas.microsoft.com/office/drawing/2014/main" id="{7627E648-1911-46E5-9783-FDBB9ED3F39B}"/>
              </a:ext>
            </a:extLst>
          </p:cNvPr>
          <p:cNvSpPr>
            <a:spLocks noGrp="1"/>
          </p:cNvSpPr>
          <p:nvPr>
            <p:ph idx="1"/>
          </p:nvPr>
        </p:nvSpPr>
        <p:spPr>
          <a:xfrm>
            <a:off x="381000" y="1447800"/>
            <a:ext cx="8305800" cy="5257800"/>
          </a:xfrm>
        </p:spPr>
        <p:txBody>
          <a:bodyPr/>
          <a:lstStyle/>
          <a:p>
            <a:pPr eaLnBrk="1" hangingPunct="1">
              <a:lnSpc>
                <a:spcPct val="80000"/>
              </a:lnSpc>
              <a:spcBef>
                <a:spcPts val="600"/>
              </a:spcBef>
              <a:buSzPct val="110000"/>
              <a:buFont typeface="Wingdings" panose="05000000000000000000" pitchFamily="2" charset="2"/>
              <a:buChar char="§"/>
            </a:pPr>
            <a:endParaRPr lang="en-US" altLang="en-US" sz="2000" b="1"/>
          </a:p>
          <a:p>
            <a:pPr lvl="1" eaLnBrk="1" hangingPunct="1">
              <a:lnSpc>
                <a:spcPct val="80000"/>
              </a:lnSpc>
              <a:spcBef>
                <a:spcPts val="600"/>
              </a:spcBef>
              <a:buClr>
                <a:schemeClr val="accent1"/>
              </a:buClr>
              <a:buSzPct val="110000"/>
              <a:buFont typeface="Wingdings" panose="05000000000000000000" pitchFamily="2" charset="2"/>
              <a:buChar char="§"/>
            </a:pPr>
            <a:r>
              <a:rPr lang="en-US" altLang="en-US" sz="2000" b="1"/>
              <a:t>If the default rate exceeds 30% the institution must file a Loan Default Management Plan with OSFA by June 30 and achieve 100% return rate on on-line Exit Interviews to be considered for continued participation, no later than </a:t>
            </a:r>
            <a:r>
              <a:rPr lang="en-US" altLang="en-US" sz="2000" b="1">
                <a:solidFill>
                  <a:srgbClr val="FF0000"/>
                </a:solidFill>
              </a:rPr>
              <a:t>July 15th</a:t>
            </a:r>
          </a:p>
          <a:p>
            <a:pPr lvl="1" eaLnBrk="1" hangingPunct="1">
              <a:lnSpc>
                <a:spcPct val="80000"/>
              </a:lnSpc>
              <a:spcBef>
                <a:spcPts val="600"/>
              </a:spcBef>
              <a:buClr>
                <a:schemeClr val="accent1"/>
              </a:buClr>
              <a:buSzPct val="110000"/>
              <a:buFont typeface="Wingdings" panose="05000000000000000000" pitchFamily="2" charset="2"/>
              <a:buChar char="§"/>
            </a:pPr>
            <a:endParaRPr lang="en-US" altLang="en-US" sz="2000" b="1"/>
          </a:p>
          <a:p>
            <a:pPr lvl="1" eaLnBrk="1" hangingPunct="1">
              <a:lnSpc>
                <a:spcPct val="80000"/>
              </a:lnSpc>
              <a:spcBef>
                <a:spcPts val="600"/>
              </a:spcBef>
              <a:buClr>
                <a:schemeClr val="accent1"/>
              </a:buClr>
              <a:buSzPct val="110000"/>
              <a:buFont typeface="Wingdings" panose="05000000000000000000" pitchFamily="2" charset="2"/>
              <a:buChar char="§"/>
            </a:pPr>
            <a:r>
              <a:rPr lang="en-US" altLang="en-US" sz="2000" b="1"/>
              <a:t>If the default rate exceeds 10% the institution must achieve 100% return rate on on-line Exit Interviews  to be considered for continued participation, no later than </a:t>
            </a:r>
            <a:r>
              <a:rPr lang="en-US" altLang="en-US" sz="2000" b="1">
                <a:solidFill>
                  <a:srgbClr val="FF0000"/>
                </a:solidFill>
              </a:rPr>
              <a:t>July 15th</a:t>
            </a:r>
          </a:p>
          <a:p>
            <a:pPr eaLnBrk="1" hangingPunct="1">
              <a:lnSpc>
                <a:spcPct val="80000"/>
              </a:lnSpc>
              <a:spcBef>
                <a:spcPts val="600"/>
              </a:spcBef>
              <a:buSzPct val="110000"/>
              <a:buFont typeface="Wingdings" panose="05000000000000000000" pitchFamily="2" charset="2"/>
              <a:buChar char="§"/>
            </a:pPr>
            <a:endParaRPr lang="en-US" altLang="en-US" sz="2000" b="1"/>
          </a:p>
          <a:p>
            <a:pPr lvl="1" eaLnBrk="1" hangingPunct="1">
              <a:lnSpc>
                <a:spcPct val="80000"/>
              </a:lnSpc>
              <a:spcBef>
                <a:spcPts val="600"/>
              </a:spcBef>
              <a:buClr>
                <a:schemeClr val="accent1"/>
              </a:buClr>
              <a:buSzPct val="110000"/>
              <a:buFont typeface="Wingdings" panose="05000000000000000000" pitchFamily="2" charset="2"/>
              <a:buChar char="§"/>
            </a:pPr>
            <a:r>
              <a:rPr lang="en-US" altLang="en-US" sz="2000" b="1"/>
              <a:t>If the default rate is less than 10% the institution must achieve at least 75% return rate on on-line Exit Interviews to be considered for continued participation, no later than </a:t>
            </a:r>
            <a:r>
              <a:rPr lang="en-US" altLang="en-US" sz="2000" b="1">
                <a:solidFill>
                  <a:srgbClr val="FF0000"/>
                </a:solidFill>
              </a:rPr>
              <a:t>July 15th</a:t>
            </a:r>
          </a:p>
          <a:p>
            <a:pPr lvl="1" eaLnBrk="1" hangingPunct="1">
              <a:lnSpc>
                <a:spcPct val="80000"/>
              </a:lnSpc>
              <a:spcBef>
                <a:spcPts val="600"/>
              </a:spcBef>
              <a:buClr>
                <a:schemeClr val="accent1"/>
              </a:buClr>
              <a:buSzPct val="110000"/>
              <a:buFont typeface="Wingdings" panose="05000000000000000000" pitchFamily="2" charset="2"/>
              <a:buChar char="§"/>
            </a:pPr>
            <a:endParaRPr lang="en-US" altLang="en-US" sz="2000" b="1">
              <a:solidFill>
                <a:srgbClr val="FF0000"/>
              </a:solidFill>
            </a:endParaRPr>
          </a:p>
          <a:p>
            <a:pPr lvl="1" eaLnBrk="1" hangingPunct="1">
              <a:lnSpc>
                <a:spcPct val="80000"/>
              </a:lnSpc>
              <a:spcBef>
                <a:spcPts val="600"/>
              </a:spcBef>
              <a:buClr>
                <a:schemeClr val="accent1"/>
              </a:buClr>
              <a:buSzPct val="110000"/>
              <a:buFont typeface="Wingdings" panose="05000000000000000000" pitchFamily="2" charset="2"/>
              <a:buChar char="§"/>
            </a:pPr>
            <a:r>
              <a:rPr lang="en-US" altLang="en-US" sz="2000" b="1"/>
              <a:t>Any school that does not achieve 100% return on all Exit Interviews by </a:t>
            </a:r>
            <a:r>
              <a:rPr lang="en-US" altLang="en-US" sz="2000" b="1">
                <a:solidFill>
                  <a:srgbClr val="FF0000"/>
                </a:solidFill>
              </a:rPr>
              <a:t>July 15</a:t>
            </a:r>
            <a:r>
              <a:rPr lang="en-US" altLang="en-US" sz="2000" b="1" baseline="30000">
                <a:solidFill>
                  <a:srgbClr val="FF0000"/>
                </a:solidFill>
              </a:rPr>
              <a:t>th</a:t>
            </a:r>
            <a:r>
              <a:rPr lang="en-US" altLang="en-US" sz="2000" b="1">
                <a:solidFill>
                  <a:srgbClr val="FF0000"/>
                </a:solidFill>
              </a:rPr>
              <a:t> </a:t>
            </a:r>
            <a:r>
              <a:rPr lang="en-US" altLang="en-US" sz="2000" b="1"/>
              <a:t>and have a prior year default rate in excess of 30% can receive no more than 75% of their highest allocation in the program in the last five years</a:t>
            </a:r>
          </a:p>
          <a:p>
            <a:pPr lvl="1" eaLnBrk="1" hangingPunct="1">
              <a:lnSpc>
                <a:spcPct val="80000"/>
              </a:lnSpc>
              <a:spcBef>
                <a:spcPts val="600"/>
              </a:spcBef>
              <a:buClr>
                <a:schemeClr val="accent1"/>
              </a:buClr>
              <a:buSzPct val="110000"/>
              <a:buFont typeface="Wingdings" panose="05000000000000000000" pitchFamily="2" charset="2"/>
              <a:buChar char="§"/>
            </a:pPr>
            <a:endParaRPr lang="en-US" altLang="en-US" sz="2000" b="1">
              <a:solidFill>
                <a:srgbClr val="FF0000"/>
              </a:solidFill>
            </a:endParaRPr>
          </a:p>
          <a:p>
            <a:pPr lvl="1" eaLnBrk="1" hangingPunct="1">
              <a:lnSpc>
                <a:spcPct val="80000"/>
              </a:lnSpc>
              <a:spcBef>
                <a:spcPts val="600"/>
              </a:spcBef>
              <a:buClr>
                <a:schemeClr val="accent1"/>
              </a:buClr>
              <a:buSzPct val="110000"/>
              <a:buFont typeface="Wingdings" panose="05000000000000000000" pitchFamily="2" charset="2"/>
              <a:buChar char="§"/>
            </a:pPr>
            <a:endParaRPr lang="en-US" altLang="en-US" sz="2000" b="1">
              <a:solidFill>
                <a:srgbClr val="FF0000"/>
              </a:solidFill>
            </a:endParaRPr>
          </a:p>
          <a:p>
            <a:pPr eaLnBrk="1" hangingPunct="1">
              <a:lnSpc>
                <a:spcPct val="80000"/>
              </a:lnSpc>
              <a:buClr>
                <a:schemeClr val="tx1"/>
              </a:buClr>
              <a:buFont typeface="Wingdings" panose="05000000000000000000" pitchFamily="2" charset="2"/>
              <a:buChar char="ü"/>
            </a:pPr>
            <a:endParaRPr lang="en-US" altLang="en-US" sz="2500" b="1"/>
          </a:p>
          <a:p>
            <a:pPr eaLnBrk="1" hangingPunct="1">
              <a:lnSpc>
                <a:spcPct val="80000"/>
              </a:lnSpc>
              <a:buClr>
                <a:schemeClr val="tx1"/>
              </a:buClr>
              <a:buFont typeface="Wingdings" panose="05000000000000000000" pitchFamily="2" charset="2"/>
              <a:buChar char="ü"/>
            </a:pPr>
            <a:endParaRPr lang="en-US" altLang="en-US" sz="2500" b="1"/>
          </a:p>
        </p:txBody>
      </p:sp>
      <p:sp>
        <p:nvSpPr>
          <p:cNvPr id="4" name="Rectangle 3">
            <a:extLst>
              <a:ext uri="{FF2B5EF4-FFF2-40B4-BE49-F238E27FC236}">
                <a16:creationId xmlns:a16="http://schemas.microsoft.com/office/drawing/2014/main" id="{90736C5B-A4CD-4731-B915-65EB4DD52F35}"/>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a:extLst>
              <a:ext uri="{FF2B5EF4-FFF2-40B4-BE49-F238E27FC236}">
                <a16:creationId xmlns:a16="http://schemas.microsoft.com/office/drawing/2014/main" id="{704E692C-E829-49BF-BE3F-9BB0368F7640}"/>
              </a:ext>
            </a:extLst>
          </p:cNvPr>
          <p:cNvSpPr>
            <a:spLocks noGrp="1"/>
          </p:cNvSpPr>
          <p:nvPr>
            <p:ph type="title"/>
          </p:nvPr>
        </p:nvSpPr>
        <p:spPr>
          <a:xfrm>
            <a:off x="457200" y="685800"/>
            <a:ext cx="8229600" cy="717550"/>
          </a:xfrm>
        </p:spPr>
        <p:txBody>
          <a:bodyPr/>
          <a:lstStyle/>
          <a:p>
            <a:pPr eaLnBrk="1" hangingPunct="1"/>
            <a:r>
              <a:rPr lang="en-US" altLang="en-US" sz="3200" b="1"/>
              <a:t>Default Management</a:t>
            </a:r>
          </a:p>
        </p:txBody>
      </p:sp>
      <p:sp>
        <p:nvSpPr>
          <p:cNvPr id="111619" name="Rectangle 2">
            <a:extLst>
              <a:ext uri="{FF2B5EF4-FFF2-40B4-BE49-F238E27FC236}">
                <a16:creationId xmlns:a16="http://schemas.microsoft.com/office/drawing/2014/main" id="{7E8FC8DD-EE5E-4FEC-A3A6-5AEFACDE3B5B}"/>
              </a:ext>
            </a:extLst>
          </p:cNvPr>
          <p:cNvSpPr>
            <a:spLocks noGrp="1"/>
          </p:cNvSpPr>
          <p:nvPr>
            <p:ph idx="1"/>
          </p:nvPr>
        </p:nvSpPr>
        <p:spPr>
          <a:xfrm>
            <a:off x="457200" y="1524000"/>
            <a:ext cx="8229600" cy="5105400"/>
          </a:xfrm>
        </p:spPr>
        <p:txBody>
          <a:bodyPr/>
          <a:lstStyle/>
          <a:p>
            <a:endParaRPr lang="en-US" altLang="en-US" sz="2400"/>
          </a:p>
          <a:p>
            <a:r>
              <a:rPr lang="en-US" altLang="en-US" sz="2400" b="1"/>
              <a:t>OSFA extended the July 15</a:t>
            </a:r>
            <a:r>
              <a:rPr lang="en-US" altLang="en-US" sz="2400" b="1" baseline="30000"/>
              <a:t>th</a:t>
            </a:r>
            <a:r>
              <a:rPr lang="en-US" altLang="en-US" sz="2400" b="1"/>
              <a:t> deadline this year</a:t>
            </a:r>
          </a:p>
          <a:p>
            <a:endParaRPr lang="en-US" altLang="en-US" sz="2400" b="1"/>
          </a:p>
          <a:p>
            <a:r>
              <a:rPr lang="en-US" altLang="en-US" sz="2400" b="1"/>
              <a:t>OSFA continues to work with schools to help them reach the Exit requirements</a:t>
            </a:r>
            <a:endParaRPr lang="en-US" altLang="en-US" sz="2500" b="1"/>
          </a:p>
          <a:p>
            <a:endParaRPr lang="en-US" altLang="en-US" sz="2400" b="1"/>
          </a:p>
          <a:p>
            <a:r>
              <a:rPr lang="en-US" altLang="en-US" sz="2400" b="1"/>
              <a:t>OSFA has been sending monthly reminder emails to students  that have not yet completed their Exit Interviews</a:t>
            </a:r>
          </a:p>
          <a:p>
            <a:endParaRPr lang="en-US" altLang="en-US" sz="2400" b="1"/>
          </a:p>
          <a:p>
            <a:r>
              <a:rPr lang="en-US" altLang="en-US" sz="2400" b="1"/>
              <a:t>OSFA has also been calling borrowers to remind them to complete their Exits</a:t>
            </a:r>
          </a:p>
          <a:p>
            <a:pPr>
              <a:buFont typeface="Wingdings 2" panose="05020102010507070707" pitchFamily="18" charset="2"/>
              <a:buNone/>
            </a:pPr>
            <a:endParaRPr lang="en-US" altLang="en-US" sz="2400"/>
          </a:p>
          <a:p>
            <a:endParaRPr lang="en-US" altLang="en-US" sz="2400"/>
          </a:p>
        </p:txBody>
      </p:sp>
      <p:sp>
        <p:nvSpPr>
          <p:cNvPr id="4" name="Rectangle 3">
            <a:extLst>
              <a:ext uri="{FF2B5EF4-FFF2-40B4-BE49-F238E27FC236}">
                <a16:creationId xmlns:a16="http://schemas.microsoft.com/office/drawing/2014/main" id="{3094003B-A3C3-4224-9595-325E2DB8C736}"/>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3C5EA05-9DFC-4557-84BD-FA657AE875EA}"/>
              </a:ext>
            </a:extLst>
          </p:cNvPr>
          <p:cNvSpPr>
            <a:spLocks noGrp="1"/>
          </p:cNvSpPr>
          <p:nvPr>
            <p:ph type="title"/>
          </p:nvPr>
        </p:nvSpPr>
        <p:spPr>
          <a:xfrm>
            <a:off x="381000" y="533400"/>
            <a:ext cx="8229600" cy="914400"/>
          </a:xfrm>
        </p:spPr>
        <p:txBody>
          <a:bodyPr/>
          <a:lstStyle/>
          <a:p>
            <a:pPr eaLnBrk="1" hangingPunct="1"/>
            <a:r>
              <a:rPr lang="en-US" altLang="en-US" sz="3200" b="1"/>
              <a:t>Default Management</a:t>
            </a:r>
            <a:br>
              <a:rPr lang="en-US" altLang="en-US" sz="3200" b="1"/>
            </a:br>
            <a:r>
              <a:rPr lang="en-US" altLang="en-US" sz="2800" b="1"/>
              <a:t>2018-2019 Exit Interview Overview</a:t>
            </a:r>
          </a:p>
        </p:txBody>
      </p:sp>
      <p:sp>
        <p:nvSpPr>
          <p:cNvPr id="112643" name="Rectangle 3">
            <a:extLst>
              <a:ext uri="{FF2B5EF4-FFF2-40B4-BE49-F238E27FC236}">
                <a16:creationId xmlns:a16="http://schemas.microsoft.com/office/drawing/2014/main" id="{46D56934-0557-451B-A730-B1C60D8E64D0}"/>
              </a:ext>
            </a:extLst>
          </p:cNvPr>
          <p:cNvSpPr>
            <a:spLocks noGrp="1"/>
          </p:cNvSpPr>
          <p:nvPr>
            <p:ph idx="1"/>
          </p:nvPr>
        </p:nvSpPr>
        <p:spPr>
          <a:xfrm>
            <a:off x="304800" y="1981200"/>
            <a:ext cx="8677275" cy="4648200"/>
          </a:xfrm>
        </p:spPr>
        <p:txBody>
          <a:bodyPr/>
          <a:lstStyle/>
          <a:p>
            <a:pPr lvl="1" eaLnBrk="1" hangingPunct="1">
              <a:lnSpc>
                <a:spcPct val="90000"/>
              </a:lnSpc>
              <a:buClr>
                <a:schemeClr val="accent1"/>
              </a:buClr>
              <a:buFont typeface="Wingdings" panose="05000000000000000000" pitchFamily="2" charset="2"/>
              <a:buNone/>
            </a:pPr>
            <a:endParaRPr lang="en-US" altLang="en-US" sz="2000"/>
          </a:p>
          <a:p>
            <a:pPr eaLnBrk="1" hangingPunct="1">
              <a:lnSpc>
                <a:spcPct val="90000"/>
              </a:lnSpc>
              <a:buClr>
                <a:schemeClr val="tx1"/>
              </a:buClr>
              <a:buSzPct val="90000"/>
              <a:buFont typeface="Wingdings" panose="05000000000000000000" pitchFamily="2" charset="2"/>
              <a:buNone/>
            </a:pPr>
            <a:endParaRPr lang="en-US" altLang="en-US"/>
          </a:p>
          <a:p>
            <a:pPr lvl="1" eaLnBrk="1" hangingPunct="1">
              <a:lnSpc>
                <a:spcPct val="90000"/>
              </a:lnSpc>
              <a:buClr>
                <a:schemeClr val="tx1"/>
              </a:buClr>
              <a:buFont typeface="Wingdings" panose="05000000000000000000" pitchFamily="2" charset="2"/>
              <a:buChar char="§"/>
            </a:pPr>
            <a:endParaRPr lang="en-US" altLang="en-US"/>
          </a:p>
        </p:txBody>
      </p:sp>
      <p:sp>
        <p:nvSpPr>
          <p:cNvPr id="4" name="Rectangle 3">
            <a:extLst>
              <a:ext uri="{FF2B5EF4-FFF2-40B4-BE49-F238E27FC236}">
                <a16:creationId xmlns:a16="http://schemas.microsoft.com/office/drawing/2014/main" id="{BE2B52CC-519B-47EE-AFAF-229C531EF78E}"/>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graphicFrame>
        <p:nvGraphicFramePr>
          <p:cNvPr id="5" name="Table 4">
            <a:extLst>
              <a:ext uri="{FF2B5EF4-FFF2-40B4-BE49-F238E27FC236}">
                <a16:creationId xmlns:a16="http://schemas.microsoft.com/office/drawing/2014/main" id="{33158883-683C-472B-9A67-1D27B7B18DFB}"/>
              </a:ext>
            </a:extLst>
          </p:cNvPr>
          <p:cNvGraphicFramePr>
            <a:graphicFrameLocks noGrp="1"/>
          </p:cNvGraphicFramePr>
          <p:nvPr/>
        </p:nvGraphicFramePr>
        <p:xfrm>
          <a:off x="533400" y="1752600"/>
          <a:ext cx="8382000" cy="4521200"/>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gridCol w="1397000">
                  <a:extLst>
                    <a:ext uri="{9D8B030D-6E8A-4147-A177-3AD203B41FA5}">
                      <a16:colId xmlns:a16="http://schemas.microsoft.com/office/drawing/2014/main" val="20003"/>
                    </a:ext>
                  </a:extLst>
                </a:gridCol>
                <a:gridCol w="1397000">
                  <a:extLst>
                    <a:ext uri="{9D8B030D-6E8A-4147-A177-3AD203B41FA5}">
                      <a16:colId xmlns:a16="http://schemas.microsoft.com/office/drawing/2014/main" val="20004"/>
                    </a:ext>
                  </a:extLst>
                </a:gridCol>
                <a:gridCol w="1397000">
                  <a:extLst>
                    <a:ext uri="{9D8B030D-6E8A-4147-A177-3AD203B41FA5}">
                      <a16:colId xmlns:a16="http://schemas.microsoft.com/office/drawing/2014/main" val="20005"/>
                    </a:ext>
                  </a:extLst>
                </a:gridCol>
              </a:tblGrid>
              <a:tr h="1905170">
                <a:tc>
                  <a:txBody>
                    <a:bodyPr/>
                    <a:lstStyle/>
                    <a:p>
                      <a:endParaRPr lang="en-US" sz="1800" dirty="0"/>
                    </a:p>
                  </a:txBody>
                  <a:tcPr marT="45724" marB="45724"/>
                </a:tc>
                <a:tc>
                  <a:txBody>
                    <a:bodyPr/>
                    <a:lstStyle/>
                    <a:p>
                      <a:pPr algn="ctr"/>
                      <a:r>
                        <a:rPr lang="en-US" sz="1800" b="1" dirty="0"/>
                        <a:t>Total  Borrowers Separating</a:t>
                      </a:r>
                      <a:r>
                        <a:rPr lang="en-US" sz="1800" b="1" baseline="0" dirty="0"/>
                        <a:t> 7/1/2018-6/30/2019</a:t>
                      </a:r>
                      <a:endParaRPr lang="en-US" sz="1800" b="1" dirty="0"/>
                    </a:p>
                  </a:txBody>
                  <a:tcPr marT="45724" marB="45724"/>
                </a:tc>
                <a:tc>
                  <a:txBody>
                    <a:bodyPr/>
                    <a:lstStyle/>
                    <a:p>
                      <a:pPr algn="ctr"/>
                      <a:r>
                        <a:rPr lang="en-US" sz="1800" b="1" dirty="0"/>
                        <a:t>Completed Exits</a:t>
                      </a:r>
                    </a:p>
                  </a:txBody>
                  <a:tcPr marT="45724" marB="45724"/>
                </a:tc>
                <a:tc>
                  <a:txBody>
                    <a:bodyPr/>
                    <a:lstStyle/>
                    <a:p>
                      <a:pPr algn="ctr"/>
                      <a:r>
                        <a:rPr lang="en-US" sz="1800" b="1" dirty="0"/>
                        <a:t>Current in Repayment</a:t>
                      </a:r>
                    </a:p>
                  </a:txBody>
                  <a:tcPr marT="45724" marB="45724"/>
                </a:tc>
                <a:tc>
                  <a:txBody>
                    <a:bodyPr/>
                    <a:lstStyle/>
                    <a:p>
                      <a:pPr algn="ctr"/>
                      <a:r>
                        <a:rPr lang="en-US" sz="1800" b="1" dirty="0"/>
                        <a:t>In Deferment</a:t>
                      </a:r>
                    </a:p>
                  </a:txBody>
                  <a:tcPr marT="45724" marB="45724"/>
                </a:tc>
                <a:tc>
                  <a:txBody>
                    <a:bodyPr/>
                    <a:lstStyle/>
                    <a:p>
                      <a:pPr algn="ctr"/>
                      <a:r>
                        <a:rPr lang="en-US" sz="1800" b="1" dirty="0"/>
                        <a:t>In Default</a:t>
                      </a:r>
                    </a:p>
                  </a:txBody>
                  <a:tcPr marT="45724" marB="45724"/>
                </a:tc>
                <a:extLst>
                  <a:ext uri="{0D108BD9-81ED-4DB2-BD59-A6C34878D82A}">
                    <a16:rowId xmlns:a16="http://schemas.microsoft.com/office/drawing/2014/main" val="10000"/>
                  </a:ext>
                </a:extLst>
              </a:tr>
              <a:tr h="943225">
                <a:tc>
                  <a:txBody>
                    <a:bodyPr/>
                    <a:lstStyle/>
                    <a:p>
                      <a:r>
                        <a:rPr lang="en-US" sz="1800" b="1" dirty="0"/>
                        <a:t>Private Institutions</a:t>
                      </a:r>
                    </a:p>
                  </a:txBody>
                  <a:tcPr marT="45724" marB="45724"/>
                </a:tc>
                <a:tc>
                  <a:txBody>
                    <a:bodyPr/>
                    <a:lstStyle/>
                    <a:p>
                      <a:pPr algn="ctr"/>
                      <a:r>
                        <a:rPr lang="en-US" sz="1800" dirty="0"/>
                        <a:t>582</a:t>
                      </a:r>
                    </a:p>
                  </a:txBody>
                  <a:tcPr marT="45724" marB="45724"/>
                </a:tc>
                <a:tc>
                  <a:txBody>
                    <a:bodyPr/>
                    <a:lstStyle/>
                    <a:p>
                      <a:pPr algn="ctr"/>
                      <a:r>
                        <a:rPr lang="en-US" sz="1800" dirty="0"/>
                        <a:t>397</a:t>
                      </a:r>
                    </a:p>
                  </a:txBody>
                  <a:tcPr marT="45724" marB="45724"/>
                </a:tc>
                <a:tc>
                  <a:txBody>
                    <a:bodyPr/>
                    <a:lstStyle/>
                    <a:p>
                      <a:pPr algn="ctr"/>
                      <a:r>
                        <a:rPr lang="en-US" sz="1800" dirty="0"/>
                        <a:t>532</a:t>
                      </a:r>
                    </a:p>
                  </a:txBody>
                  <a:tcPr marT="45724" marB="45724"/>
                </a:tc>
                <a:tc>
                  <a:txBody>
                    <a:bodyPr/>
                    <a:lstStyle/>
                    <a:p>
                      <a:pPr algn="ctr"/>
                      <a:r>
                        <a:rPr lang="en-US" sz="1800" dirty="0"/>
                        <a:t>22</a:t>
                      </a:r>
                    </a:p>
                  </a:txBody>
                  <a:tcPr marT="45724" marB="45724"/>
                </a:tc>
                <a:tc>
                  <a:txBody>
                    <a:bodyPr/>
                    <a:lstStyle/>
                    <a:p>
                      <a:pPr algn="ctr"/>
                      <a:r>
                        <a:rPr lang="en-US" sz="1800" dirty="0"/>
                        <a:t>28</a:t>
                      </a:r>
                    </a:p>
                  </a:txBody>
                  <a:tcPr marT="45724" marB="45724"/>
                </a:tc>
                <a:extLst>
                  <a:ext uri="{0D108BD9-81ED-4DB2-BD59-A6C34878D82A}">
                    <a16:rowId xmlns:a16="http://schemas.microsoft.com/office/drawing/2014/main" val="10001"/>
                  </a:ext>
                </a:extLst>
              </a:tr>
              <a:tr h="1024263">
                <a:tc>
                  <a:txBody>
                    <a:bodyPr/>
                    <a:lstStyle/>
                    <a:p>
                      <a:r>
                        <a:rPr lang="en-US" sz="1800" b="1" dirty="0"/>
                        <a:t>State</a:t>
                      </a:r>
                      <a:r>
                        <a:rPr lang="en-US" sz="1800" b="1" baseline="0" dirty="0"/>
                        <a:t> Universities</a:t>
                      </a:r>
                    </a:p>
                    <a:p>
                      <a:endParaRPr lang="en-US" sz="1800" b="1" dirty="0"/>
                    </a:p>
                  </a:txBody>
                  <a:tcPr marT="45724" marB="45724"/>
                </a:tc>
                <a:tc>
                  <a:txBody>
                    <a:bodyPr/>
                    <a:lstStyle/>
                    <a:p>
                      <a:pPr algn="ctr"/>
                      <a:r>
                        <a:rPr lang="en-US" sz="1800" dirty="0"/>
                        <a:t>451</a:t>
                      </a:r>
                    </a:p>
                  </a:txBody>
                  <a:tcPr marT="45724" marB="45724"/>
                </a:tc>
                <a:tc>
                  <a:txBody>
                    <a:bodyPr/>
                    <a:lstStyle/>
                    <a:p>
                      <a:pPr algn="ctr"/>
                      <a:r>
                        <a:rPr lang="en-US" sz="1800" dirty="0"/>
                        <a:t>295</a:t>
                      </a:r>
                    </a:p>
                  </a:txBody>
                  <a:tcPr marT="45724" marB="45724"/>
                </a:tc>
                <a:tc>
                  <a:txBody>
                    <a:bodyPr/>
                    <a:lstStyle/>
                    <a:p>
                      <a:pPr algn="ctr"/>
                      <a:r>
                        <a:rPr lang="en-US" sz="1800" dirty="0"/>
                        <a:t>383</a:t>
                      </a:r>
                    </a:p>
                  </a:txBody>
                  <a:tcPr marT="45724" marB="45724"/>
                </a:tc>
                <a:tc>
                  <a:txBody>
                    <a:bodyPr/>
                    <a:lstStyle/>
                    <a:p>
                      <a:pPr algn="ctr"/>
                      <a:r>
                        <a:rPr lang="en-US" sz="1800" dirty="0"/>
                        <a:t>31</a:t>
                      </a:r>
                    </a:p>
                  </a:txBody>
                  <a:tcPr marT="45724" marB="45724"/>
                </a:tc>
                <a:tc>
                  <a:txBody>
                    <a:bodyPr/>
                    <a:lstStyle/>
                    <a:p>
                      <a:pPr algn="ctr"/>
                      <a:r>
                        <a:rPr lang="en-US" sz="1800" dirty="0"/>
                        <a:t>37</a:t>
                      </a:r>
                    </a:p>
                  </a:txBody>
                  <a:tcPr marT="45724" marB="45724"/>
                </a:tc>
                <a:extLst>
                  <a:ext uri="{0D108BD9-81ED-4DB2-BD59-A6C34878D82A}">
                    <a16:rowId xmlns:a16="http://schemas.microsoft.com/office/drawing/2014/main" val="10002"/>
                  </a:ext>
                </a:extLst>
              </a:tr>
              <a:tr h="648542">
                <a:tc>
                  <a:txBody>
                    <a:bodyPr/>
                    <a:lstStyle/>
                    <a:p>
                      <a:r>
                        <a:rPr lang="en-US" sz="1800" b="1" dirty="0"/>
                        <a:t>Proprietary</a:t>
                      </a:r>
                    </a:p>
                  </a:txBody>
                  <a:tcPr marT="45724" marB="45724"/>
                </a:tc>
                <a:tc>
                  <a:txBody>
                    <a:bodyPr/>
                    <a:lstStyle/>
                    <a:p>
                      <a:pPr algn="ctr"/>
                      <a:r>
                        <a:rPr lang="en-US" sz="1800" dirty="0"/>
                        <a:t>19</a:t>
                      </a:r>
                    </a:p>
                  </a:txBody>
                  <a:tcPr marT="45724" marB="45724"/>
                </a:tc>
                <a:tc>
                  <a:txBody>
                    <a:bodyPr/>
                    <a:lstStyle/>
                    <a:p>
                      <a:pPr algn="ctr"/>
                      <a:r>
                        <a:rPr lang="en-US" sz="1800" dirty="0"/>
                        <a:t>13</a:t>
                      </a:r>
                    </a:p>
                  </a:txBody>
                  <a:tcPr marT="45724" marB="45724"/>
                </a:tc>
                <a:tc>
                  <a:txBody>
                    <a:bodyPr/>
                    <a:lstStyle/>
                    <a:p>
                      <a:pPr algn="ctr"/>
                      <a:r>
                        <a:rPr lang="en-US" sz="1800" dirty="0"/>
                        <a:t>11</a:t>
                      </a:r>
                    </a:p>
                  </a:txBody>
                  <a:tcPr marT="45724" marB="45724"/>
                </a:tc>
                <a:tc>
                  <a:txBody>
                    <a:bodyPr/>
                    <a:lstStyle/>
                    <a:p>
                      <a:pPr algn="ctr"/>
                      <a:r>
                        <a:rPr lang="en-US" sz="1800" dirty="0"/>
                        <a:t>0</a:t>
                      </a:r>
                    </a:p>
                  </a:txBody>
                  <a:tcPr marT="45724" marB="45724"/>
                </a:tc>
                <a:tc>
                  <a:txBody>
                    <a:bodyPr/>
                    <a:lstStyle/>
                    <a:p>
                      <a:pPr algn="ctr"/>
                      <a:r>
                        <a:rPr lang="en-US" sz="1800" dirty="0"/>
                        <a:t>8</a:t>
                      </a:r>
                    </a:p>
                  </a:txBody>
                  <a:tcPr marT="45724" marB="45724"/>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4E413-2B65-41DF-97A4-F7B061CF29F4}"/>
              </a:ext>
            </a:extLst>
          </p:cNvPr>
          <p:cNvSpPr>
            <a:spLocks noGrp="1"/>
          </p:cNvSpPr>
          <p:nvPr>
            <p:ph type="title"/>
          </p:nvPr>
        </p:nvSpPr>
        <p:spPr>
          <a:xfrm>
            <a:off x="457200" y="231775"/>
            <a:ext cx="6858000" cy="377825"/>
          </a:xfrm>
        </p:spPr>
        <p:txBody>
          <a:bodyPr>
            <a:normAutofit fontScale="90000"/>
          </a:bodyPr>
          <a:lstStyle/>
          <a:p>
            <a:pPr>
              <a:defRPr/>
            </a:pPr>
            <a:r>
              <a:rPr lang="en-US" dirty="0"/>
              <a:t>No Interest Loan</a:t>
            </a:r>
          </a:p>
        </p:txBody>
      </p:sp>
      <p:sp>
        <p:nvSpPr>
          <p:cNvPr id="114691" name="Content Placeholder 2">
            <a:extLst>
              <a:ext uri="{FF2B5EF4-FFF2-40B4-BE49-F238E27FC236}">
                <a16:creationId xmlns:a16="http://schemas.microsoft.com/office/drawing/2014/main" id="{DA5707E4-189B-4022-9067-4CA21CB4AC39}"/>
              </a:ext>
            </a:extLst>
          </p:cNvPr>
          <p:cNvSpPr>
            <a:spLocks noGrp="1"/>
          </p:cNvSpPr>
          <p:nvPr>
            <p:ph idx="1"/>
          </p:nvPr>
        </p:nvSpPr>
        <p:spPr>
          <a:xfrm>
            <a:off x="457200" y="1597025"/>
            <a:ext cx="8229600" cy="4956175"/>
          </a:xfrm>
        </p:spPr>
        <p:txBody>
          <a:bodyPr/>
          <a:lstStyle/>
          <a:p>
            <a:r>
              <a:rPr lang="en-US" altLang="en-US" b="1"/>
              <a:t>Common Practices for Exiting Students</a:t>
            </a:r>
          </a:p>
          <a:p>
            <a:pPr lvl="1">
              <a:spcBef>
                <a:spcPts val="475"/>
              </a:spcBef>
              <a:buClr>
                <a:srgbClr val="0070C0"/>
              </a:buClr>
            </a:pPr>
            <a:r>
              <a:rPr lang="en-US" altLang="en-US" sz="2400" b="1"/>
              <a:t>No Interest Loan notices mailed or emailed to students by financial aid offices.  These include amount that was borrowed, Exit instructions, and login information</a:t>
            </a:r>
          </a:p>
          <a:p>
            <a:pPr lvl="1">
              <a:spcBef>
                <a:spcPts val="475"/>
              </a:spcBef>
              <a:buClr>
                <a:srgbClr val="0070C0"/>
              </a:buClr>
              <a:buFont typeface="Wingdings" panose="05000000000000000000" pitchFamily="2" charset="2"/>
              <a:buNone/>
            </a:pPr>
            <a:endParaRPr lang="en-US" altLang="en-US" sz="1400" b="1"/>
          </a:p>
          <a:p>
            <a:pPr lvl="1">
              <a:spcBef>
                <a:spcPts val="475"/>
              </a:spcBef>
              <a:buClr>
                <a:srgbClr val="0070C0"/>
              </a:buClr>
            </a:pPr>
            <a:r>
              <a:rPr lang="en-US" altLang="en-US" sz="2400" b="1"/>
              <a:t>Placing holds on Graduation Tickets</a:t>
            </a:r>
          </a:p>
          <a:p>
            <a:pPr lvl="1">
              <a:spcBef>
                <a:spcPts val="475"/>
              </a:spcBef>
              <a:buClr>
                <a:srgbClr val="0070C0"/>
              </a:buClr>
              <a:buFont typeface="Wingdings" panose="05000000000000000000" pitchFamily="2" charset="2"/>
              <a:buNone/>
            </a:pPr>
            <a:endParaRPr lang="en-US" altLang="en-US" sz="1400" b="1"/>
          </a:p>
          <a:p>
            <a:pPr lvl="1">
              <a:spcBef>
                <a:spcPts val="475"/>
              </a:spcBef>
              <a:buClr>
                <a:srgbClr val="0070C0"/>
              </a:buClr>
            </a:pPr>
            <a:r>
              <a:rPr lang="en-US" altLang="en-US" sz="2400" b="1"/>
              <a:t>Placing holds on Transcripts and/or Diplomas</a:t>
            </a:r>
          </a:p>
          <a:p>
            <a:pPr lvl="1">
              <a:spcBef>
                <a:spcPts val="475"/>
              </a:spcBef>
              <a:buClr>
                <a:srgbClr val="0070C0"/>
              </a:buClr>
              <a:buFont typeface="Wingdings" panose="05000000000000000000" pitchFamily="2" charset="2"/>
              <a:buNone/>
            </a:pPr>
            <a:endParaRPr lang="en-US" altLang="en-US" sz="1400" b="1"/>
          </a:p>
          <a:p>
            <a:pPr lvl="1">
              <a:spcBef>
                <a:spcPts val="475"/>
              </a:spcBef>
              <a:buClr>
                <a:srgbClr val="0070C0"/>
              </a:buClr>
            </a:pPr>
            <a:r>
              <a:rPr lang="en-US" altLang="en-US" sz="2400" b="1"/>
              <a:t>Constant calls and emails to borrowers until 100% Exit completion is reached </a:t>
            </a:r>
          </a:p>
          <a:p>
            <a:pPr lvl="1">
              <a:spcBef>
                <a:spcPts val="475"/>
              </a:spcBef>
              <a:buClr>
                <a:srgbClr val="0070C0"/>
              </a:buClr>
              <a:buFont typeface="Wingdings" panose="05000000000000000000" pitchFamily="2" charset="2"/>
              <a:buNone/>
            </a:pPr>
            <a:endParaRPr lang="en-US" altLang="en-US" sz="1400" b="1"/>
          </a:p>
          <a:p>
            <a:pPr lvl="1">
              <a:spcBef>
                <a:spcPts val="475"/>
              </a:spcBef>
              <a:buClr>
                <a:srgbClr val="0070C0"/>
              </a:buClr>
              <a:buFont typeface="Wingdings" panose="05000000000000000000" pitchFamily="2" charset="2"/>
              <a:buNone/>
            </a:pPr>
            <a:r>
              <a:rPr lang="en-US" altLang="en-US"/>
              <a:t>	</a:t>
            </a:r>
          </a:p>
          <a:p>
            <a:pPr lvl="1">
              <a:spcBef>
                <a:spcPts val="475"/>
              </a:spcBef>
              <a:buFont typeface="Wingdings" panose="05000000000000000000" pitchFamily="2" charset="2"/>
              <a:buNone/>
            </a:pPr>
            <a:endParaRPr lang="en-US" altLang="en-US"/>
          </a:p>
        </p:txBody>
      </p:sp>
      <p:sp>
        <p:nvSpPr>
          <p:cNvPr id="114692" name="Text Placeholder 3">
            <a:extLst>
              <a:ext uri="{FF2B5EF4-FFF2-40B4-BE49-F238E27FC236}">
                <a16:creationId xmlns:a16="http://schemas.microsoft.com/office/drawing/2014/main" id="{76B9CDBF-5045-4A3F-A145-8F017A9E7BF6}"/>
              </a:ext>
            </a:extLst>
          </p:cNvPr>
          <p:cNvSpPr>
            <a:spLocks noGrp="1"/>
          </p:cNvSpPr>
          <p:nvPr>
            <p:ph type="body" sz="quarter" idx="13"/>
          </p:nvPr>
        </p:nvSpPr>
        <p:spPr/>
        <p:txBody>
          <a:bodyPr/>
          <a:lstStyle/>
          <a:p>
            <a:r>
              <a:rPr altLang="en-US" b="1"/>
              <a:t>Default Management</a:t>
            </a:r>
            <a:endParaRPr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1A2C285-B6F1-47CE-91D7-832DCAE4E433}"/>
              </a:ext>
            </a:extLst>
          </p:cNvPr>
          <p:cNvSpPr>
            <a:spLocks noGrp="1"/>
          </p:cNvSpPr>
          <p:nvPr>
            <p:ph type="title"/>
          </p:nvPr>
        </p:nvSpPr>
        <p:spPr>
          <a:xfrm>
            <a:off x="457200" y="609600"/>
            <a:ext cx="8229600" cy="793750"/>
          </a:xfrm>
        </p:spPr>
        <p:txBody>
          <a:bodyPr/>
          <a:lstStyle/>
          <a:p>
            <a:pPr eaLnBrk="1" hangingPunct="1"/>
            <a:r>
              <a:rPr lang="en-US" altLang="en-US" sz="3200" b="1"/>
              <a:t>Default Management</a:t>
            </a:r>
          </a:p>
        </p:txBody>
      </p:sp>
      <p:sp>
        <p:nvSpPr>
          <p:cNvPr id="115715" name="Rectangle 3">
            <a:extLst>
              <a:ext uri="{FF2B5EF4-FFF2-40B4-BE49-F238E27FC236}">
                <a16:creationId xmlns:a16="http://schemas.microsoft.com/office/drawing/2014/main" id="{FC1F7E4C-4A7A-43D4-A039-807D9661A513}"/>
              </a:ext>
            </a:extLst>
          </p:cNvPr>
          <p:cNvSpPr>
            <a:spLocks noGrp="1"/>
          </p:cNvSpPr>
          <p:nvPr>
            <p:ph idx="1"/>
          </p:nvPr>
        </p:nvSpPr>
        <p:spPr>
          <a:xfrm>
            <a:off x="457200" y="1752600"/>
            <a:ext cx="8229600" cy="4495800"/>
          </a:xfrm>
        </p:spPr>
        <p:txBody>
          <a:bodyPr/>
          <a:lstStyle/>
          <a:p>
            <a:pPr eaLnBrk="1" hangingPunct="1">
              <a:lnSpc>
                <a:spcPct val="90000"/>
              </a:lnSpc>
              <a:spcBef>
                <a:spcPts val="600"/>
              </a:spcBef>
            </a:pPr>
            <a:r>
              <a:rPr lang="en-US" altLang="en-US" sz="2400" b="1"/>
              <a:t>All Exits are generated electronically by ECSI</a:t>
            </a:r>
          </a:p>
          <a:p>
            <a:pPr eaLnBrk="1" hangingPunct="1">
              <a:lnSpc>
                <a:spcPct val="90000"/>
              </a:lnSpc>
              <a:spcBef>
                <a:spcPts val="600"/>
              </a:spcBef>
            </a:pPr>
            <a:endParaRPr lang="en-US" altLang="en-US" sz="2400" b="1"/>
          </a:p>
          <a:p>
            <a:pPr eaLnBrk="1" hangingPunct="1">
              <a:lnSpc>
                <a:spcPct val="90000"/>
              </a:lnSpc>
              <a:spcBef>
                <a:spcPts val="600"/>
              </a:spcBef>
            </a:pPr>
            <a:r>
              <a:rPr lang="en-US" altLang="en-US" sz="2400" b="1"/>
              <a:t>Sixty days prior to separation, ECSI sends </a:t>
            </a:r>
            <a:r>
              <a:rPr lang="en-US" altLang="en-US" sz="2400" b="1" u="sng">
                <a:solidFill>
                  <a:srgbClr val="FF0000"/>
                </a:solidFill>
              </a:rPr>
              <a:t>an email </a:t>
            </a:r>
            <a:r>
              <a:rPr lang="en-US" altLang="en-US" sz="2400" b="1"/>
              <a:t>to borrowers with their username, password, and instructions to complete their Exits</a:t>
            </a:r>
          </a:p>
          <a:p>
            <a:pPr eaLnBrk="1" hangingPunct="1">
              <a:lnSpc>
                <a:spcPct val="90000"/>
              </a:lnSpc>
              <a:spcBef>
                <a:spcPts val="600"/>
              </a:spcBef>
            </a:pPr>
            <a:endParaRPr lang="en-US" altLang="en-US" sz="2400" b="1"/>
          </a:p>
          <a:p>
            <a:pPr eaLnBrk="1" hangingPunct="1">
              <a:lnSpc>
                <a:spcPct val="90000"/>
              </a:lnSpc>
              <a:spcBef>
                <a:spcPts val="600"/>
              </a:spcBef>
            </a:pPr>
            <a:r>
              <a:rPr lang="en-US" altLang="en-US" sz="2400" b="1"/>
              <a:t>Schools are encouraged to frequently remind students of this responsibility</a:t>
            </a:r>
          </a:p>
          <a:p>
            <a:pPr eaLnBrk="1" hangingPunct="1">
              <a:lnSpc>
                <a:spcPct val="90000"/>
              </a:lnSpc>
              <a:spcBef>
                <a:spcPts val="600"/>
              </a:spcBef>
            </a:pPr>
            <a:endParaRPr lang="en-US" altLang="en-US" sz="2400" b="1"/>
          </a:p>
          <a:p>
            <a:pPr eaLnBrk="1" hangingPunct="1">
              <a:lnSpc>
                <a:spcPct val="90000"/>
              </a:lnSpc>
              <a:spcBef>
                <a:spcPts val="600"/>
              </a:spcBef>
            </a:pPr>
            <a:r>
              <a:rPr lang="en-US" altLang="en-US" sz="2400" b="1"/>
              <a:t>Encourage borrowers to register for ACH payment at the time they are completing their Exits</a:t>
            </a:r>
          </a:p>
          <a:p>
            <a:pPr eaLnBrk="1" hangingPunct="1">
              <a:lnSpc>
                <a:spcPct val="90000"/>
              </a:lnSpc>
              <a:spcBef>
                <a:spcPts val="600"/>
              </a:spcBef>
            </a:pPr>
            <a:endParaRPr lang="en-US" altLang="en-US" sz="2400" b="1"/>
          </a:p>
        </p:txBody>
      </p:sp>
      <p:sp>
        <p:nvSpPr>
          <p:cNvPr id="4" name="Rectangle 3">
            <a:extLst>
              <a:ext uri="{FF2B5EF4-FFF2-40B4-BE49-F238E27FC236}">
                <a16:creationId xmlns:a16="http://schemas.microsoft.com/office/drawing/2014/main" id="{1EBC08BB-56EA-48F4-BB69-6180E9D4618C}"/>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6D85F1CC-227C-4E6F-8BF4-A068AE324D80}"/>
              </a:ext>
            </a:extLst>
          </p:cNvPr>
          <p:cNvSpPr>
            <a:spLocks noGrp="1"/>
          </p:cNvSpPr>
          <p:nvPr>
            <p:ph type="title"/>
          </p:nvPr>
        </p:nvSpPr>
        <p:spPr>
          <a:xfrm>
            <a:off x="381000" y="685800"/>
            <a:ext cx="8229600" cy="717550"/>
          </a:xfrm>
        </p:spPr>
        <p:txBody>
          <a:bodyPr/>
          <a:lstStyle/>
          <a:p>
            <a:r>
              <a:rPr lang="en-US" altLang="en-US" sz="4000" b="1"/>
              <a:t>Loan Servicing</a:t>
            </a:r>
          </a:p>
        </p:txBody>
      </p:sp>
      <p:sp>
        <p:nvSpPr>
          <p:cNvPr id="4" name="Rectangle 3">
            <a:extLst>
              <a:ext uri="{FF2B5EF4-FFF2-40B4-BE49-F238E27FC236}">
                <a16:creationId xmlns:a16="http://schemas.microsoft.com/office/drawing/2014/main" id="{C2F00F24-B3AF-407F-BB81-381E8D99B326}"/>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
        <p:nvSpPr>
          <p:cNvPr id="6" name="Oval 5">
            <a:extLst>
              <a:ext uri="{FF2B5EF4-FFF2-40B4-BE49-F238E27FC236}">
                <a16:creationId xmlns:a16="http://schemas.microsoft.com/office/drawing/2014/main" id="{B5AAA79C-3F31-4FDE-826D-58B5E32F6569}"/>
              </a:ext>
            </a:extLst>
          </p:cNvPr>
          <p:cNvSpPr/>
          <p:nvPr/>
        </p:nvSpPr>
        <p:spPr>
          <a:xfrm>
            <a:off x="5105400" y="2286000"/>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ight Arrow 9">
            <a:extLst>
              <a:ext uri="{FF2B5EF4-FFF2-40B4-BE49-F238E27FC236}">
                <a16:creationId xmlns:a16="http://schemas.microsoft.com/office/drawing/2014/main" id="{8A9A26DC-D338-47D2-BF9A-7633CABFB4FF}"/>
              </a:ext>
            </a:extLst>
          </p:cNvPr>
          <p:cNvSpPr/>
          <p:nvPr/>
        </p:nvSpPr>
        <p:spPr>
          <a:xfrm>
            <a:off x="1295400" y="3505200"/>
            <a:ext cx="7620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17766" name="Picture 4">
            <a:extLst>
              <a:ext uri="{FF2B5EF4-FFF2-40B4-BE49-F238E27FC236}">
                <a16:creationId xmlns:a16="http://schemas.microsoft.com/office/drawing/2014/main" id="{E2748E03-D43B-4C16-9E53-A5A2CEBF21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8305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Content Placeholder 6">
            <a:extLst>
              <a:ext uri="{FF2B5EF4-FFF2-40B4-BE49-F238E27FC236}">
                <a16:creationId xmlns:a16="http://schemas.microsoft.com/office/drawing/2014/main" id="{2B0F2EF1-D2BB-492B-BE43-7E4E0D26E476}"/>
              </a:ext>
            </a:extLst>
          </p:cNvPr>
          <p:cNvSpPr>
            <a:spLocks noGrp="1"/>
          </p:cNvSpPr>
          <p:nvPr>
            <p:ph idx="1"/>
          </p:nvPr>
        </p:nvSpPr>
        <p:spPr>
          <a:xfrm>
            <a:off x="457200" y="1403350"/>
            <a:ext cx="8229600" cy="5226050"/>
          </a:xfrm>
        </p:spPr>
        <p:txBody>
          <a:bodyPr/>
          <a:lstStyle/>
          <a:p>
            <a:pPr marL="117475" indent="0">
              <a:buFont typeface="Wingdings 2" panose="05020102010507070707" pitchFamily="18" charset="2"/>
              <a:buNone/>
            </a:pPr>
            <a:r>
              <a:rPr lang="en-US" altLang="en-US">
                <a:solidFill>
                  <a:srgbClr val="0544A1"/>
                </a:solidFill>
              </a:rPr>
              <a:t>https://heartland.ecsi.net</a:t>
            </a:r>
          </a:p>
        </p:txBody>
      </p:sp>
      <p:pic>
        <p:nvPicPr>
          <p:cNvPr id="117768" name="Picture 1">
            <a:extLst>
              <a:ext uri="{FF2B5EF4-FFF2-40B4-BE49-F238E27FC236}">
                <a16:creationId xmlns:a16="http://schemas.microsoft.com/office/drawing/2014/main" id="{16096144-AAEC-4A55-B441-54C95A9C4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941513"/>
            <a:ext cx="9144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A040-87D4-4C3A-B2C4-96455926846E}"/>
              </a:ext>
            </a:extLst>
          </p:cNvPr>
          <p:cNvSpPr>
            <a:spLocks noGrp="1"/>
          </p:cNvSpPr>
          <p:nvPr>
            <p:ph type="title"/>
          </p:nvPr>
        </p:nvSpPr>
        <p:spPr>
          <a:ln>
            <a:miter lim="800000"/>
            <a:headEnd/>
            <a:tailEnd/>
          </a:ln>
        </p:spPr>
        <p:txBody>
          <a:bodyPr/>
          <a:lstStyle/>
          <a:p>
            <a:pPr>
              <a:defRPr/>
            </a:pPr>
            <a:r>
              <a:rPr lang="en-US" sz="3800" dirty="0"/>
              <a:t>New Initiatives &amp; Legislative Update</a:t>
            </a:r>
          </a:p>
        </p:txBody>
      </p:sp>
      <p:sp>
        <p:nvSpPr>
          <p:cNvPr id="25603" name="Text Placeholder 2">
            <a:extLst>
              <a:ext uri="{FF2B5EF4-FFF2-40B4-BE49-F238E27FC236}">
                <a16:creationId xmlns:a16="http://schemas.microsoft.com/office/drawing/2014/main" id="{C5284DBA-447D-463F-84C8-FFAEFFE584D1}"/>
              </a:ext>
            </a:extLst>
          </p:cNvPr>
          <p:cNvSpPr>
            <a:spLocks noGrp="1"/>
          </p:cNvSpPr>
          <p:nvPr>
            <p:ph type="body" idx="1"/>
          </p:nvPr>
        </p:nvSpPr>
        <p:spPr>
          <a:xfrm>
            <a:off x="741363" y="1828800"/>
            <a:ext cx="8021637" cy="685800"/>
          </a:xfrm>
        </p:spPr>
        <p:txBody>
          <a:bodyPr/>
          <a:lstStyle/>
          <a:p>
            <a:r>
              <a:rPr lang="en-US" altLang="en-US"/>
              <a:t>Massachusetts Department of Higher Education</a:t>
            </a:r>
          </a:p>
          <a:p>
            <a:r>
              <a:rPr lang="en-US" altLang="en-US"/>
              <a:t>Office of Student Financial Assistance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22D9A79B-8104-493A-BBC1-FBACC8D19C8D}"/>
              </a:ext>
            </a:extLst>
          </p:cNvPr>
          <p:cNvSpPr>
            <a:spLocks noGrp="1"/>
          </p:cNvSpPr>
          <p:nvPr>
            <p:ph type="title"/>
          </p:nvPr>
        </p:nvSpPr>
        <p:spPr>
          <a:xfrm>
            <a:off x="457200" y="685800"/>
            <a:ext cx="8229600" cy="717550"/>
          </a:xfrm>
        </p:spPr>
        <p:txBody>
          <a:bodyPr/>
          <a:lstStyle/>
          <a:p>
            <a:r>
              <a:rPr lang="en-US" altLang="en-US" sz="3200" b="1"/>
              <a:t>Loan Servicing</a:t>
            </a:r>
          </a:p>
        </p:txBody>
      </p:sp>
      <p:sp>
        <p:nvSpPr>
          <p:cNvPr id="5" name="Oval 4">
            <a:extLst>
              <a:ext uri="{FF2B5EF4-FFF2-40B4-BE49-F238E27FC236}">
                <a16:creationId xmlns:a16="http://schemas.microsoft.com/office/drawing/2014/main" id="{3A5819FD-63AF-4C0B-824A-6C7695522014}"/>
              </a:ext>
            </a:extLst>
          </p:cNvPr>
          <p:cNvSpPr/>
          <p:nvPr/>
        </p:nvSpPr>
        <p:spPr>
          <a:xfrm>
            <a:off x="6400800" y="3733800"/>
            <a:ext cx="1295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21621A68-E136-49AC-AE59-C5CE9D79D45B}"/>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
        <p:nvSpPr>
          <p:cNvPr id="7" name="Oval 6">
            <a:extLst>
              <a:ext uri="{FF2B5EF4-FFF2-40B4-BE49-F238E27FC236}">
                <a16:creationId xmlns:a16="http://schemas.microsoft.com/office/drawing/2014/main" id="{51FE4F9C-3769-4C5B-A4BE-F023A2CF1F80}"/>
              </a:ext>
            </a:extLst>
          </p:cNvPr>
          <p:cNvSpPr/>
          <p:nvPr/>
        </p:nvSpPr>
        <p:spPr>
          <a:xfrm>
            <a:off x="5943600" y="3429000"/>
            <a:ext cx="914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18790" name="Content Placeholder 2">
            <a:extLst>
              <a:ext uri="{FF2B5EF4-FFF2-40B4-BE49-F238E27FC236}">
                <a16:creationId xmlns:a16="http://schemas.microsoft.com/office/drawing/2014/main" id="{9088B8FE-9334-4D57-9182-31DB946609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1988" y="1774825"/>
            <a:ext cx="7820025" cy="4625975"/>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566193E5-DBB8-4857-AFD3-366981494773}"/>
              </a:ext>
            </a:extLst>
          </p:cNvPr>
          <p:cNvSpPr>
            <a:spLocks noGrp="1"/>
          </p:cNvSpPr>
          <p:nvPr>
            <p:ph type="title"/>
          </p:nvPr>
        </p:nvSpPr>
        <p:spPr>
          <a:xfrm>
            <a:off x="381000" y="685800"/>
            <a:ext cx="8229600" cy="717550"/>
          </a:xfrm>
        </p:spPr>
        <p:txBody>
          <a:bodyPr/>
          <a:lstStyle/>
          <a:p>
            <a:r>
              <a:rPr lang="en-US" altLang="en-US" sz="3200" b="1"/>
              <a:t>Default Management</a:t>
            </a:r>
          </a:p>
        </p:txBody>
      </p:sp>
      <p:sp>
        <p:nvSpPr>
          <p:cNvPr id="4" name="Rectangle 3">
            <a:extLst>
              <a:ext uri="{FF2B5EF4-FFF2-40B4-BE49-F238E27FC236}">
                <a16:creationId xmlns:a16="http://schemas.microsoft.com/office/drawing/2014/main" id="{BD3795AC-13DA-4FE0-BC72-1DBCCB5D782A}"/>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
        <p:nvSpPr>
          <p:cNvPr id="6" name="Oval 5">
            <a:extLst>
              <a:ext uri="{FF2B5EF4-FFF2-40B4-BE49-F238E27FC236}">
                <a16:creationId xmlns:a16="http://schemas.microsoft.com/office/drawing/2014/main" id="{47DA40A5-704D-4CA9-91CA-07638B34D4F1}"/>
              </a:ext>
            </a:extLst>
          </p:cNvPr>
          <p:cNvSpPr/>
          <p:nvPr/>
        </p:nvSpPr>
        <p:spPr>
          <a:xfrm>
            <a:off x="5943600" y="22098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Left Arrow 6">
            <a:extLst>
              <a:ext uri="{FF2B5EF4-FFF2-40B4-BE49-F238E27FC236}">
                <a16:creationId xmlns:a16="http://schemas.microsoft.com/office/drawing/2014/main" id="{740B5417-C4B2-4D06-A6CA-26964B0B7DD3}"/>
              </a:ext>
            </a:extLst>
          </p:cNvPr>
          <p:cNvSpPr/>
          <p:nvPr/>
        </p:nvSpPr>
        <p:spPr>
          <a:xfrm>
            <a:off x="7239000" y="5791200"/>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19814" name="Picture 2">
            <a:extLst>
              <a:ext uri="{FF2B5EF4-FFF2-40B4-BE49-F238E27FC236}">
                <a16:creationId xmlns:a16="http://schemas.microsoft.com/office/drawing/2014/main" id="{B0050A8A-3EC7-4C1B-9AC1-B910A9BF08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7388" y="1752600"/>
            <a:ext cx="7672387" cy="4576763"/>
          </a:xfr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F7F69DA2-CEB0-4D0A-BF48-FD4B9032280D}"/>
              </a:ext>
            </a:extLst>
          </p:cNvPr>
          <p:cNvSpPr>
            <a:spLocks noGrp="1"/>
          </p:cNvSpPr>
          <p:nvPr>
            <p:ph type="title"/>
          </p:nvPr>
        </p:nvSpPr>
        <p:spPr>
          <a:xfrm>
            <a:off x="381000" y="685800"/>
            <a:ext cx="8229600" cy="717550"/>
          </a:xfrm>
        </p:spPr>
        <p:txBody>
          <a:bodyPr/>
          <a:lstStyle/>
          <a:p>
            <a:r>
              <a:rPr lang="en-US" altLang="en-US" sz="3200" b="1"/>
              <a:t>Default Management</a:t>
            </a:r>
          </a:p>
        </p:txBody>
      </p:sp>
      <p:sp>
        <p:nvSpPr>
          <p:cNvPr id="4" name="Rectangle 3">
            <a:extLst>
              <a:ext uri="{FF2B5EF4-FFF2-40B4-BE49-F238E27FC236}">
                <a16:creationId xmlns:a16="http://schemas.microsoft.com/office/drawing/2014/main" id="{191DDC66-F30A-4EB9-9D70-DD100B7C1F4C}"/>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
        <p:nvSpPr>
          <p:cNvPr id="6" name="Oval 5">
            <a:extLst>
              <a:ext uri="{FF2B5EF4-FFF2-40B4-BE49-F238E27FC236}">
                <a16:creationId xmlns:a16="http://schemas.microsoft.com/office/drawing/2014/main" id="{B388DA79-65B0-4D35-899B-3AC1B6033233}"/>
              </a:ext>
            </a:extLst>
          </p:cNvPr>
          <p:cNvSpPr/>
          <p:nvPr/>
        </p:nvSpPr>
        <p:spPr>
          <a:xfrm>
            <a:off x="5943600" y="22098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Left Arrow 6">
            <a:extLst>
              <a:ext uri="{FF2B5EF4-FFF2-40B4-BE49-F238E27FC236}">
                <a16:creationId xmlns:a16="http://schemas.microsoft.com/office/drawing/2014/main" id="{4D5DA2CF-6B6B-4F98-8460-55381CDC38F9}"/>
              </a:ext>
            </a:extLst>
          </p:cNvPr>
          <p:cNvSpPr/>
          <p:nvPr/>
        </p:nvSpPr>
        <p:spPr>
          <a:xfrm>
            <a:off x="7239000" y="5791200"/>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21862" name="Picture 1">
            <a:extLst>
              <a:ext uri="{FF2B5EF4-FFF2-40B4-BE49-F238E27FC236}">
                <a16:creationId xmlns:a16="http://schemas.microsoft.com/office/drawing/2014/main" id="{60F32265-C7D7-4218-882A-16FB405AB8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822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0C4EF5E0-F2E4-491D-8F00-23AD8F709700}"/>
              </a:ext>
            </a:extLst>
          </p:cNvPr>
          <p:cNvSpPr>
            <a:spLocks noGrp="1"/>
          </p:cNvSpPr>
          <p:nvPr>
            <p:ph type="title"/>
          </p:nvPr>
        </p:nvSpPr>
        <p:spPr>
          <a:xfrm>
            <a:off x="381000" y="685800"/>
            <a:ext cx="8229600" cy="717550"/>
          </a:xfrm>
        </p:spPr>
        <p:txBody>
          <a:bodyPr/>
          <a:lstStyle/>
          <a:p>
            <a:r>
              <a:rPr lang="en-US" altLang="en-US" sz="3200" b="1"/>
              <a:t>Default Management</a:t>
            </a:r>
          </a:p>
        </p:txBody>
      </p:sp>
      <p:sp>
        <p:nvSpPr>
          <p:cNvPr id="4" name="Rectangle 3">
            <a:extLst>
              <a:ext uri="{FF2B5EF4-FFF2-40B4-BE49-F238E27FC236}">
                <a16:creationId xmlns:a16="http://schemas.microsoft.com/office/drawing/2014/main" id="{7B3F9C2C-A061-472D-A96E-AA4447557815}"/>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
        <p:nvSpPr>
          <p:cNvPr id="6" name="Oval 5">
            <a:extLst>
              <a:ext uri="{FF2B5EF4-FFF2-40B4-BE49-F238E27FC236}">
                <a16:creationId xmlns:a16="http://schemas.microsoft.com/office/drawing/2014/main" id="{E503ED49-A7A8-470C-A142-65CA0A9AA475}"/>
              </a:ext>
            </a:extLst>
          </p:cNvPr>
          <p:cNvSpPr/>
          <p:nvPr/>
        </p:nvSpPr>
        <p:spPr>
          <a:xfrm>
            <a:off x="5943600" y="22098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Left Arrow 6">
            <a:extLst>
              <a:ext uri="{FF2B5EF4-FFF2-40B4-BE49-F238E27FC236}">
                <a16:creationId xmlns:a16="http://schemas.microsoft.com/office/drawing/2014/main" id="{B9F74630-AFEC-4AC3-8E41-0D6E589248C6}"/>
              </a:ext>
            </a:extLst>
          </p:cNvPr>
          <p:cNvSpPr/>
          <p:nvPr/>
        </p:nvSpPr>
        <p:spPr>
          <a:xfrm>
            <a:off x="7239000" y="5791200"/>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3910" name="TextBox 7">
            <a:extLst>
              <a:ext uri="{FF2B5EF4-FFF2-40B4-BE49-F238E27FC236}">
                <a16:creationId xmlns:a16="http://schemas.microsoft.com/office/drawing/2014/main" id="{FFF41B1C-2466-46ED-8650-2CABEA3287BD}"/>
              </a:ext>
            </a:extLst>
          </p:cNvPr>
          <p:cNvSpPr txBox="1">
            <a:spLocks noChangeArrowheads="1"/>
          </p:cNvSpPr>
          <p:nvPr/>
        </p:nvSpPr>
        <p:spPr bwMode="auto">
          <a:xfrm>
            <a:off x="1295400" y="1524000"/>
            <a:ext cx="502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3B68"/>
                </a:solidFill>
                <a:hlinkClick r:id="rId2"/>
              </a:rPr>
              <a:t>www.heartlandecsi.com</a:t>
            </a:r>
            <a:endParaRPr lang="en-US" altLang="en-US">
              <a:solidFill>
                <a:srgbClr val="003B68"/>
              </a:solidFill>
            </a:endParaRPr>
          </a:p>
          <a:p>
            <a:pPr eaLnBrk="1" hangingPunct="1"/>
            <a:endParaRPr lang="en-US" altLang="en-US"/>
          </a:p>
        </p:txBody>
      </p:sp>
      <p:pic>
        <p:nvPicPr>
          <p:cNvPr id="123911" name="Content Placeholder 8">
            <a:extLst>
              <a:ext uri="{FF2B5EF4-FFF2-40B4-BE49-F238E27FC236}">
                <a16:creationId xmlns:a16="http://schemas.microsoft.com/office/drawing/2014/main" id="{93EFD30D-CDF0-4DB3-AF3B-AB6F5BFAEE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905000"/>
            <a:ext cx="8077200" cy="4648200"/>
          </a:xfrm>
        </p:spPr>
      </p:pic>
      <p:sp>
        <p:nvSpPr>
          <p:cNvPr id="12" name="Up Arrow 11">
            <a:extLst>
              <a:ext uri="{FF2B5EF4-FFF2-40B4-BE49-F238E27FC236}">
                <a16:creationId xmlns:a16="http://schemas.microsoft.com/office/drawing/2014/main" id="{9618ABBE-01B1-413F-897D-703B910CD92E}"/>
              </a:ext>
            </a:extLst>
          </p:cNvPr>
          <p:cNvSpPr/>
          <p:nvPr/>
        </p:nvSpPr>
        <p:spPr>
          <a:xfrm>
            <a:off x="7162800" y="2819400"/>
            <a:ext cx="838200" cy="1066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extLst>
              <a:ext uri="{FF2B5EF4-FFF2-40B4-BE49-F238E27FC236}">
                <a16:creationId xmlns:a16="http://schemas.microsoft.com/office/drawing/2014/main" id="{B2172CDB-FC90-4C17-9863-4EAC876008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524000"/>
            <a:ext cx="8305800" cy="4876800"/>
          </a:xfrm>
        </p:spPr>
      </p:pic>
      <p:sp>
        <p:nvSpPr>
          <p:cNvPr id="3" name="Rectangle 2">
            <a:extLst>
              <a:ext uri="{FF2B5EF4-FFF2-40B4-BE49-F238E27FC236}">
                <a16:creationId xmlns:a16="http://schemas.microsoft.com/office/drawing/2014/main" id="{C6E2EC42-6AC9-4982-906B-6AD2233A5B52}"/>
              </a:ext>
            </a:extLst>
          </p:cNvPr>
          <p:cNvSpPr/>
          <p:nvPr/>
        </p:nvSpPr>
        <p:spPr>
          <a:xfrm>
            <a:off x="457200" y="609600"/>
            <a:ext cx="6781800" cy="584200"/>
          </a:xfrm>
          <a:prstGeom prst="rect">
            <a:avLst/>
          </a:prstGeom>
        </p:spPr>
        <p:txBody>
          <a:bodyPr>
            <a:spAutoFit/>
          </a:bodyPr>
          <a:lstStyle/>
          <a:p>
            <a:pPr eaLnBrk="1" hangingPunct="1">
              <a:defRPr/>
            </a:pPr>
            <a:r>
              <a:rPr lang="en-US" sz="3200" b="1" dirty="0">
                <a:solidFill>
                  <a:schemeClr val="bg1"/>
                </a:solidFill>
                <a:latin typeface="+mj-lt"/>
              </a:rPr>
              <a:t>Default Management</a:t>
            </a:r>
            <a:endParaRPr lang="en-US" sz="3200" dirty="0">
              <a:solidFill>
                <a:schemeClr val="bg1"/>
              </a:solidFill>
              <a:latin typeface="+mj-lt"/>
            </a:endParaRPr>
          </a:p>
        </p:txBody>
      </p:sp>
      <p:sp>
        <p:nvSpPr>
          <p:cNvPr id="4" name="Rectangle 3">
            <a:extLst>
              <a:ext uri="{FF2B5EF4-FFF2-40B4-BE49-F238E27FC236}">
                <a16:creationId xmlns:a16="http://schemas.microsoft.com/office/drawing/2014/main" id="{760E0131-E691-47D5-A1A5-313B6A134594}"/>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a:extLst>
              <a:ext uri="{FF2B5EF4-FFF2-40B4-BE49-F238E27FC236}">
                <a16:creationId xmlns:a16="http://schemas.microsoft.com/office/drawing/2014/main" id="{2CB37023-8536-4375-8AD9-7A9A1CF617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00200"/>
            <a:ext cx="8382000" cy="5029200"/>
          </a:xfrm>
        </p:spPr>
      </p:pic>
      <p:sp>
        <p:nvSpPr>
          <p:cNvPr id="3" name="Rectangle 2">
            <a:extLst>
              <a:ext uri="{FF2B5EF4-FFF2-40B4-BE49-F238E27FC236}">
                <a16:creationId xmlns:a16="http://schemas.microsoft.com/office/drawing/2014/main" id="{19A56498-1144-4097-BE70-38631A799E54}"/>
              </a:ext>
            </a:extLst>
          </p:cNvPr>
          <p:cNvSpPr/>
          <p:nvPr/>
        </p:nvSpPr>
        <p:spPr>
          <a:xfrm>
            <a:off x="457200" y="685800"/>
            <a:ext cx="5475288" cy="584200"/>
          </a:xfrm>
          <a:prstGeom prst="rect">
            <a:avLst/>
          </a:prstGeom>
        </p:spPr>
        <p:txBody>
          <a:bodyPr>
            <a:spAutoFit/>
          </a:bodyPr>
          <a:lstStyle/>
          <a:p>
            <a:pPr eaLnBrk="1" hangingPunct="1">
              <a:defRPr/>
            </a:pPr>
            <a:r>
              <a:rPr lang="en-US" sz="3200" b="1" dirty="0">
                <a:solidFill>
                  <a:schemeClr val="bg1"/>
                </a:solidFill>
                <a:latin typeface="+mj-lt"/>
              </a:rPr>
              <a:t>Default Management</a:t>
            </a:r>
          </a:p>
        </p:txBody>
      </p:sp>
      <p:sp>
        <p:nvSpPr>
          <p:cNvPr id="4" name="Rectangle 3">
            <a:extLst>
              <a:ext uri="{FF2B5EF4-FFF2-40B4-BE49-F238E27FC236}">
                <a16:creationId xmlns:a16="http://schemas.microsoft.com/office/drawing/2014/main" id="{077053F1-BE4B-488B-A404-E539ECC52381}"/>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pic>
        <p:nvPicPr>
          <p:cNvPr id="125957" name="Picture 14">
            <a:extLst>
              <a:ext uri="{FF2B5EF4-FFF2-40B4-BE49-F238E27FC236}">
                <a16:creationId xmlns:a16="http://schemas.microsoft.com/office/drawing/2014/main" id="{806865D2-A4DC-4754-97E3-F946EFCE1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91050"/>
            <a:ext cx="83820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14">
            <a:extLst>
              <a:ext uri="{FF2B5EF4-FFF2-40B4-BE49-F238E27FC236}">
                <a16:creationId xmlns:a16="http://schemas.microsoft.com/office/drawing/2014/main" id="{3E397FB6-0911-4D1B-B699-7DF1DD5FD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79925"/>
            <a:ext cx="83820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14">
            <a:extLst>
              <a:ext uri="{FF2B5EF4-FFF2-40B4-BE49-F238E27FC236}">
                <a16:creationId xmlns:a16="http://schemas.microsoft.com/office/drawing/2014/main" id="{338F19CE-B426-4997-A822-84D9C8470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68800"/>
            <a:ext cx="83820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Picture 14">
            <a:extLst>
              <a:ext uri="{FF2B5EF4-FFF2-40B4-BE49-F238E27FC236}">
                <a16:creationId xmlns:a16="http://schemas.microsoft.com/office/drawing/2014/main" id="{43D377D2-0AE2-427F-BFEE-92F9A10CE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257675"/>
            <a:ext cx="83820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1" name="Picture 14">
            <a:extLst>
              <a:ext uri="{FF2B5EF4-FFF2-40B4-BE49-F238E27FC236}">
                <a16:creationId xmlns:a16="http://schemas.microsoft.com/office/drawing/2014/main" id="{CDE9FDA0-027F-460B-9769-3CBC2507D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4591050"/>
            <a:ext cx="1189037"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2" name="Picture 14">
            <a:extLst>
              <a:ext uri="{FF2B5EF4-FFF2-40B4-BE49-F238E27FC236}">
                <a16:creationId xmlns:a16="http://schemas.microsoft.com/office/drawing/2014/main" id="{F8305B80-0CD2-4A2D-9C1A-A77919265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4492625"/>
            <a:ext cx="118903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3" name="Picture 14">
            <a:extLst>
              <a:ext uri="{FF2B5EF4-FFF2-40B4-BE49-F238E27FC236}">
                <a16:creationId xmlns:a16="http://schemas.microsoft.com/office/drawing/2014/main" id="{04742279-25D9-4E7E-A5C1-240356066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4384675"/>
            <a:ext cx="118903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4" name="Picture 14">
            <a:extLst>
              <a:ext uri="{FF2B5EF4-FFF2-40B4-BE49-F238E27FC236}">
                <a16:creationId xmlns:a16="http://schemas.microsoft.com/office/drawing/2014/main" id="{22EF6E29-4055-421B-A7E4-B43B11E29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4273550"/>
            <a:ext cx="118903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97BF-1B9F-4F61-B149-42A959AFCD0F}"/>
              </a:ext>
            </a:extLst>
          </p:cNvPr>
          <p:cNvSpPr>
            <a:spLocks noGrp="1"/>
          </p:cNvSpPr>
          <p:nvPr>
            <p:ph type="title"/>
          </p:nvPr>
        </p:nvSpPr>
        <p:spPr>
          <a:xfrm>
            <a:off x="457200" y="231775"/>
            <a:ext cx="6858000" cy="377825"/>
          </a:xfrm>
        </p:spPr>
        <p:txBody>
          <a:bodyPr>
            <a:normAutofit fontScale="90000"/>
          </a:bodyPr>
          <a:lstStyle/>
          <a:p>
            <a:pPr>
              <a:defRPr/>
            </a:pPr>
            <a:r>
              <a:rPr lang="en-US" dirty="0"/>
              <a:t>No Interest Loan</a:t>
            </a:r>
          </a:p>
        </p:txBody>
      </p:sp>
      <p:sp>
        <p:nvSpPr>
          <p:cNvPr id="126979" name="Content Placeholder 2">
            <a:extLst>
              <a:ext uri="{FF2B5EF4-FFF2-40B4-BE49-F238E27FC236}">
                <a16:creationId xmlns:a16="http://schemas.microsoft.com/office/drawing/2014/main" id="{B7462DE2-6071-46E6-8030-08F2B0B9CC2F}"/>
              </a:ext>
            </a:extLst>
          </p:cNvPr>
          <p:cNvSpPr>
            <a:spLocks noGrp="1"/>
          </p:cNvSpPr>
          <p:nvPr>
            <p:ph idx="1"/>
          </p:nvPr>
        </p:nvSpPr>
        <p:spPr>
          <a:xfrm>
            <a:off x="457200" y="1600200"/>
            <a:ext cx="8229600" cy="5029200"/>
          </a:xfrm>
        </p:spPr>
        <p:txBody>
          <a:bodyPr/>
          <a:lstStyle/>
          <a:p>
            <a:r>
              <a:rPr lang="en-US" altLang="en-US" b="1"/>
              <a:t>Common Practices for Preventing Default</a:t>
            </a:r>
          </a:p>
          <a:p>
            <a:pPr lvl="1">
              <a:spcBef>
                <a:spcPts val="475"/>
              </a:spcBef>
              <a:buClr>
                <a:srgbClr val="0070C0"/>
              </a:buClr>
            </a:pPr>
            <a:r>
              <a:rPr lang="en-US" altLang="en-US" sz="2400" b="1"/>
              <a:t>Students must participate in mandatory Exit Counseling Sessions where loans are broken down by type and repayment options</a:t>
            </a:r>
          </a:p>
          <a:p>
            <a:pPr lvl="1">
              <a:spcBef>
                <a:spcPts val="475"/>
              </a:spcBef>
              <a:buClr>
                <a:srgbClr val="0070C0"/>
              </a:buClr>
            </a:pPr>
            <a:r>
              <a:rPr lang="en-US" altLang="en-US" sz="2400" b="1"/>
              <a:t>After receiving the default list—school mails borrower past due letter</a:t>
            </a:r>
          </a:p>
          <a:p>
            <a:pPr lvl="1">
              <a:spcBef>
                <a:spcPts val="475"/>
              </a:spcBef>
              <a:buClr>
                <a:srgbClr val="0070C0"/>
              </a:buClr>
            </a:pPr>
            <a:r>
              <a:rPr lang="en-US" altLang="en-US" sz="2400" b="1"/>
              <a:t>Staff reviews Delinquent Rosters monthly and reaches out to students by mail or phone.  If school has different address, updates are made to OSFA and ECSI.  Also check to see if they are past due on Perkins Loans or other loans through the school</a:t>
            </a:r>
          </a:p>
          <a:p>
            <a:pPr lvl="1">
              <a:spcBef>
                <a:spcPts val="475"/>
              </a:spcBef>
              <a:buClr>
                <a:srgbClr val="0070C0"/>
              </a:buClr>
            </a:pPr>
            <a:r>
              <a:rPr lang="en-US" altLang="en-US" sz="2400" b="1"/>
              <a:t>If student enters into default, a hold is placed on their transcript</a:t>
            </a:r>
          </a:p>
          <a:p>
            <a:pPr lvl="1">
              <a:spcBef>
                <a:spcPts val="475"/>
              </a:spcBef>
            </a:pPr>
            <a:endParaRPr lang="en-US" altLang="en-US" b="1"/>
          </a:p>
          <a:p>
            <a:pPr>
              <a:buFont typeface="Wingdings 2" panose="05020102010507070707" pitchFamily="18" charset="2"/>
              <a:buNone/>
            </a:pPr>
            <a:endParaRPr lang="en-US" altLang="en-US"/>
          </a:p>
          <a:p>
            <a:pPr lvl="1">
              <a:spcBef>
                <a:spcPts val="475"/>
              </a:spcBef>
              <a:buFont typeface="Wingdings" panose="05000000000000000000" pitchFamily="2" charset="2"/>
              <a:buNone/>
            </a:pPr>
            <a:r>
              <a:rPr lang="en-US" altLang="en-US"/>
              <a:t>	</a:t>
            </a:r>
          </a:p>
          <a:p>
            <a:pPr lvl="1">
              <a:spcBef>
                <a:spcPts val="475"/>
              </a:spcBef>
              <a:buFont typeface="Wingdings" panose="05000000000000000000" pitchFamily="2" charset="2"/>
              <a:buNone/>
            </a:pPr>
            <a:endParaRPr lang="en-US" altLang="en-US"/>
          </a:p>
        </p:txBody>
      </p:sp>
      <p:sp>
        <p:nvSpPr>
          <p:cNvPr id="126980" name="Text Placeholder 3">
            <a:extLst>
              <a:ext uri="{FF2B5EF4-FFF2-40B4-BE49-F238E27FC236}">
                <a16:creationId xmlns:a16="http://schemas.microsoft.com/office/drawing/2014/main" id="{E8998D97-388C-4FB0-BD49-3AB99427532D}"/>
              </a:ext>
            </a:extLst>
          </p:cNvPr>
          <p:cNvSpPr>
            <a:spLocks noGrp="1"/>
          </p:cNvSpPr>
          <p:nvPr>
            <p:ph type="body" sz="quarter" idx="13"/>
          </p:nvPr>
        </p:nvSpPr>
        <p:spPr/>
        <p:txBody>
          <a:bodyPr/>
          <a:lstStyle/>
          <a:p>
            <a:r>
              <a:rPr altLang="en-US" b="1"/>
              <a:t>Default Management</a:t>
            </a:r>
            <a:endParaRPr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4FD883E-B0A9-4A49-B5D4-94CAD6C08CD4}"/>
              </a:ext>
            </a:extLst>
          </p:cNvPr>
          <p:cNvSpPr>
            <a:spLocks noGrp="1"/>
          </p:cNvSpPr>
          <p:nvPr>
            <p:ph type="title"/>
          </p:nvPr>
        </p:nvSpPr>
        <p:spPr>
          <a:xfrm>
            <a:off x="457200" y="533400"/>
            <a:ext cx="8229600" cy="869950"/>
          </a:xfrm>
        </p:spPr>
        <p:txBody>
          <a:bodyPr/>
          <a:lstStyle/>
          <a:p>
            <a:pPr eaLnBrk="1" hangingPunct="1"/>
            <a:r>
              <a:rPr lang="en-US" altLang="en-US" sz="4000" b="1"/>
              <a:t>Default Management</a:t>
            </a:r>
          </a:p>
        </p:txBody>
      </p:sp>
      <p:sp>
        <p:nvSpPr>
          <p:cNvPr id="128003" name="Rectangle 3">
            <a:extLst>
              <a:ext uri="{FF2B5EF4-FFF2-40B4-BE49-F238E27FC236}">
                <a16:creationId xmlns:a16="http://schemas.microsoft.com/office/drawing/2014/main" id="{619B01D0-403F-4FA0-B5D3-62ACF108482B}"/>
              </a:ext>
            </a:extLst>
          </p:cNvPr>
          <p:cNvSpPr>
            <a:spLocks noGrp="1"/>
          </p:cNvSpPr>
          <p:nvPr>
            <p:ph idx="1"/>
          </p:nvPr>
        </p:nvSpPr>
        <p:spPr>
          <a:xfrm>
            <a:off x="457200" y="1641475"/>
            <a:ext cx="8229600" cy="4911725"/>
          </a:xfrm>
        </p:spPr>
        <p:txBody>
          <a:bodyPr/>
          <a:lstStyle/>
          <a:p>
            <a:pPr eaLnBrk="1" hangingPunct="1">
              <a:buClr>
                <a:srgbClr val="004F8A"/>
              </a:buClr>
            </a:pPr>
            <a:r>
              <a:rPr lang="en-US" altLang="en-US" sz="2400" b="1"/>
              <a:t>Preventing Fraud</a:t>
            </a:r>
          </a:p>
          <a:p>
            <a:pPr lvl="1" eaLnBrk="1" hangingPunct="1">
              <a:buClr>
                <a:srgbClr val="004F8A"/>
              </a:buClr>
            </a:pPr>
            <a:r>
              <a:rPr lang="en-US" altLang="en-US" sz="2400" b="1"/>
              <a:t>Making students aware of scams targeting schools</a:t>
            </a:r>
          </a:p>
          <a:p>
            <a:pPr lvl="2" eaLnBrk="1" hangingPunct="1">
              <a:buClr>
                <a:srgbClr val="004F8A"/>
              </a:buClr>
            </a:pPr>
            <a:r>
              <a:rPr lang="en-US" altLang="en-US" b="1"/>
              <a:t>Advertisements, Fake Facebook messages, Bad PR or Credit Reports</a:t>
            </a:r>
          </a:p>
          <a:p>
            <a:pPr lvl="2" eaLnBrk="1" hangingPunct="1">
              <a:buClr>
                <a:srgbClr val="004F8A"/>
              </a:buClr>
              <a:buFont typeface="Arial" panose="020B0604020202020204" pitchFamily="34" charset="0"/>
              <a:buNone/>
            </a:pPr>
            <a:endParaRPr lang="en-US" altLang="en-US" b="1"/>
          </a:p>
          <a:p>
            <a:pPr eaLnBrk="1" hangingPunct="1">
              <a:buClr>
                <a:srgbClr val="004F8A"/>
              </a:buClr>
            </a:pPr>
            <a:r>
              <a:rPr lang="en-US" altLang="en-US" sz="2400" b="1"/>
              <a:t>Students should not pay a fee for help managing debt</a:t>
            </a:r>
          </a:p>
          <a:p>
            <a:pPr eaLnBrk="1" hangingPunct="1">
              <a:buClr>
                <a:srgbClr val="004F8A"/>
              </a:buClr>
            </a:pPr>
            <a:endParaRPr lang="en-US" altLang="en-US" sz="2400" b="1"/>
          </a:p>
          <a:p>
            <a:pPr eaLnBrk="1" hangingPunct="1">
              <a:buClr>
                <a:srgbClr val="004F8A"/>
              </a:buClr>
            </a:pPr>
            <a:r>
              <a:rPr lang="en-US" altLang="en-US" sz="2400" b="1"/>
              <a:t>Links to help students with questionable companies</a:t>
            </a:r>
          </a:p>
          <a:p>
            <a:pPr lvl="1">
              <a:buClr>
                <a:srgbClr val="004F8A"/>
              </a:buClr>
            </a:pPr>
            <a:r>
              <a:rPr lang="en-US" altLang="en-US" sz="2400" u="sng">
                <a:hlinkClick r:id="rId2"/>
              </a:rPr>
              <a:t>https://www.consumerfinance.gov/complaint/</a:t>
            </a:r>
            <a:endParaRPr lang="en-US" altLang="en-US" sz="2400"/>
          </a:p>
          <a:p>
            <a:pPr lvl="1">
              <a:buClr>
                <a:srgbClr val="004F8A"/>
              </a:buClr>
            </a:pPr>
            <a:r>
              <a:rPr lang="en-US" altLang="en-US" sz="2400" u="sng">
                <a:hlinkClick r:id="rId3"/>
              </a:rPr>
              <a:t>https://www.ftccomplaintassistant.gov/#&amp;panel1-1</a:t>
            </a:r>
            <a:endParaRPr lang="en-US" altLang="en-US" sz="2400"/>
          </a:p>
          <a:p>
            <a:pPr lvl="1">
              <a:buClr>
                <a:srgbClr val="004F8A"/>
              </a:buClr>
            </a:pPr>
            <a:r>
              <a:rPr lang="en-US" altLang="en-US" sz="2400" u="sng">
                <a:hlinkClick r:id="rId4"/>
              </a:rPr>
              <a:t>https://studentaid.ed.gov/sa/types/scams</a:t>
            </a:r>
            <a:endParaRPr lang="en-US" altLang="en-US" sz="2400"/>
          </a:p>
        </p:txBody>
      </p:sp>
      <p:sp>
        <p:nvSpPr>
          <p:cNvPr id="4" name="Rectangle 3">
            <a:extLst>
              <a:ext uri="{FF2B5EF4-FFF2-40B4-BE49-F238E27FC236}">
                <a16:creationId xmlns:a16="http://schemas.microsoft.com/office/drawing/2014/main" id="{20F9FD98-08E1-4A53-AAB2-5795FB3A8ECF}"/>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46373E57-D683-4AA5-9F8B-6B901CA4DA79}"/>
              </a:ext>
            </a:extLst>
          </p:cNvPr>
          <p:cNvSpPr>
            <a:spLocks noGrp="1"/>
          </p:cNvSpPr>
          <p:nvPr>
            <p:ph type="title"/>
          </p:nvPr>
        </p:nvSpPr>
        <p:spPr>
          <a:xfrm>
            <a:off x="457200" y="685800"/>
            <a:ext cx="8229600" cy="762000"/>
          </a:xfrm>
        </p:spPr>
        <p:txBody>
          <a:bodyPr/>
          <a:lstStyle/>
          <a:p>
            <a:r>
              <a:rPr lang="en-US" altLang="en-US" sz="3200" b="1"/>
              <a:t>Wellness Program</a:t>
            </a:r>
          </a:p>
        </p:txBody>
      </p:sp>
      <p:sp>
        <p:nvSpPr>
          <p:cNvPr id="129027" name="Content Placeholder 2">
            <a:extLst>
              <a:ext uri="{FF2B5EF4-FFF2-40B4-BE49-F238E27FC236}">
                <a16:creationId xmlns:a16="http://schemas.microsoft.com/office/drawing/2014/main" id="{95E4C079-7709-426C-9E73-A381AB29A789}"/>
              </a:ext>
            </a:extLst>
          </p:cNvPr>
          <p:cNvSpPr>
            <a:spLocks noGrp="1"/>
          </p:cNvSpPr>
          <p:nvPr>
            <p:ph idx="1"/>
          </p:nvPr>
        </p:nvSpPr>
        <p:spPr>
          <a:xfrm>
            <a:off x="457200" y="1600200"/>
            <a:ext cx="8229600" cy="5257800"/>
          </a:xfrm>
        </p:spPr>
        <p:txBody>
          <a:bodyPr/>
          <a:lstStyle/>
          <a:p>
            <a:pPr>
              <a:spcBef>
                <a:spcPts val="600"/>
              </a:spcBef>
            </a:pPr>
            <a:r>
              <a:rPr lang="en-US" altLang="en-US" sz="2600" b="1"/>
              <a:t>Wellness Program</a:t>
            </a:r>
          </a:p>
          <a:p>
            <a:pPr lvl="1">
              <a:spcBef>
                <a:spcPts val="600"/>
              </a:spcBef>
              <a:buClr>
                <a:schemeClr val="accent1"/>
              </a:buClr>
              <a:buFont typeface="Wingdings" panose="05000000000000000000" pitchFamily="2" charset="2"/>
              <a:buChar char="§"/>
            </a:pPr>
            <a:r>
              <a:rPr lang="en-US" altLang="en-US" sz="2400" b="1"/>
              <a:t>Each month OSFA mails to institutions a report of borrowers who are up to 90 days past due</a:t>
            </a:r>
          </a:p>
          <a:p>
            <a:pPr lvl="1">
              <a:spcBef>
                <a:spcPts val="600"/>
              </a:spcBef>
              <a:buClr>
                <a:schemeClr val="accent1"/>
              </a:buClr>
              <a:buFont typeface="Wingdings" panose="05000000000000000000" pitchFamily="2" charset="2"/>
              <a:buChar char="§"/>
            </a:pPr>
            <a:r>
              <a:rPr lang="en-US" altLang="en-US" sz="2400" b="1"/>
              <a:t>Once a loan is disbursed a letter is mailed to borrowers along with a brochure reminding them of  loan terms and conditions</a:t>
            </a:r>
          </a:p>
          <a:p>
            <a:pPr lvl="1">
              <a:spcBef>
                <a:spcPts val="600"/>
              </a:spcBef>
              <a:buClr>
                <a:schemeClr val="accent1"/>
              </a:buClr>
              <a:buFont typeface="Wingdings" panose="05000000000000000000" pitchFamily="2" charset="2"/>
              <a:buChar char="§"/>
            </a:pPr>
            <a:r>
              <a:rPr lang="en-US" altLang="en-US" sz="2400" b="1"/>
              <a:t>OSFA mails a post-card to borrowers during their grace period, as an additional reminder of their loan and billing servicer</a:t>
            </a:r>
          </a:p>
          <a:p>
            <a:pPr lvl="1">
              <a:spcBef>
                <a:spcPts val="600"/>
              </a:spcBef>
              <a:buClr>
                <a:schemeClr val="accent1"/>
              </a:buClr>
              <a:buFont typeface="Wingdings" panose="05000000000000000000" pitchFamily="2" charset="2"/>
              <a:buChar char="§"/>
            </a:pPr>
            <a:r>
              <a:rPr lang="en-US" altLang="en-US" sz="2400" b="1"/>
              <a:t>OSFA also emails students during their grace period</a:t>
            </a:r>
          </a:p>
          <a:p>
            <a:pPr lvl="1">
              <a:spcBef>
                <a:spcPts val="600"/>
              </a:spcBef>
              <a:buClr>
                <a:schemeClr val="accent1"/>
              </a:buClr>
              <a:buFont typeface="Wingdings" panose="05000000000000000000" pitchFamily="2" charset="2"/>
              <a:buChar char="§"/>
            </a:pPr>
            <a:r>
              <a:rPr lang="en-US" altLang="en-US" sz="2400" b="1"/>
              <a:t>Monthly OSFA calls, mails and emails 30, 60 and 90 day past due borrowers</a:t>
            </a:r>
          </a:p>
          <a:p>
            <a:pPr lvl="1">
              <a:spcBef>
                <a:spcPts val="600"/>
              </a:spcBef>
              <a:buClr>
                <a:schemeClr val="accent1"/>
              </a:buClr>
              <a:buFont typeface="Wingdings" panose="05000000000000000000" pitchFamily="2" charset="2"/>
              <a:buChar char="§"/>
            </a:pPr>
            <a:endParaRPr lang="en-US" altLang="en-US" sz="2400" b="1"/>
          </a:p>
        </p:txBody>
      </p:sp>
      <p:sp>
        <p:nvSpPr>
          <p:cNvPr id="4" name="Rectangle 3">
            <a:extLst>
              <a:ext uri="{FF2B5EF4-FFF2-40B4-BE49-F238E27FC236}">
                <a16:creationId xmlns:a16="http://schemas.microsoft.com/office/drawing/2014/main" id="{5A8B09A5-BBD2-4612-BC3F-F9FF53839015}"/>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2D90E17D-D38A-417E-A288-A91D196A485C}"/>
              </a:ext>
            </a:extLst>
          </p:cNvPr>
          <p:cNvSpPr>
            <a:spLocks noGrp="1"/>
          </p:cNvSpPr>
          <p:nvPr>
            <p:ph type="title"/>
          </p:nvPr>
        </p:nvSpPr>
        <p:spPr>
          <a:xfrm>
            <a:off x="457200" y="762000"/>
            <a:ext cx="7639050" cy="609600"/>
          </a:xfrm>
        </p:spPr>
        <p:txBody>
          <a:bodyPr/>
          <a:lstStyle/>
          <a:p>
            <a:pPr eaLnBrk="1" hangingPunct="1"/>
            <a:br>
              <a:rPr lang="en-US" altLang="en-US" sz="3800"/>
            </a:br>
            <a:r>
              <a:rPr lang="en-US" altLang="en-US" sz="3200" b="1"/>
              <a:t>Helpful Reminders   </a:t>
            </a:r>
            <a:br>
              <a:rPr lang="en-US" altLang="en-US" b="1"/>
            </a:br>
            <a:endParaRPr lang="en-US" altLang="en-US" b="1"/>
          </a:p>
        </p:txBody>
      </p:sp>
      <p:sp>
        <p:nvSpPr>
          <p:cNvPr id="130051" name="Rectangle 3">
            <a:extLst>
              <a:ext uri="{FF2B5EF4-FFF2-40B4-BE49-F238E27FC236}">
                <a16:creationId xmlns:a16="http://schemas.microsoft.com/office/drawing/2014/main" id="{DC39EF39-6E7F-4559-B34B-C39877D950B3}"/>
              </a:ext>
            </a:extLst>
          </p:cNvPr>
          <p:cNvSpPr>
            <a:spLocks noGrp="1"/>
          </p:cNvSpPr>
          <p:nvPr>
            <p:ph idx="1"/>
          </p:nvPr>
        </p:nvSpPr>
        <p:spPr>
          <a:xfrm>
            <a:off x="304800" y="1828800"/>
            <a:ext cx="8153400" cy="4572000"/>
          </a:xfrm>
        </p:spPr>
        <p:txBody>
          <a:bodyPr/>
          <a:lstStyle/>
          <a:p>
            <a:pPr lvl="1" eaLnBrk="1" hangingPunct="1">
              <a:lnSpc>
                <a:spcPct val="80000"/>
              </a:lnSpc>
              <a:buClr>
                <a:schemeClr val="accent1"/>
              </a:buClr>
              <a:buSzPct val="100000"/>
              <a:buFont typeface="Wingdings" panose="05000000000000000000" pitchFamily="2" charset="2"/>
              <a:buChar char="§"/>
            </a:pPr>
            <a:r>
              <a:rPr lang="en-US" altLang="en-US" sz="2400" b="1"/>
              <a:t>When contacting ECSI, school code for all OSFA programs = 4F</a:t>
            </a:r>
          </a:p>
          <a:p>
            <a:pPr lvl="1" eaLnBrk="1" hangingPunct="1">
              <a:lnSpc>
                <a:spcPct val="80000"/>
              </a:lnSpc>
              <a:buClr>
                <a:schemeClr val="accent1"/>
              </a:buClr>
              <a:buSzPct val="100000"/>
              <a:buFont typeface="Wingdings" panose="05000000000000000000" pitchFamily="2" charset="2"/>
              <a:buChar char="§"/>
            </a:pPr>
            <a:endParaRPr lang="en-US" altLang="en-US" sz="2400" b="1"/>
          </a:p>
          <a:p>
            <a:pPr lvl="1" eaLnBrk="1" hangingPunct="1">
              <a:lnSpc>
                <a:spcPct val="80000"/>
              </a:lnSpc>
              <a:buClr>
                <a:schemeClr val="accent1"/>
              </a:buClr>
              <a:buSzPct val="100000"/>
              <a:buFont typeface="Wingdings" panose="05000000000000000000" pitchFamily="2" charset="2"/>
              <a:buChar char="§"/>
            </a:pPr>
            <a:r>
              <a:rPr lang="en-US" altLang="en-US" sz="2400" b="1"/>
              <a:t>OSFA DOES NOT remove accounts from collections once placed with an agency</a:t>
            </a:r>
          </a:p>
          <a:p>
            <a:pPr lvl="1" eaLnBrk="1" hangingPunct="1">
              <a:lnSpc>
                <a:spcPct val="80000"/>
              </a:lnSpc>
              <a:buClr>
                <a:schemeClr val="accent1"/>
              </a:buClr>
              <a:buSzPct val="100000"/>
              <a:buFont typeface="Wingdings" panose="05000000000000000000" pitchFamily="2" charset="2"/>
              <a:buChar char="§"/>
            </a:pPr>
            <a:endParaRPr lang="en-US" altLang="en-US" sz="2400" b="1"/>
          </a:p>
          <a:p>
            <a:pPr lvl="1" eaLnBrk="1" hangingPunct="1">
              <a:lnSpc>
                <a:spcPct val="80000"/>
              </a:lnSpc>
              <a:buClr>
                <a:schemeClr val="accent1"/>
              </a:buClr>
              <a:buSzPct val="100000"/>
              <a:buFont typeface="Wingdings" panose="05000000000000000000" pitchFamily="2" charset="2"/>
              <a:buChar char="§"/>
            </a:pPr>
            <a:r>
              <a:rPr lang="en-US" altLang="en-US" sz="2400" b="1"/>
              <a:t>Accounts are FULLY accelerated @ 120 days past due</a:t>
            </a:r>
          </a:p>
          <a:p>
            <a:pPr lvl="1" eaLnBrk="1" hangingPunct="1">
              <a:lnSpc>
                <a:spcPct val="80000"/>
              </a:lnSpc>
              <a:buClr>
                <a:schemeClr val="accent1"/>
              </a:buClr>
              <a:buSzPct val="100000"/>
              <a:buFont typeface="Wingdings" panose="05000000000000000000" pitchFamily="2" charset="2"/>
              <a:buChar char="§"/>
            </a:pPr>
            <a:endParaRPr lang="en-US" altLang="en-US" sz="2400" b="1"/>
          </a:p>
          <a:p>
            <a:pPr lvl="1" eaLnBrk="1" hangingPunct="1">
              <a:lnSpc>
                <a:spcPct val="80000"/>
              </a:lnSpc>
              <a:buClr>
                <a:schemeClr val="accent1"/>
              </a:buClr>
              <a:buSzPct val="100000"/>
              <a:buFont typeface="Wingdings" panose="05000000000000000000" pitchFamily="2" charset="2"/>
              <a:buChar char="§"/>
            </a:pPr>
            <a:r>
              <a:rPr lang="en-US" altLang="en-US" sz="2400" b="1"/>
              <a:t>Students have a 6 month, one-time only grace period</a:t>
            </a:r>
          </a:p>
          <a:p>
            <a:pPr lvl="1" eaLnBrk="1" hangingPunct="1">
              <a:lnSpc>
                <a:spcPct val="80000"/>
              </a:lnSpc>
              <a:buClr>
                <a:schemeClr val="accent1"/>
              </a:buClr>
              <a:buSzPct val="100000"/>
              <a:buFont typeface="Wingdings" panose="05000000000000000000" pitchFamily="2" charset="2"/>
              <a:buChar char="§"/>
            </a:pPr>
            <a:endParaRPr lang="en-US" altLang="en-US" sz="2400" b="1"/>
          </a:p>
          <a:p>
            <a:pPr lvl="1" eaLnBrk="1" hangingPunct="1">
              <a:lnSpc>
                <a:spcPct val="80000"/>
              </a:lnSpc>
              <a:buClr>
                <a:schemeClr val="accent1"/>
              </a:buClr>
              <a:buSzPct val="100000"/>
              <a:buFont typeface="Wingdings" panose="05000000000000000000" pitchFamily="2" charset="2"/>
              <a:buChar char="§"/>
            </a:pPr>
            <a:r>
              <a:rPr lang="en-US" altLang="en-US" sz="2400" b="1"/>
              <a:t>NIL is not a Federal loan – therefore cannot be rehabilitated </a:t>
            </a:r>
          </a:p>
          <a:p>
            <a:pPr lvl="1" eaLnBrk="1" hangingPunct="1">
              <a:lnSpc>
                <a:spcPct val="80000"/>
              </a:lnSpc>
              <a:buClr>
                <a:schemeClr val="tx1"/>
              </a:buClr>
              <a:buSzPct val="80000"/>
              <a:buFont typeface="Wingdings" panose="05000000000000000000" pitchFamily="2" charset="2"/>
              <a:buChar char="§"/>
            </a:pPr>
            <a:endParaRPr lang="en-US" altLang="en-US" sz="2400" b="1"/>
          </a:p>
          <a:p>
            <a:pPr lvl="1" eaLnBrk="1" hangingPunct="1">
              <a:lnSpc>
                <a:spcPct val="80000"/>
              </a:lnSpc>
              <a:buFont typeface="Wingdings" panose="05000000000000000000" pitchFamily="2" charset="2"/>
              <a:buNone/>
            </a:pPr>
            <a:endParaRPr lang="en-US" altLang="en-US" sz="2400" b="1"/>
          </a:p>
          <a:p>
            <a:pPr lvl="1" eaLnBrk="1" hangingPunct="1">
              <a:lnSpc>
                <a:spcPct val="80000"/>
              </a:lnSpc>
              <a:buFont typeface="Wingdings" panose="05000000000000000000" pitchFamily="2" charset="2"/>
              <a:buNone/>
            </a:pPr>
            <a:endParaRPr lang="en-US" altLang="en-US" sz="1700"/>
          </a:p>
          <a:p>
            <a:pPr eaLnBrk="1" hangingPunct="1">
              <a:lnSpc>
                <a:spcPct val="80000"/>
              </a:lnSpc>
            </a:pPr>
            <a:endParaRPr lang="en-US" altLang="en-US" sz="2100"/>
          </a:p>
        </p:txBody>
      </p:sp>
      <p:sp>
        <p:nvSpPr>
          <p:cNvPr id="4" name="Rectangle 3">
            <a:extLst>
              <a:ext uri="{FF2B5EF4-FFF2-40B4-BE49-F238E27FC236}">
                <a16:creationId xmlns:a16="http://schemas.microsoft.com/office/drawing/2014/main" id="{70262036-F05E-4848-9594-D375B6030D0D}"/>
              </a:ext>
            </a:extLst>
          </p:cNvPr>
          <p:cNvSpPr/>
          <p:nvPr/>
        </p:nvSpPr>
        <p:spPr>
          <a:xfrm>
            <a:off x="457200" y="228600"/>
            <a:ext cx="3352800" cy="430213"/>
          </a:xfrm>
          <a:prstGeom prst="rect">
            <a:avLst/>
          </a:prstGeom>
        </p:spPr>
        <p:txBody>
          <a:bodyPr>
            <a:spAutoFit/>
          </a:bodyPr>
          <a:lstStyle/>
          <a:p>
            <a:pPr eaLnBrk="1" hangingPunct="1">
              <a:defRPr/>
            </a:pPr>
            <a:r>
              <a:rPr lang="en-US" sz="2200" b="1" dirty="0">
                <a:solidFill>
                  <a:schemeClr val="accent6">
                    <a:lumMod val="40000"/>
                    <a:lumOff val="60000"/>
                  </a:schemeClr>
                </a:solidFill>
                <a:latin typeface="Corbel" pitchFamily="34" charset="0"/>
              </a:rPr>
              <a:t>No Interest Loan</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HE PowerPoint">
  <a:themeElements>
    <a:clrScheme name="Custom 1">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themeOverride>
</file>

<file path=docProps/app.xml><?xml version="1.0" encoding="utf-8"?>
<Properties xmlns="http://schemas.openxmlformats.org/officeDocument/2006/extended-properties" xmlns:vt="http://schemas.openxmlformats.org/officeDocument/2006/docPropsVTypes">
  <Template/>
  <TotalTime>21551</TotalTime>
  <Words>9378</Words>
  <Application>Microsoft Office PowerPoint</Application>
  <PresentationFormat>On-screen Show (4:3)</PresentationFormat>
  <Paragraphs>1271</Paragraphs>
  <Slides>150</Slides>
  <Notes>30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150</vt:i4>
      </vt:variant>
    </vt:vector>
  </HeadingPairs>
  <TitlesOfParts>
    <vt:vector size="162" baseType="lpstr">
      <vt:lpstr>Arial</vt:lpstr>
      <vt:lpstr>Corbel</vt:lpstr>
      <vt:lpstr>Wingdings 2</vt:lpstr>
      <vt:lpstr>Wingdings</vt:lpstr>
      <vt:lpstr>Wingdings 3</vt:lpstr>
      <vt:lpstr>Calibri</vt:lpstr>
      <vt:lpstr>Verdana</vt:lpstr>
      <vt:lpstr>Segoe UI</vt:lpstr>
      <vt:lpstr>Times New Roman</vt:lpstr>
      <vt:lpstr>Monotype Sorts</vt:lpstr>
      <vt:lpstr>DHE PowerPoint</vt:lpstr>
      <vt:lpstr>Microsoft Excel Chart</vt:lpstr>
      <vt:lpstr> STATE FINANCIAL AID PROGRAMS                      2020-2021 TRAINING WORKSHOPS </vt:lpstr>
      <vt:lpstr>State Financial Aid Training Workshop</vt:lpstr>
      <vt:lpstr>2020-2021</vt:lpstr>
      <vt:lpstr>2020-2021</vt:lpstr>
      <vt:lpstr>2020-2021</vt:lpstr>
      <vt:lpstr>Department of Higher Education</vt:lpstr>
      <vt:lpstr>Department of Higher Education</vt:lpstr>
      <vt:lpstr>Department of Higher Education</vt:lpstr>
      <vt:lpstr>New Initiatives &amp; Legislative Update</vt:lpstr>
      <vt:lpstr>Department of Higher Education</vt:lpstr>
      <vt:lpstr>Department of Higher Education </vt:lpstr>
      <vt:lpstr>Department of Higher Education</vt:lpstr>
      <vt:lpstr>PowerPoint Presentation</vt:lpstr>
      <vt:lpstr>Department of Higher Education</vt:lpstr>
      <vt:lpstr>Department of Higher Education</vt:lpstr>
      <vt:lpstr>Department of Higher Education</vt:lpstr>
      <vt:lpstr>Department of Higher Education</vt:lpstr>
      <vt:lpstr>Department of Higher Education</vt:lpstr>
      <vt:lpstr>Department of Higher Education - OSFA</vt:lpstr>
      <vt:lpstr>Department of Higher Education - OSFA</vt:lpstr>
      <vt:lpstr>Financial Aid Programs Highlights </vt:lpstr>
      <vt:lpstr>Public College Programs</vt:lpstr>
      <vt:lpstr>Public College Programs</vt:lpstr>
      <vt:lpstr>Public College Programs</vt:lpstr>
      <vt:lpstr>Public College Programs</vt:lpstr>
      <vt:lpstr>Public College Programs</vt:lpstr>
      <vt:lpstr>Public College Programs</vt:lpstr>
      <vt:lpstr>Public College Programs</vt:lpstr>
      <vt:lpstr>Public College Programs</vt:lpstr>
      <vt:lpstr>Public College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Programs for Adopted and Foster Children</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 </vt:lpstr>
      <vt:lpstr>Financial Aid Programs</vt:lpstr>
      <vt:lpstr>Financial Aid Programs</vt:lpstr>
      <vt:lpstr>Financial Aid Programs</vt:lpstr>
      <vt:lpstr>Financial Aid Programs</vt:lpstr>
      <vt:lpstr>No Interest Loan</vt:lpstr>
      <vt:lpstr>2019-2020 Activity Summary </vt:lpstr>
      <vt:lpstr>2019-2020 Activity Summary </vt:lpstr>
      <vt:lpstr>No Interest Loan</vt:lpstr>
      <vt:lpstr> No Interest Loan 2020-2021 Loan Origination</vt:lpstr>
      <vt:lpstr> No Interest Loan 2020-2021 Loan Origination</vt:lpstr>
      <vt:lpstr>No Interest Loan  Student Eligibility  </vt:lpstr>
      <vt:lpstr> Promissory Note Creation   </vt:lpstr>
      <vt:lpstr> Promissory Note Creation   </vt:lpstr>
      <vt:lpstr> Promissory Note Creation  </vt:lpstr>
      <vt:lpstr> Promissory Note Creation  </vt:lpstr>
      <vt:lpstr>Promissory Note Creation</vt:lpstr>
      <vt:lpstr> Promissory Note Submission  </vt:lpstr>
      <vt:lpstr> Promissory Note Submission  </vt:lpstr>
      <vt:lpstr> Loan Origination </vt:lpstr>
      <vt:lpstr> Loan Origination </vt:lpstr>
      <vt:lpstr>Loan Origination</vt:lpstr>
      <vt:lpstr>Truth in Lending Act</vt:lpstr>
      <vt:lpstr>Clearinghouse Updates</vt:lpstr>
      <vt:lpstr>Default Management</vt:lpstr>
      <vt:lpstr>Default Management</vt:lpstr>
      <vt:lpstr>Default Management</vt:lpstr>
      <vt:lpstr>Default Management 2018-2019 Exit Interview Overview</vt:lpstr>
      <vt:lpstr>No Interest Loan</vt:lpstr>
      <vt:lpstr>Default Management</vt:lpstr>
      <vt:lpstr>Loan Servicing</vt:lpstr>
      <vt:lpstr>Loan Servicing</vt:lpstr>
      <vt:lpstr>Default Management</vt:lpstr>
      <vt:lpstr>Default Management</vt:lpstr>
      <vt:lpstr>Default Management</vt:lpstr>
      <vt:lpstr>PowerPoint Presentation</vt:lpstr>
      <vt:lpstr>PowerPoint Presentation</vt:lpstr>
      <vt:lpstr>No Interest Loan</vt:lpstr>
      <vt:lpstr>Default Management</vt:lpstr>
      <vt:lpstr>Wellness Program</vt:lpstr>
      <vt:lpstr> Helpful Reminders    </vt:lpstr>
      <vt:lpstr>Helpful Reminders</vt:lpstr>
      <vt:lpstr>Contact Information</vt:lpstr>
      <vt:lpstr>Participating in Massachusetts State Financial Aid Programs in 2020-2021</vt:lpstr>
      <vt:lpstr>Participation Agreement</vt:lpstr>
      <vt:lpstr>Audit and Attestation </vt:lpstr>
      <vt:lpstr>Audit and Attestation</vt:lpstr>
      <vt:lpstr>Audit and Attestation</vt:lpstr>
      <vt:lpstr>COVID-19</vt:lpstr>
      <vt:lpstr>Covid-19</vt:lpstr>
      <vt:lpstr>2021 Processing Systems</vt:lpstr>
      <vt:lpstr>2020-2021 Processing System</vt:lpstr>
      <vt:lpstr>2020-2021 Processing System</vt:lpstr>
      <vt:lpstr>2020-2021 Processing</vt:lpstr>
      <vt:lpstr>2020-2021 Processing </vt:lpstr>
      <vt:lpstr>On-Time MASSGrant Eligible Students</vt:lpstr>
      <vt:lpstr>On-time MASSGrant Eligible Students </vt:lpstr>
      <vt:lpstr>2020-2021 Processing </vt:lpstr>
      <vt:lpstr>2020-2021 Processing </vt:lpstr>
      <vt:lpstr>2020-2021 MASSGrant Processing</vt:lpstr>
      <vt:lpstr>2020-2021 Processing </vt:lpstr>
      <vt:lpstr>2020-2021 Processing </vt:lpstr>
      <vt:lpstr>2020-2021 Processing </vt:lpstr>
      <vt:lpstr>2020-2021 Processing </vt:lpstr>
      <vt:lpstr>2020-2021 Processing </vt:lpstr>
      <vt:lpstr>2020-2021 Processing</vt:lpstr>
      <vt:lpstr>2020-2021 Processing</vt:lpstr>
      <vt:lpstr>2020-2021 Processing</vt:lpstr>
      <vt:lpstr>2020-2021 Processing</vt:lpstr>
      <vt:lpstr>2020-2021 Processing </vt:lpstr>
      <vt:lpstr>2020-2021 Processing  </vt:lpstr>
      <vt:lpstr>2020-2021 Processing</vt:lpstr>
      <vt:lpstr>2020-2021 Processing</vt:lpstr>
      <vt:lpstr>2020-2021 Processing</vt:lpstr>
      <vt:lpstr>2020-2021 Processing</vt:lpstr>
      <vt:lpstr>2020-2021 Processing </vt:lpstr>
      <vt:lpstr>2020-2021 Processing</vt:lpstr>
      <vt:lpstr>2020-2021 Processing</vt:lpstr>
      <vt:lpstr>2020-2021 Processing </vt:lpstr>
      <vt:lpstr>2020-2021 Processing</vt:lpstr>
      <vt:lpstr>2020-2021 Processing</vt:lpstr>
      <vt:lpstr>2020-2021 Processing</vt:lpstr>
      <vt:lpstr>2020-2021 Processing </vt:lpstr>
      <vt:lpstr>2020-2021 Processing </vt:lpstr>
      <vt:lpstr>2020-2021 Processing</vt:lpstr>
      <vt:lpstr>2020-2021 Processing</vt:lpstr>
      <vt:lpstr>2020-2021 Processing</vt:lpstr>
      <vt:lpstr>2021 Processing </vt:lpstr>
      <vt:lpstr>FY 20 Year End Data File Submission</vt:lpstr>
      <vt:lpstr>Fy20 Year-End Data File</vt:lpstr>
      <vt:lpstr>2020-2021 Processing</vt:lpstr>
      <vt:lpstr>PowerPoint Presentation</vt:lpstr>
    </vt:vector>
  </TitlesOfParts>
  <Company>Massachusetts Board of Higher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cmccurdy</dc:creator>
  <cp:lastModifiedBy>Chadha, Suchita (DHE)</cp:lastModifiedBy>
  <cp:revision>2324</cp:revision>
  <cp:lastPrinted>2020-09-09T16:23:12Z</cp:lastPrinted>
  <dcterms:created xsi:type="dcterms:W3CDTF">2009-09-24T14:46:45Z</dcterms:created>
  <dcterms:modified xsi:type="dcterms:W3CDTF">2020-09-18T18:12:52Z</dcterms:modified>
</cp:coreProperties>
</file>