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58" r:id="rId2"/>
    <p:sldMasterId id="2147483656" r:id="rId3"/>
    <p:sldMasterId id="2147483648" r:id="rId4"/>
    <p:sldMasterId id="2147483651" r:id="rId5"/>
  </p:sldMasterIdLst>
  <p:notesMasterIdLst>
    <p:notesMasterId r:id="rId23"/>
  </p:notesMasterIdLst>
  <p:handoutMasterIdLst>
    <p:handoutMasterId r:id="rId24"/>
  </p:handoutMasterIdLst>
  <p:sldIdLst>
    <p:sldId id="485" r:id="rId6"/>
    <p:sldId id="491" r:id="rId7"/>
    <p:sldId id="504" r:id="rId8"/>
    <p:sldId id="375" r:id="rId9"/>
    <p:sldId id="481" r:id="rId10"/>
    <p:sldId id="500" r:id="rId11"/>
    <p:sldId id="343" r:id="rId12"/>
    <p:sldId id="405" r:id="rId13"/>
    <p:sldId id="487" r:id="rId14"/>
    <p:sldId id="406" r:id="rId15"/>
    <p:sldId id="502" r:id="rId16"/>
    <p:sldId id="505" r:id="rId17"/>
    <p:sldId id="501" r:id="rId18"/>
    <p:sldId id="495" r:id="rId19"/>
    <p:sldId id="499" r:id="rId20"/>
    <p:sldId id="497" r:id="rId21"/>
    <p:sldId id="503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 Felix" initials="BF" lastIdx="1" clrIdx="0">
    <p:extLst/>
  </p:cmAuthor>
  <p:cmAuthor id="2" name="Jonathan Gyurko" initials="JG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D3A"/>
    <a:srgbClr val="444444"/>
    <a:srgbClr val="E51C39"/>
    <a:srgbClr val="0E4A64"/>
    <a:srgbClr val="A6A6A6"/>
    <a:srgbClr val="969696"/>
    <a:srgbClr val="1BA9A6"/>
    <a:srgbClr val="E41E3B"/>
    <a:srgbClr val="F37583"/>
    <a:srgbClr val="F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2" autoAdjust="0"/>
    <p:restoredTop sz="47319" autoAdjust="0"/>
  </p:normalViewPr>
  <p:slideViewPr>
    <p:cSldViewPr snapToGrid="0" snapToObjects="1">
      <p:cViewPr varScale="1">
        <p:scale>
          <a:sx n="43" d="100"/>
          <a:sy n="43" d="100"/>
        </p:scale>
        <p:origin x="2646" y="54"/>
      </p:cViewPr>
      <p:guideLst>
        <p:guide orient="horz" pos="9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286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ictoriameyer:Downloads:ACE%20Deck%20backup%20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ictoriameyer:Downloads:ACE%20Deck%20backup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288F-41CC-B343-7846DA0A2C74}"/>
              </c:ext>
            </c:extLst>
          </c:dPt>
          <c:dPt>
            <c:idx val="1"/>
            <c:bubble3D val="0"/>
            <c:explosion val="3"/>
            <c:spPr>
              <a:solidFill>
                <a:srgbClr val="E41D3A"/>
              </a:solidFill>
              <a:ln w="19050">
                <a:solidFill>
                  <a:srgbClr val="E41D3A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88F-41CC-B343-7846DA0A2C74}"/>
              </c:ext>
            </c:extLst>
          </c:dPt>
          <c:cat>
            <c:strRef>
              <c:f>Sheet1!$A$5:$A$6</c:f>
              <c:strCache>
                <c:ptCount val="2"/>
                <c:pt idx="0">
                  <c:v>Tenure-Track Positions: 482,090 faculty (34%)</c:v>
                </c:pt>
                <c:pt idx="1">
                  <c:v>Non-Tenure Track: 956,984 faculty (67%)</c:v>
                </c:pt>
              </c:strCache>
            </c:strRef>
          </c:cat>
          <c:val>
            <c:numRef>
              <c:f>Sheet1!$B$5:$B$6</c:f>
              <c:numCache>
                <c:formatCode>0.0%</c:formatCode>
                <c:ptCount val="2"/>
                <c:pt idx="0">
                  <c:v>0.33500000000000002</c:v>
                </c:pt>
                <c:pt idx="1">
                  <c:v>0.66500000000000004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8F-41CC-B343-7846DA0A2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1D10-42F5-9B1D-FA52EE778C12}"/>
              </c:ext>
            </c:extLst>
          </c:dPt>
          <c:dPt>
            <c:idx val="1"/>
            <c:bubble3D val="0"/>
            <c:spPr>
              <a:solidFill>
                <a:srgbClr val="E41D3A"/>
              </a:solidFill>
              <a:ln w="19050">
                <a:solidFill>
                  <a:srgbClr val="E41D3A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D10-42F5-9B1D-FA52EE778C12}"/>
              </c:ext>
            </c:extLst>
          </c:dPt>
          <c:cat>
            <c:strRef>
              <c:f>Sheet1!$A$2:$A$3</c:f>
              <c:strCache>
                <c:ptCount val="2"/>
                <c:pt idx="0">
                  <c:v>Tenure-Track Positions: 371,142 faculty (78%)</c:v>
                </c:pt>
                <c:pt idx="1">
                  <c:v>Non-Tenure Track: 102,858 faculty (22%)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0.78300000000000003</c:v>
                </c:pt>
                <c:pt idx="1">
                  <c:v>0.217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10-42F5-9B1D-FA52EE778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78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95663B-69A0-4E18-927B-F580E3B31FDC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D6B9169-2E91-4F75-A981-C676E705C05A}">
      <dgm:prSet phldrT="[Text]" custT="1"/>
      <dgm:spPr>
        <a:solidFill>
          <a:srgbClr val="E41D3A"/>
        </a:solidFill>
        <a:ln w="19050"/>
      </dgm:spPr>
      <dgm:t>
        <a:bodyPr rIns="64008" anchor="t"/>
        <a:lstStyle/>
        <a:p>
          <a:pPr algn="r"/>
          <a:r>
            <a:rPr lang="en-US" sz="1200" b="1" dirty="0">
              <a:solidFill>
                <a:schemeClr val="bg1"/>
              </a:solidFill>
            </a:rPr>
            <a:t>Designing an     Effective Course        and Class</a:t>
          </a:r>
        </a:p>
      </dgm:t>
    </dgm:pt>
    <dgm:pt modelId="{AE5B5D4D-3FF5-4808-A0EB-1250A8886987}" type="parTrans" cxnId="{C5389241-045E-42C9-86F9-3BDA502F93E7}">
      <dgm:prSet/>
      <dgm:spPr/>
      <dgm:t>
        <a:bodyPr/>
        <a:lstStyle/>
        <a:p>
          <a:endParaRPr lang="en-US"/>
        </a:p>
      </dgm:t>
    </dgm:pt>
    <dgm:pt modelId="{B7D8F4F7-2857-48B6-A654-70ED5F1C19F1}" type="sibTrans" cxnId="{C5389241-045E-42C9-86F9-3BDA502F93E7}">
      <dgm:prSet/>
      <dgm:spPr/>
      <dgm:t>
        <a:bodyPr/>
        <a:lstStyle/>
        <a:p>
          <a:endParaRPr lang="en-US"/>
        </a:p>
      </dgm:t>
    </dgm:pt>
    <dgm:pt modelId="{03FF3218-74E6-4F95-8C8E-8F3EA101F4CB}">
      <dgm:prSet phldrT="[Text]" custT="1"/>
      <dgm:spPr>
        <a:ln w="19050"/>
      </dgm:spPr>
      <dgm:t>
        <a:bodyPr/>
        <a:lstStyle/>
        <a:p>
          <a:pPr>
            <a:spcAft>
              <a:spcPts val="500"/>
            </a:spcAft>
          </a:pPr>
          <a:r>
            <a:rPr lang="en-US" sz="1200" dirty="0"/>
            <a:t>Establishing Powerful Learning Outcomes</a:t>
          </a:r>
        </a:p>
      </dgm:t>
    </dgm:pt>
    <dgm:pt modelId="{418C047D-2CD8-4853-B967-57AEEFF0B383}" type="parTrans" cxnId="{0983D71E-5EBC-44FA-9E00-2A366C6A66AA}">
      <dgm:prSet/>
      <dgm:spPr/>
      <dgm:t>
        <a:bodyPr/>
        <a:lstStyle/>
        <a:p>
          <a:endParaRPr lang="en-US"/>
        </a:p>
      </dgm:t>
    </dgm:pt>
    <dgm:pt modelId="{78FED935-928B-4B10-B0F3-3646A7CB12BF}" type="sibTrans" cxnId="{0983D71E-5EBC-44FA-9E00-2A366C6A66AA}">
      <dgm:prSet/>
      <dgm:spPr/>
      <dgm:t>
        <a:bodyPr/>
        <a:lstStyle/>
        <a:p>
          <a:endParaRPr lang="en-US"/>
        </a:p>
      </dgm:t>
    </dgm:pt>
    <dgm:pt modelId="{80BD0293-33B0-44E5-9957-A4C6337F776B}">
      <dgm:prSet phldrT="[Text]" custT="1"/>
      <dgm:spPr>
        <a:ln w="19050"/>
      </dgm:spPr>
      <dgm:t>
        <a:bodyPr/>
        <a:lstStyle/>
        <a:p>
          <a:pPr>
            <a:spcAft>
              <a:spcPts val="500"/>
            </a:spcAft>
          </a:pPr>
          <a:r>
            <a:rPr lang="en-US" sz="1200" dirty="0"/>
            <a:t>Aligning Assessments With Course Outcomes</a:t>
          </a:r>
        </a:p>
      </dgm:t>
    </dgm:pt>
    <dgm:pt modelId="{088941E5-0CB0-46A5-B4A2-C11D7D47D8AE}" type="parTrans" cxnId="{EBA2D64B-9414-4F25-938E-68B14400C266}">
      <dgm:prSet/>
      <dgm:spPr/>
      <dgm:t>
        <a:bodyPr/>
        <a:lstStyle/>
        <a:p>
          <a:endParaRPr lang="en-US"/>
        </a:p>
      </dgm:t>
    </dgm:pt>
    <dgm:pt modelId="{D8FB8552-1A62-476E-9222-D3E7FB37DC59}" type="sibTrans" cxnId="{EBA2D64B-9414-4F25-938E-68B14400C266}">
      <dgm:prSet/>
      <dgm:spPr/>
      <dgm:t>
        <a:bodyPr/>
        <a:lstStyle/>
        <a:p>
          <a:endParaRPr lang="en-US"/>
        </a:p>
      </dgm:t>
    </dgm:pt>
    <dgm:pt modelId="{BB61535C-025B-42CC-99F5-C8EBB65475D0}">
      <dgm:prSet phldrT="[Text]" custT="1"/>
      <dgm:spPr>
        <a:solidFill>
          <a:srgbClr val="E41D3A"/>
        </a:solidFill>
        <a:ln w="19050"/>
      </dgm:spPr>
      <dgm:t>
        <a:bodyPr anchor="t"/>
        <a:lstStyle/>
        <a:p>
          <a:pPr algn="r"/>
          <a:r>
            <a:rPr lang="en-US" sz="1200" b="1" dirty="0">
              <a:solidFill>
                <a:schemeClr val="bg1"/>
              </a:solidFill>
            </a:rPr>
            <a:t>Establishing a Productive Learning Environment</a:t>
          </a:r>
        </a:p>
      </dgm:t>
    </dgm:pt>
    <dgm:pt modelId="{53108F90-10EA-4F85-A81A-3F68D16DC680}" type="parTrans" cxnId="{8B61346C-50CB-402C-BB82-EEF56D0FE71E}">
      <dgm:prSet/>
      <dgm:spPr/>
      <dgm:t>
        <a:bodyPr/>
        <a:lstStyle/>
        <a:p>
          <a:endParaRPr lang="en-US"/>
        </a:p>
      </dgm:t>
    </dgm:pt>
    <dgm:pt modelId="{41032C4A-CF69-40BF-BC9D-C508C2F43AC6}" type="sibTrans" cxnId="{8B61346C-50CB-402C-BB82-EEF56D0FE71E}">
      <dgm:prSet/>
      <dgm:spPr/>
      <dgm:t>
        <a:bodyPr/>
        <a:lstStyle/>
        <a:p>
          <a:endParaRPr lang="en-US"/>
        </a:p>
      </dgm:t>
    </dgm:pt>
    <dgm:pt modelId="{4C904F87-C906-4640-A521-9A410446B826}">
      <dgm:prSet phldrT="[Text]" custT="1"/>
      <dgm:spPr>
        <a:ln w="19050"/>
      </dgm:spPr>
      <dgm:t>
        <a:bodyPr/>
        <a:lstStyle/>
        <a:p>
          <a:pPr>
            <a:spcAft>
              <a:spcPts val="500"/>
            </a:spcAft>
          </a:pPr>
          <a:r>
            <a:rPr lang="en-US" sz="1200" dirty="0"/>
            <a:t>Leading the First Day of Class</a:t>
          </a:r>
        </a:p>
      </dgm:t>
    </dgm:pt>
    <dgm:pt modelId="{C2DC5D3D-BF06-4DE6-8A85-D48CBE68DEBC}" type="parTrans" cxnId="{688FB46E-427B-41C9-8630-350D8A55CD46}">
      <dgm:prSet/>
      <dgm:spPr/>
      <dgm:t>
        <a:bodyPr/>
        <a:lstStyle/>
        <a:p>
          <a:endParaRPr lang="en-US"/>
        </a:p>
      </dgm:t>
    </dgm:pt>
    <dgm:pt modelId="{17D57737-B617-4E6B-8499-47B32C882388}" type="sibTrans" cxnId="{688FB46E-427B-41C9-8630-350D8A55CD46}">
      <dgm:prSet/>
      <dgm:spPr/>
      <dgm:t>
        <a:bodyPr/>
        <a:lstStyle/>
        <a:p>
          <a:endParaRPr lang="en-US"/>
        </a:p>
      </dgm:t>
    </dgm:pt>
    <dgm:pt modelId="{9570112E-3E35-45E4-87D1-5760782EE137}">
      <dgm:prSet phldrT="[Text]" custT="1"/>
      <dgm:spPr>
        <a:solidFill>
          <a:srgbClr val="E41D3A"/>
        </a:solidFill>
        <a:ln w="19050"/>
      </dgm:spPr>
      <dgm:t>
        <a:bodyPr anchor="t"/>
        <a:lstStyle/>
        <a:p>
          <a:pPr algn="r"/>
          <a:r>
            <a:rPr lang="en-US" sz="1200" b="1" dirty="0">
              <a:solidFill>
                <a:schemeClr val="bg1"/>
              </a:solidFill>
            </a:rPr>
            <a:t>Using Active       Learning Techniques</a:t>
          </a:r>
        </a:p>
      </dgm:t>
    </dgm:pt>
    <dgm:pt modelId="{86FF2ABA-665F-40A6-A35D-F8B1AC50B17C}" type="parTrans" cxnId="{A7355361-DD31-440C-9540-0895DF1E3948}">
      <dgm:prSet/>
      <dgm:spPr/>
      <dgm:t>
        <a:bodyPr/>
        <a:lstStyle/>
        <a:p>
          <a:endParaRPr lang="en-US"/>
        </a:p>
      </dgm:t>
    </dgm:pt>
    <dgm:pt modelId="{0F3299AC-A168-4E08-8C8C-8D1B68ED25F2}" type="sibTrans" cxnId="{A7355361-DD31-440C-9540-0895DF1E3948}">
      <dgm:prSet/>
      <dgm:spPr/>
      <dgm:t>
        <a:bodyPr/>
        <a:lstStyle/>
        <a:p>
          <a:endParaRPr lang="en-US"/>
        </a:p>
      </dgm:t>
    </dgm:pt>
    <dgm:pt modelId="{AB4FC8F1-4A04-405A-9BC0-DB4CB3D32A28}">
      <dgm:prSet phldrT="[Text]" custT="1"/>
      <dgm:spPr>
        <a:ln w="19050"/>
      </dgm:spPr>
      <dgm:t>
        <a:bodyPr/>
        <a:lstStyle/>
        <a:p>
          <a:pPr>
            <a:spcAft>
              <a:spcPts val="500"/>
            </a:spcAft>
          </a:pPr>
          <a:r>
            <a:rPr lang="en-US" sz="1200" dirty="0"/>
            <a:t>Using Active Learning Techniques in Small Groups</a:t>
          </a:r>
        </a:p>
      </dgm:t>
    </dgm:pt>
    <dgm:pt modelId="{1F928813-B26E-4D90-BF06-D75D5F3DFCA3}" type="parTrans" cxnId="{32953D2C-F969-4B55-9D34-3F1B2D065742}">
      <dgm:prSet/>
      <dgm:spPr/>
      <dgm:t>
        <a:bodyPr/>
        <a:lstStyle/>
        <a:p>
          <a:endParaRPr lang="en-US"/>
        </a:p>
      </dgm:t>
    </dgm:pt>
    <dgm:pt modelId="{8AA63BA2-907F-45C3-A3AF-C54048DFDD5F}" type="sibTrans" cxnId="{32953D2C-F969-4B55-9D34-3F1B2D065742}">
      <dgm:prSet/>
      <dgm:spPr/>
      <dgm:t>
        <a:bodyPr/>
        <a:lstStyle/>
        <a:p>
          <a:endParaRPr lang="en-US"/>
        </a:p>
      </dgm:t>
    </dgm:pt>
    <dgm:pt modelId="{8B967974-7B25-4231-A712-2A79F3AC778C}">
      <dgm:prSet phldrT="[Text]" custT="1"/>
      <dgm:spPr>
        <a:solidFill>
          <a:srgbClr val="E41D3A"/>
        </a:solidFill>
        <a:ln w="19050"/>
      </dgm:spPr>
      <dgm:t>
        <a:bodyPr anchor="t"/>
        <a:lstStyle/>
        <a:p>
          <a:pPr algn="r"/>
          <a:r>
            <a:rPr lang="en-US" sz="1200" b="1" dirty="0">
              <a:solidFill>
                <a:schemeClr val="bg1"/>
              </a:solidFill>
            </a:rPr>
            <a:t>Promoting Higher   Order Thinking</a:t>
          </a:r>
        </a:p>
      </dgm:t>
    </dgm:pt>
    <dgm:pt modelId="{317E2BC4-1CA2-4566-84A1-9BDB147371FE}" type="parTrans" cxnId="{63EFD183-C18E-4B6A-8A3C-86039D13025F}">
      <dgm:prSet/>
      <dgm:spPr/>
      <dgm:t>
        <a:bodyPr/>
        <a:lstStyle/>
        <a:p>
          <a:endParaRPr lang="en-US"/>
        </a:p>
      </dgm:t>
    </dgm:pt>
    <dgm:pt modelId="{EE9694D7-A423-4ADB-B2AD-B14E8970E6D6}" type="sibTrans" cxnId="{63EFD183-C18E-4B6A-8A3C-86039D13025F}">
      <dgm:prSet/>
      <dgm:spPr/>
      <dgm:t>
        <a:bodyPr/>
        <a:lstStyle/>
        <a:p>
          <a:endParaRPr lang="en-US"/>
        </a:p>
      </dgm:t>
    </dgm:pt>
    <dgm:pt modelId="{112A266D-B87B-4017-8A4A-F797C4A46878}">
      <dgm:prSet phldrT="[Text]" custT="1"/>
      <dgm:spPr>
        <a:solidFill>
          <a:srgbClr val="E41D3A"/>
        </a:solidFill>
        <a:ln w="19050"/>
      </dgm:spPr>
      <dgm:t>
        <a:bodyPr anchor="t"/>
        <a:lstStyle/>
        <a:p>
          <a:pPr algn="r"/>
          <a:r>
            <a:rPr lang="en-US" sz="1200" b="1" dirty="0">
              <a:solidFill>
                <a:schemeClr val="bg1"/>
              </a:solidFill>
            </a:rPr>
            <a:t>Assessing to Inform Instruction and   Promote Learning</a:t>
          </a:r>
        </a:p>
      </dgm:t>
    </dgm:pt>
    <dgm:pt modelId="{10BA6F11-20CB-4ABC-813F-ED91AFFA4573}" type="parTrans" cxnId="{930F1AF7-802D-4115-9045-09F60C156920}">
      <dgm:prSet/>
      <dgm:spPr/>
      <dgm:t>
        <a:bodyPr/>
        <a:lstStyle/>
        <a:p>
          <a:endParaRPr lang="en-US"/>
        </a:p>
      </dgm:t>
    </dgm:pt>
    <dgm:pt modelId="{10FEA53B-6BB7-4496-9920-BD917F0ECB39}" type="sibTrans" cxnId="{930F1AF7-802D-4115-9045-09F60C156920}">
      <dgm:prSet/>
      <dgm:spPr/>
      <dgm:t>
        <a:bodyPr/>
        <a:lstStyle/>
        <a:p>
          <a:endParaRPr lang="en-US"/>
        </a:p>
      </dgm:t>
    </dgm:pt>
    <dgm:pt modelId="{49F1CEE4-5BCC-4F11-93BD-701EAD41C770}">
      <dgm:prSet phldrT="[Text]" custT="1"/>
      <dgm:spPr>
        <a:ln w="19050"/>
      </dgm:spPr>
      <dgm:t>
        <a:bodyPr/>
        <a:lstStyle/>
        <a:p>
          <a:pPr>
            <a:spcAft>
              <a:spcPts val="500"/>
            </a:spcAft>
          </a:pPr>
          <a:r>
            <a:rPr lang="en-US" sz="1200" dirty="0"/>
            <a:t>Aligning Activities and Assignments With Course Outcomes</a:t>
          </a:r>
        </a:p>
      </dgm:t>
    </dgm:pt>
    <dgm:pt modelId="{218CEBE6-86F8-44B6-9CAF-075483BACFF3}" type="parTrans" cxnId="{E749320A-B249-4A99-B4B0-E610F50024D3}">
      <dgm:prSet/>
      <dgm:spPr/>
      <dgm:t>
        <a:bodyPr/>
        <a:lstStyle/>
        <a:p>
          <a:endParaRPr lang="en-US"/>
        </a:p>
      </dgm:t>
    </dgm:pt>
    <dgm:pt modelId="{06C65B50-D273-4503-AE93-02393385C03E}" type="sibTrans" cxnId="{E749320A-B249-4A99-B4B0-E610F50024D3}">
      <dgm:prSet/>
      <dgm:spPr/>
      <dgm:t>
        <a:bodyPr/>
        <a:lstStyle/>
        <a:p>
          <a:endParaRPr lang="en-US"/>
        </a:p>
      </dgm:t>
    </dgm:pt>
    <dgm:pt modelId="{2C075A90-AD4A-4B86-8017-D7BD55D3F890}">
      <dgm:prSet phldrT="[Text]" custT="1"/>
      <dgm:spPr>
        <a:ln w="19050"/>
      </dgm:spPr>
      <dgm:t>
        <a:bodyPr/>
        <a:lstStyle/>
        <a:p>
          <a:pPr>
            <a:spcAft>
              <a:spcPts val="500"/>
            </a:spcAft>
          </a:pPr>
          <a:r>
            <a:rPr lang="en-US" sz="1200" dirty="0"/>
            <a:t>Preparing an Effective Syllabus </a:t>
          </a:r>
        </a:p>
      </dgm:t>
    </dgm:pt>
    <dgm:pt modelId="{4340711F-D46D-40A9-9679-1EAB141A0663}" type="parTrans" cxnId="{BF32446E-0257-4B6D-8285-EAE43397C853}">
      <dgm:prSet/>
      <dgm:spPr/>
      <dgm:t>
        <a:bodyPr/>
        <a:lstStyle/>
        <a:p>
          <a:endParaRPr lang="en-US"/>
        </a:p>
      </dgm:t>
    </dgm:pt>
    <dgm:pt modelId="{41739B5C-C703-44F2-8553-7DAF1AD5A85E}" type="sibTrans" cxnId="{BF32446E-0257-4B6D-8285-EAE43397C853}">
      <dgm:prSet/>
      <dgm:spPr/>
      <dgm:t>
        <a:bodyPr/>
        <a:lstStyle/>
        <a:p>
          <a:endParaRPr lang="en-US"/>
        </a:p>
      </dgm:t>
    </dgm:pt>
    <dgm:pt modelId="{D3FA4F98-1129-43EB-8784-A7F3146F9534}">
      <dgm:prSet custT="1"/>
      <dgm:spPr>
        <a:ln w="19050"/>
      </dgm:spPr>
      <dgm:t>
        <a:bodyPr/>
        <a:lstStyle/>
        <a:p>
          <a:pPr>
            <a:spcAft>
              <a:spcPts val="500"/>
            </a:spcAft>
          </a:pPr>
          <a:r>
            <a:rPr lang="en-US" sz="1200" dirty="0"/>
            <a:t>Planning an Effective Class Session</a:t>
          </a:r>
        </a:p>
      </dgm:t>
    </dgm:pt>
    <dgm:pt modelId="{4A0DF953-B5D2-49E1-8BCC-170D3A1F0DB0}" type="parTrans" cxnId="{ED3E5FDF-B21F-424D-A4D1-9130419657B5}">
      <dgm:prSet/>
      <dgm:spPr/>
      <dgm:t>
        <a:bodyPr/>
        <a:lstStyle/>
        <a:p>
          <a:endParaRPr lang="en-US"/>
        </a:p>
      </dgm:t>
    </dgm:pt>
    <dgm:pt modelId="{ACDE8983-94C7-486F-A43F-1354DE502F93}" type="sibTrans" cxnId="{ED3E5FDF-B21F-424D-A4D1-9130419657B5}">
      <dgm:prSet/>
      <dgm:spPr/>
      <dgm:t>
        <a:bodyPr/>
        <a:lstStyle/>
        <a:p>
          <a:endParaRPr lang="en-US"/>
        </a:p>
      </dgm:t>
    </dgm:pt>
    <dgm:pt modelId="{5A09025C-9869-403A-BEC7-5C59FBF42D83}">
      <dgm:prSet custT="1"/>
      <dgm:spPr>
        <a:ln w="19050"/>
      </dgm:spPr>
      <dgm:t>
        <a:bodyPr/>
        <a:lstStyle/>
        <a:p>
          <a:pPr>
            <a:spcAft>
              <a:spcPts val="500"/>
            </a:spcAft>
          </a:pPr>
          <a:r>
            <a:rPr lang="en-US" sz="1200" dirty="0"/>
            <a:t>Promoting a Civil Learning Environment</a:t>
          </a:r>
        </a:p>
      </dgm:t>
    </dgm:pt>
    <dgm:pt modelId="{C5D570C8-2061-47E4-8C93-7333D559F168}" type="parTrans" cxnId="{212B171E-1683-443F-8097-D91F4A29B2E7}">
      <dgm:prSet/>
      <dgm:spPr/>
      <dgm:t>
        <a:bodyPr/>
        <a:lstStyle/>
        <a:p>
          <a:endParaRPr lang="en-US"/>
        </a:p>
      </dgm:t>
    </dgm:pt>
    <dgm:pt modelId="{90C4F8C3-7FB5-4FD9-B7D1-29DA0E6D6216}" type="sibTrans" cxnId="{212B171E-1683-443F-8097-D91F4A29B2E7}">
      <dgm:prSet/>
      <dgm:spPr/>
      <dgm:t>
        <a:bodyPr/>
        <a:lstStyle/>
        <a:p>
          <a:endParaRPr lang="en-US"/>
        </a:p>
      </dgm:t>
    </dgm:pt>
    <dgm:pt modelId="{40AD65AB-1913-486B-92DD-6848FC74173E}">
      <dgm:prSet custT="1"/>
      <dgm:spPr>
        <a:ln w="19050"/>
      </dgm:spPr>
      <dgm:t>
        <a:bodyPr/>
        <a:lstStyle/>
        <a:p>
          <a:pPr>
            <a:spcAft>
              <a:spcPts val="500"/>
            </a:spcAft>
          </a:pPr>
          <a:r>
            <a:rPr lang="en-US" sz="1200" dirty="0"/>
            <a:t>Connecting With Your Students</a:t>
          </a:r>
        </a:p>
      </dgm:t>
    </dgm:pt>
    <dgm:pt modelId="{26E18E6D-A106-4C8B-8387-FD5CFBAB51E8}" type="parTrans" cxnId="{ED3AFB7D-28E3-4070-B998-A5AD56BAE194}">
      <dgm:prSet/>
      <dgm:spPr/>
      <dgm:t>
        <a:bodyPr/>
        <a:lstStyle/>
        <a:p>
          <a:endParaRPr lang="en-US"/>
        </a:p>
      </dgm:t>
    </dgm:pt>
    <dgm:pt modelId="{27FF6EAC-9394-4AC8-A83E-8ADF7A990E2A}" type="sibTrans" cxnId="{ED3AFB7D-28E3-4070-B998-A5AD56BAE194}">
      <dgm:prSet/>
      <dgm:spPr/>
      <dgm:t>
        <a:bodyPr/>
        <a:lstStyle/>
        <a:p>
          <a:endParaRPr lang="en-US"/>
        </a:p>
      </dgm:t>
    </dgm:pt>
    <dgm:pt modelId="{864F0D4F-F67B-40E9-A148-CD5DA3FF9EEE}">
      <dgm:prSet custT="1"/>
      <dgm:spPr>
        <a:ln w="19050"/>
      </dgm:spPr>
      <dgm:t>
        <a:bodyPr/>
        <a:lstStyle/>
        <a:p>
          <a:pPr>
            <a:spcAft>
              <a:spcPts val="500"/>
            </a:spcAft>
          </a:pPr>
          <a:r>
            <a:rPr lang="en-US" sz="1200" dirty="0"/>
            <a:t>Motivating Your Students</a:t>
          </a:r>
        </a:p>
      </dgm:t>
    </dgm:pt>
    <dgm:pt modelId="{21A9082B-106D-4CD5-9ED2-8A50E5C43D55}" type="parTrans" cxnId="{37C64CCD-BD77-4D06-A3E9-95CE7AA8D6D5}">
      <dgm:prSet/>
      <dgm:spPr/>
      <dgm:t>
        <a:bodyPr/>
        <a:lstStyle/>
        <a:p>
          <a:endParaRPr lang="en-US"/>
        </a:p>
      </dgm:t>
    </dgm:pt>
    <dgm:pt modelId="{8862DCA7-59B7-4FD7-9F80-5693434620CD}" type="sibTrans" cxnId="{37C64CCD-BD77-4D06-A3E9-95CE7AA8D6D5}">
      <dgm:prSet/>
      <dgm:spPr/>
      <dgm:t>
        <a:bodyPr/>
        <a:lstStyle/>
        <a:p>
          <a:endParaRPr lang="en-US"/>
        </a:p>
      </dgm:t>
    </dgm:pt>
    <dgm:pt modelId="{7E95193F-23F7-4FC6-A6BB-4736956FC033}">
      <dgm:prSet custT="1"/>
      <dgm:spPr>
        <a:ln w="19050"/>
      </dgm:spPr>
      <dgm:t>
        <a:bodyPr/>
        <a:lstStyle/>
        <a:p>
          <a:pPr>
            <a:spcAft>
              <a:spcPts val="500"/>
            </a:spcAft>
          </a:pPr>
          <a:r>
            <a:rPr lang="en-US" sz="1200" dirty="0"/>
            <a:t>Engaging Underprepared Students</a:t>
          </a:r>
        </a:p>
      </dgm:t>
    </dgm:pt>
    <dgm:pt modelId="{87217786-F0CC-4B2D-BCAA-9B88A8EC1835}" type="parTrans" cxnId="{994CE66E-05C8-440A-B7E8-B5F7FFD805D5}">
      <dgm:prSet/>
      <dgm:spPr/>
      <dgm:t>
        <a:bodyPr/>
        <a:lstStyle/>
        <a:p>
          <a:endParaRPr lang="en-US"/>
        </a:p>
      </dgm:t>
    </dgm:pt>
    <dgm:pt modelId="{B4D289A9-0E72-4439-BDBB-0DEE56C398F1}" type="sibTrans" cxnId="{994CE66E-05C8-440A-B7E8-B5F7FFD805D5}">
      <dgm:prSet/>
      <dgm:spPr/>
      <dgm:t>
        <a:bodyPr/>
        <a:lstStyle/>
        <a:p>
          <a:endParaRPr lang="en-US"/>
        </a:p>
      </dgm:t>
    </dgm:pt>
    <dgm:pt modelId="{A35DBE41-067D-4342-8687-7F0CF26D63CF}">
      <dgm:prSet custT="1"/>
      <dgm:spPr>
        <a:ln w="19050"/>
      </dgm:spPr>
      <dgm:t>
        <a:bodyPr/>
        <a:lstStyle/>
        <a:p>
          <a:pPr>
            <a:spcAft>
              <a:spcPts val="500"/>
            </a:spcAft>
          </a:pPr>
          <a:r>
            <a:rPr lang="en-US" sz="1200" dirty="0"/>
            <a:t>Helping Students Persist in Their Studies</a:t>
          </a:r>
        </a:p>
      </dgm:t>
    </dgm:pt>
    <dgm:pt modelId="{C4C6F4D9-3D2F-4864-A770-32CAE409F0E9}" type="parTrans" cxnId="{0D1A2696-B5D7-4C1E-A2B0-F1E541820EB1}">
      <dgm:prSet/>
      <dgm:spPr/>
      <dgm:t>
        <a:bodyPr/>
        <a:lstStyle/>
        <a:p>
          <a:endParaRPr lang="en-US"/>
        </a:p>
      </dgm:t>
    </dgm:pt>
    <dgm:pt modelId="{B02AFD72-5678-4947-8D73-B301208C842C}" type="sibTrans" cxnId="{0D1A2696-B5D7-4C1E-A2B0-F1E541820EB1}">
      <dgm:prSet/>
      <dgm:spPr/>
      <dgm:t>
        <a:bodyPr/>
        <a:lstStyle/>
        <a:p>
          <a:endParaRPr lang="en-US"/>
        </a:p>
      </dgm:t>
    </dgm:pt>
    <dgm:pt modelId="{7D86EFA7-EDF3-4545-92CA-027D48254601}">
      <dgm:prSet custT="1"/>
      <dgm:spPr>
        <a:ln w="19050"/>
      </dgm:spPr>
      <dgm:t>
        <a:bodyPr/>
        <a:lstStyle/>
        <a:p>
          <a:pPr>
            <a:spcAft>
              <a:spcPts val="500"/>
            </a:spcAft>
          </a:pPr>
          <a:r>
            <a:rPr lang="en-US" sz="1200" dirty="0"/>
            <a:t>Embracing Diversity in Your Classroom</a:t>
          </a:r>
        </a:p>
      </dgm:t>
    </dgm:pt>
    <dgm:pt modelId="{28415ED7-298D-4290-89EE-6F7D179850B6}" type="parTrans" cxnId="{981BBB59-95F0-4722-9BBC-45C13AA31D74}">
      <dgm:prSet/>
      <dgm:spPr/>
      <dgm:t>
        <a:bodyPr/>
        <a:lstStyle/>
        <a:p>
          <a:endParaRPr lang="en-US"/>
        </a:p>
      </dgm:t>
    </dgm:pt>
    <dgm:pt modelId="{DC9C7779-C5E2-46EF-B29B-D1683A1D7B48}" type="sibTrans" cxnId="{981BBB59-95F0-4722-9BBC-45C13AA31D74}">
      <dgm:prSet/>
      <dgm:spPr/>
      <dgm:t>
        <a:bodyPr/>
        <a:lstStyle/>
        <a:p>
          <a:endParaRPr lang="en-US"/>
        </a:p>
      </dgm:t>
    </dgm:pt>
    <dgm:pt modelId="{9BC612A2-0162-4BA5-AE14-7228EC263150}">
      <dgm:prSet custT="1"/>
      <dgm:spPr>
        <a:ln w="19050"/>
      </dgm:spPr>
      <dgm:t>
        <a:bodyPr/>
        <a:lstStyle/>
        <a:p>
          <a:pPr>
            <a:spcAft>
              <a:spcPts val="500"/>
            </a:spcAft>
          </a:pPr>
          <a:r>
            <a:rPr lang="en-US" sz="1200"/>
            <a:t>Using Active Learning Techniques in Large Classes</a:t>
          </a:r>
        </a:p>
      </dgm:t>
    </dgm:pt>
    <dgm:pt modelId="{97634656-DC10-4485-AD8F-B7E71AAEF56A}" type="parTrans" cxnId="{813CC0AC-3F2B-4E8D-A6F8-0B34F12E0EB6}">
      <dgm:prSet/>
      <dgm:spPr/>
      <dgm:t>
        <a:bodyPr/>
        <a:lstStyle/>
        <a:p>
          <a:endParaRPr lang="en-US"/>
        </a:p>
      </dgm:t>
    </dgm:pt>
    <dgm:pt modelId="{4FFC950B-1643-49D9-A5F6-5834AC6D5C93}" type="sibTrans" cxnId="{813CC0AC-3F2B-4E8D-A6F8-0B34F12E0EB6}">
      <dgm:prSet/>
      <dgm:spPr/>
      <dgm:t>
        <a:bodyPr/>
        <a:lstStyle/>
        <a:p>
          <a:endParaRPr lang="en-US"/>
        </a:p>
      </dgm:t>
    </dgm:pt>
    <dgm:pt modelId="{A346213E-807F-4F60-9ED0-8CC46BA6C2F6}">
      <dgm:prSet custT="1"/>
      <dgm:spPr>
        <a:ln w="19050"/>
      </dgm:spPr>
      <dgm:t>
        <a:bodyPr/>
        <a:lstStyle/>
        <a:p>
          <a:pPr>
            <a:spcAft>
              <a:spcPts val="500"/>
            </a:spcAft>
          </a:pPr>
          <a:r>
            <a:rPr lang="en-US" sz="1200" dirty="0"/>
            <a:t>Delivering an Effective Lecture</a:t>
          </a:r>
        </a:p>
      </dgm:t>
    </dgm:pt>
    <dgm:pt modelId="{46F85813-5391-4C4A-99EF-38F5DA1AFC05}" type="parTrans" cxnId="{9392BFF8-5FB2-41C9-A0A9-7D255713E20D}">
      <dgm:prSet/>
      <dgm:spPr/>
      <dgm:t>
        <a:bodyPr/>
        <a:lstStyle/>
        <a:p>
          <a:endParaRPr lang="en-US"/>
        </a:p>
      </dgm:t>
    </dgm:pt>
    <dgm:pt modelId="{52FF1237-CB6B-4BBE-BAA2-45E82A825545}" type="sibTrans" cxnId="{9392BFF8-5FB2-41C9-A0A9-7D255713E20D}">
      <dgm:prSet/>
      <dgm:spPr/>
      <dgm:t>
        <a:bodyPr/>
        <a:lstStyle/>
        <a:p>
          <a:endParaRPr lang="en-US"/>
        </a:p>
      </dgm:t>
    </dgm:pt>
    <dgm:pt modelId="{C273E745-5A5A-419A-8F5F-66E70D6314C2}">
      <dgm:prSet custT="1"/>
      <dgm:spPr>
        <a:ln w="19050"/>
      </dgm:spPr>
      <dgm:t>
        <a:bodyPr/>
        <a:lstStyle/>
        <a:p>
          <a:pPr>
            <a:spcAft>
              <a:spcPts val="500"/>
            </a:spcAft>
          </a:pPr>
          <a:r>
            <a:rPr lang="en-US" sz="1200" dirty="0"/>
            <a:t>Planning Effective Class Discussions</a:t>
          </a:r>
        </a:p>
      </dgm:t>
    </dgm:pt>
    <dgm:pt modelId="{345C1334-A2C8-4C4B-9D49-C13917B87E70}" type="parTrans" cxnId="{86D1AA0C-D1B2-4EAD-9B0A-5FB32AA891B4}">
      <dgm:prSet/>
      <dgm:spPr/>
      <dgm:t>
        <a:bodyPr/>
        <a:lstStyle/>
        <a:p>
          <a:endParaRPr lang="en-US"/>
        </a:p>
      </dgm:t>
    </dgm:pt>
    <dgm:pt modelId="{EF9E028D-BBE3-4A8A-A6A9-F183CB99B42D}" type="sibTrans" cxnId="{86D1AA0C-D1B2-4EAD-9B0A-5FB32AA891B4}">
      <dgm:prSet/>
      <dgm:spPr/>
      <dgm:t>
        <a:bodyPr/>
        <a:lstStyle/>
        <a:p>
          <a:endParaRPr lang="en-US"/>
        </a:p>
      </dgm:t>
    </dgm:pt>
    <dgm:pt modelId="{C9B8FAEE-D090-44ED-AE0A-0443CE4BBBAA}">
      <dgm:prSet custT="1"/>
      <dgm:spPr>
        <a:ln w="19050"/>
      </dgm:spPr>
      <dgm:t>
        <a:bodyPr/>
        <a:lstStyle/>
        <a:p>
          <a:pPr>
            <a:spcAft>
              <a:spcPts val="500"/>
            </a:spcAft>
          </a:pPr>
          <a:r>
            <a:rPr lang="en-US" sz="1200" dirty="0"/>
            <a:t>Facilitating Engaging Class Discussions</a:t>
          </a:r>
        </a:p>
      </dgm:t>
    </dgm:pt>
    <dgm:pt modelId="{D1C2913A-C45C-497D-8370-BA0FE425B655}" type="parTrans" cxnId="{5B9A82D2-4EF3-42B2-A4AB-9129496CAC2B}">
      <dgm:prSet/>
      <dgm:spPr/>
      <dgm:t>
        <a:bodyPr/>
        <a:lstStyle/>
        <a:p>
          <a:endParaRPr lang="en-US"/>
        </a:p>
      </dgm:t>
    </dgm:pt>
    <dgm:pt modelId="{FA9304F6-7710-4E7B-BD6C-D9266B181DEA}" type="sibTrans" cxnId="{5B9A82D2-4EF3-42B2-A4AB-9129496CAC2B}">
      <dgm:prSet/>
      <dgm:spPr/>
      <dgm:t>
        <a:bodyPr/>
        <a:lstStyle/>
        <a:p>
          <a:endParaRPr lang="en-US"/>
        </a:p>
      </dgm:t>
    </dgm:pt>
    <dgm:pt modelId="{A2C6CB9E-B3A0-4908-A92F-BCD83D420583}">
      <dgm:prSet custT="1"/>
      <dgm:spPr>
        <a:ln w="19050"/>
      </dgm:spPr>
      <dgm:t>
        <a:bodyPr/>
        <a:lstStyle/>
        <a:p>
          <a:pPr>
            <a:spcAft>
              <a:spcPts val="500"/>
            </a:spcAft>
          </a:pPr>
          <a:r>
            <a:rPr lang="en-US" sz="1200" dirty="0"/>
            <a:t>Integrating Civic Learning Into Your Course</a:t>
          </a:r>
        </a:p>
      </dgm:t>
    </dgm:pt>
    <dgm:pt modelId="{E48CFB83-3975-4E20-B4CA-2A36BF9939AF}" type="parTrans" cxnId="{658F0AE1-6308-45A3-ACFD-EDCA222B2040}">
      <dgm:prSet/>
      <dgm:spPr/>
      <dgm:t>
        <a:bodyPr/>
        <a:lstStyle/>
        <a:p>
          <a:endParaRPr lang="en-US"/>
        </a:p>
      </dgm:t>
    </dgm:pt>
    <dgm:pt modelId="{06361074-B985-40E2-B480-C3C4B2251250}" type="sibTrans" cxnId="{658F0AE1-6308-45A3-ACFD-EDCA222B2040}">
      <dgm:prSet/>
      <dgm:spPr/>
      <dgm:t>
        <a:bodyPr/>
        <a:lstStyle/>
        <a:p>
          <a:endParaRPr lang="en-US"/>
        </a:p>
      </dgm:t>
    </dgm:pt>
    <dgm:pt modelId="{C55DB3BC-9E5A-41F7-A2F3-E0BCF8BC1309}">
      <dgm:prSet phldrT="[Text]" custT="1"/>
      <dgm:spPr>
        <a:ln w="19050"/>
      </dgm:spPr>
      <dgm:t>
        <a:bodyPr/>
        <a:lstStyle/>
        <a:p>
          <a:pPr>
            <a:spcAft>
              <a:spcPts val="500"/>
            </a:spcAft>
          </a:pPr>
          <a:r>
            <a:rPr lang="en-US" sz="1200" dirty="0"/>
            <a:t>Providing Clear Directions and Explanations</a:t>
          </a:r>
        </a:p>
      </dgm:t>
    </dgm:pt>
    <dgm:pt modelId="{48389388-A5D2-47CE-8D03-7DB922106615}" type="parTrans" cxnId="{CFF09F4B-9197-42E2-8734-3F419BA9929D}">
      <dgm:prSet/>
      <dgm:spPr/>
      <dgm:t>
        <a:bodyPr/>
        <a:lstStyle/>
        <a:p>
          <a:endParaRPr lang="en-US"/>
        </a:p>
      </dgm:t>
    </dgm:pt>
    <dgm:pt modelId="{037637E6-35AF-4564-B0FE-9539D29AF62D}" type="sibTrans" cxnId="{CFF09F4B-9197-42E2-8734-3F419BA9929D}">
      <dgm:prSet/>
      <dgm:spPr/>
      <dgm:t>
        <a:bodyPr/>
        <a:lstStyle/>
        <a:p>
          <a:endParaRPr lang="en-US"/>
        </a:p>
      </dgm:t>
    </dgm:pt>
    <dgm:pt modelId="{FEDC7F3D-3C25-42C6-A01A-663780F41420}">
      <dgm:prSet custT="1"/>
      <dgm:spPr>
        <a:ln w="19050"/>
      </dgm:spPr>
      <dgm:t>
        <a:bodyPr/>
        <a:lstStyle/>
        <a:p>
          <a:pPr>
            <a:spcAft>
              <a:spcPts val="500"/>
            </a:spcAft>
          </a:pPr>
          <a:r>
            <a:rPr lang="en-US" sz="1200" dirty="0"/>
            <a:t>Using Concept Maps and Other Visualization Tools</a:t>
          </a:r>
        </a:p>
      </dgm:t>
    </dgm:pt>
    <dgm:pt modelId="{2A789D5F-EA0B-4004-A268-07BA274C973F}" type="parTrans" cxnId="{BA1A6FF3-BC73-406D-ABC1-8C90CAEF4F30}">
      <dgm:prSet/>
      <dgm:spPr/>
      <dgm:t>
        <a:bodyPr/>
        <a:lstStyle/>
        <a:p>
          <a:endParaRPr lang="en-US"/>
        </a:p>
      </dgm:t>
    </dgm:pt>
    <dgm:pt modelId="{E3E0D016-0BEE-45FC-BF69-7EB5A85C5B04}" type="sibTrans" cxnId="{BA1A6FF3-BC73-406D-ABC1-8C90CAEF4F30}">
      <dgm:prSet/>
      <dgm:spPr/>
      <dgm:t>
        <a:bodyPr/>
        <a:lstStyle/>
        <a:p>
          <a:endParaRPr lang="en-US"/>
        </a:p>
      </dgm:t>
    </dgm:pt>
    <dgm:pt modelId="{ED32C7C5-B3BB-4FBB-8B56-7F5C64DCA098}">
      <dgm:prSet custT="1"/>
      <dgm:spPr>
        <a:ln w="19050"/>
      </dgm:spPr>
      <dgm:t>
        <a:bodyPr/>
        <a:lstStyle/>
        <a:p>
          <a:pPr>
            <a:spcAft>
              <a:spcPts val="500"/>
            </a:spcAft>
          </a:pPr>
          <a:r>
            <a:rPr lang="en-US" sz="1200" dirty="0"/>
            <a:t>Teaching Powerful Note-Taking Skills</a:t>
          </a:r>
        </a:p>
      </dgm:t>
    </dgm:pt>
    <dgm:pt modelId="{7D877BF3-337C-449C-BC9C-A551368B3011}" type="parTrans" cxnId="{EFF89E64-76B5-448F-989A-E5CAAC91C5B0}">
      <dgm:prSet/>
      <dgm:spPr/>
      <dgm:t>
        <a:bodyPr/>
        <a:lstStyle/>
        <a:p>
          <a:endParaRPr lang="en-US"/>
        </a:p>
      </dgm:t>
    </dgm:pt>
    <dgm:pt modelId="{BB826EB4-99F2-4AA7-9CD5-3EA9CBDE7478}" type="sibTrans" cxnId="{EFF89E64-76B5-448F-989A-E5CAAC91C5B0}">
      <dgm:prSet/>
      <dgm:spPr/>
      <dgm:t>
        <a:bodyPr/>
        <a:lstStyle/>
        <a:p>
          <a:endParaRPr lang="en-US"/>
        </a:p>
      </dgm:t>
    </dgm:pt>
    <dgm:pt modelId="{0E0377E5-FD9C-4B61-8702-5BD5933D6C56}">
      <dgm:prSet custT="1"/>
      <dgm:spPr>
        <a:ln w="19050"/>
      </dgm:spPr>
      <dgm:t>
        <a:bodyPr/>
        <a:lstStyle/>
        <a:p>
          <a:pPr>
            <a:spcAft>
              <a:spcPts val="500"/>
            </a:spcAft>
          </a:pPr>
          <a:r>
            <a:rPr lang="en-US" sz="1200" dirty="0"/>
            <a:t>Using Advanced Questioning Techniques</a:t>
          </a:r>
        </a:p>
      </dgm:t>
    </dgm:pt>
    <dgm:pt modelId="{D75E6789-D1C5-4B72-8819-9FE31E91DB2F}" type="parTrans" cxnId="{F5BE48D8-B5E0-4B8E-9A17-3E325963CE8B}">
      <dgm:prSet/>
      <dgm:spPr/>
      <dgm:t>
        <a:bodyPr/>
        <a:lstStyle/>
        <a:p>
          <a:endParaRPr lang="en-US"/>
        </a:p>
      </dgm:t>
    </dgm:pt>
    <dgm:pt modelId="{431BA7A3-FFF8-4F6D-BF66-C698E07B7A5E}" type="sibTrans" cxnId="{F5BE48D8-B5E0-4B8E-9A17-3E325963CE8B}">
      <dgm:prSet/>
      <dgm:spPr/>
      <dgm:t>
        <a:bodyPr/>
        <a:lstStyle/>
        <a:p>
          <a:endParaRPr lang="en-US"/>
        </a:p>
      </dgm:t>
    </dgm:pt>
    <dgm:pt modelId="{4CB90630-2B69-4AA7-BBDC-CF6A62C0A6D0}">
      <dgm:prSet custT="1"/>
      <dgm:spPr>
        <a:ln w="19050"/>
      </dgm:spPr>
      <dgm:t>
        <a:bodyPr/>
        <a:lstStyle/>
        <a:p>
          <a:pPr>
            <a:spcAft>
              <a:spcPts val="500"/>
            </a:spcAft>
          </a:pPr>
          <a:r>
            <a:rPr lang="en-US" sz="1200" dirty="0"/>
            <a:t>Developing Self-Directed Learners</a:t>
          </a:r>
        </a:p>
      </dgm:t>
    </dgm:pt>
    <dgm:pt modelId="{5791EDA6-F506-4CE2-B9D7-14F2778148C3}" type="parTrans" cxnId="{E21F2FA2-BE5C-4FEA-98D1-9B846E8FB634}">
      <dgm:prSet/>
      <dgm:spPr/>
      <dgm:t>
        <a:bodyPr/>
        <a:lstStyle/>
        <a:p>
          <a:endParaRPr lang="en-US"/>
        </a:p>
      </dgm:t>
    </dgm:pt>
    <dgm:pt modelId="{794D46A3-CCC1-4D2C-9DF7-3CDF71504CEE}" type="sibTrans" cxnId="{E21F2FA2-BE5C-4FEA-98D1-9B846E8FB634}">
      <dgm:prSet/>
      <dgm:spPr/>
      <dgm:t>
        <a:bodyPr/>
        <a:lstStyle/>
        <a:p>
          <a:endParaRPr lang="en-US"/>
        </a:p>
      </dgm:t>
    </dgm:pt>
    <dgm:pt modelId="{A5D6DE8A-D8EC-4C8A-B059-AE74FAFD816B}">
      <dgm:prSet phldrT="[Text]" custT="1"/>
      <dgm:spPr>
        <a:ln w="19050"/>
      </dgm:spPr>
      <dgm:t>
        <a:bodyPr/>
        <a:lstStyle/>
        <a:p>
          <a:pPr>
            <a:spcAft>
              <a:spcPts val="500"/>
            </a:spcAft>
          </a:pPr>
          <a:r>
            <a:rPr lang="en-US" sz="1200" dirty="0"/>
            <a:t>Developing Fair, Consistent, and Transparent Grading Practices</a:t>
          </a:r>
        </a:p>
      </dgm:t>
    </dgm:pt>
    <dgm:pt modelId="{B073C78A-2247-42BC-ACC6-F320EC79D001}" type="parTrans" cxnId="{412D4977-6C7E-44AA-9DF2-AF8E955B63F9}">
      <dgm:prSet/>
      <dgm:spPr/>
      <dgm:t>
        <a:bodyPr/>
        <a:lstStyle/>
        <a:p>
          <a:endParaRPr lang="en-US"/>
        </a:p>
      </dgm:t>
    </dgm:pt>
    <dgm:pt modelId="{F9CEC868-0025-4DA3-BB4A-2E839E0FE342}" type="sibTrans" cxnId="{412D4977-6C7E-44AA-9DF2-AF8E955B63F9}">
      <dgm:prSet/>
      <dgm:spPr/>
      <dgm:t>
        <a:bodyPr/>
        <a:lstStyle/>
        <a:p>
          <a:endParaRPr lang="en-US"/>
        </a:p>
      </dgm:t>
    </dgm:pt>
    <dgm:pt modelId="{8CC66BAB-F4BA-4D46-87E3-831ED3EF04E1}">
      <dgm:prSet custT="1"/>
      <dgm:spPr>
        <a:ln w="19050"/>
      </dgm:spPr>
      <dgm:t>
        <a:bodyPr/>
        <a:lstStyle/>
        <a:p>
          <a:pPr>
            <a:spcAft>
              <a:spcPts val="500"/>
            </a:spcAft>
          </a:pPr>
          <a:r>
            <a:rPr lang="en-US" sz="1200" dirty="0"/>
            <a:t>Developing and Using Rubrics and Checklists</a:t>
          </a:r>
        </a:p>
      </dgm:t>
    </dgm:pt>
    <dgm:pt modelId="{64C5DF6E-9721-4DDF-ABD3-F63A51E2924D}" type="parTrans" cxnId="{9B02DE83-D2C9-4939-A17A-9EC6A1181788}">
      <dgm:prSet/>
      <dgm:spPr/>
      <dgm:t>
        <a:bodyPr/>
        <a:lstStyle/>
        <a:p>
          <a:endParaRPr lang="en-US"/>
        </a:p>
      </dgm:t>
    </dgm:pt>
    <dgm:pt modelId="{63760AF5-5F50-4ED6-80A9-A5702F80427A}" type="sibTrans" cxnId="{9B02DE83-D2C9-4939-A17A-9EC6A1181788}">
      <dgm:prSet/>
      <dgm:spPr/>
      <dgm:t>
        <a:bodyPr/>
        <a:lstStyle/>
        <a:p>
          <a:endParaRPr lang="en-US"/>
        </a:p>
      </dgm:t>
    </dgm:pt>
    <dgm:pt modelId="{CAFC3AD2-BE0F-4608-A269-077928CB3341}">
      <dgm:prSet custT="1"/>
      <dgm:spPr>
        <a:ln w="19050"/>
      </dgm:spPr>
      <dgm:t>
        <a:bodyPr/>
        <a:lstStyle/>
        <a:p>
          <a:pPr>
            <a:spcAft>
              <a:spcPts val="500"/>
            </a:spcAft>
          </a:pPr>
          <a:r>
            <a:rPr lang="en-US" sz="1200" dirty="0"/>
            <a:t>Providing Useful Feedback</a:t>
          </a:r>
        </a:p>
      </dgm:t>
    </dgm:pt>
    <dgm:pt modelId="{61738094-D6F8-4ADE-9389-0F285909D1DC}" type="parTrans" cxnId="{D1EEC1ED-43C2-4DBC-9A38-55A7306FAF0A}">
      <dgm:prSet/>
      <dgm:spPr/>
      <dgm:t>
        <a:bodyPr/>
        <a:lstStyle/>
        <a:p>
          <a:endParaRPr lang="en-US"/>
        </a:p>
      </dgm:t>
    </dgm:pt>
    <dgm:pt modelId="{D19B7C19-E848-4563-8DC5-5DD3E4E61288}" type="sibTrans" cxnId="{D1EEC1ED-43C2-4DBC-9A38-55A7306FAF0A}">
      <dgm:prSet/>
      <dgm:spPr/>
      <dgm:t>
        <a:bodyPr/>
        <a:lstStyle/>
        <a:p>
          <a:endParaRPr lang="en-US"/>
        </a:p>
      </dgm:t>
    </dgm:pt>
    <dgm:pt modelId="{B1348171-B9DA-4F93-A8E8-47A2DE66A45D}">
      <dgm:prSet custT="1"/>
      <dgm:spPr>
        <a:ln w="19050"/>
      </dgm:spPr>
      <dgm:t>
        <a:bodyPr/>
        <a:lstStyle/>
        <a:p>
          <a:pPr>
            <a:spcAft>
              <a:spcPts val="500"/>
            </a:spcAft>
          </a:pPr>
          <a:r>
            <a:rPr lang="en-US" sz="1200" dirty="0"/>
            <a:t>Checking for Student Understanding</a:t>
          </a:r>
        </a:p>
      </dgm:t>
    </dgm:pt>
    <dgm:pt modelId="{2FEAB59D-3BE9-4547-82B0-CD96C62839C3}" type="parTrans" cxnId="{BFA44E9D-4DFF-4F5E-9AEF-51E7AA099046}">
      <dgm:prSet/>
      <dgm:spPr/>
      <dgm:t>
        <a:bodyPr/>
        <a:lstStyle/>
        <a:p>
          <a:endParaRPr lang="en-US"/>
        </a:p>
      </dgm:t>
    </dgm:pt>
    <dgm:pt modelId="{89D33F0A-6577-4513-97E7-F749804ED701}" type="sibTrans" cxnId="{BFA44E9D-4DFF-4F5E-9AEF-51E7AA099046}">
      <dgm:prSet/>
      <dgm:spPr/>
      <dgm:t>
        <a:bodyPr/>
        <a:lstStyle/>
        <a:p>
          <a:endParaRPr lang="en-US"/>
        </a:p>
      </dgm:t>
    </dgm:pt>
    <dgm:pt modelId="{7E7CEDAD-6027-40BB-A050-67245E4BA7C7}">
      <dgm:prSet custT="1"/>
      <dgm:spPr>
        <a:ln w="19050"/>
      </dgm:spPr>
      <dgm:t>
        <a:bodyPr/>
        <a:lstStyle/>
        <a:p>
          <a:pPr>
            <a:spcAft>
              <a:spcPts val="500"/>
            </a:spcAft>
          </a:pPr>
          <a:r>
            <a:rPr lang="en-US" sz="1200" dirty="0"/>
            <a:t>Using Student Achievement and Feedback to Improve Your Teaching</a:t>
          </a:r>
        </a:p>
      </dgm:t>
    </dgm:pt>
    <dgm:pt modelId="{1F6D2E46-4D69-4234-B464-1B5FF2C2186B}" type="parTrans" cxnId="{F0DBA9F5-20E3-4AA6-9253-5240CF1ECA98}">
      <dgm:prSet/>
      <dgm:spPr/>
      <dgm:t>
        <a:bodyPr/>
        <a:lstStyle/>
        <a:p>
          <a:endParaRPr lang="en-US"/>
        </a:p>
      </dgm:t>
    </dgm:pt>
    <dgm:pt modelId="{DFF551EC-2411-4399-B96B-FE3890D0340D}" type="sibTrans" cxnId="{F0DBA9F5-20E3-4AA6-9253-5240CF1ECA98}">
      <dgm:prSet/>
      <dgm:spPr/>
      <dgm:t>
        <a:bodyPr/>
        <a:lstStyle/>
        <a:p>
          <a:endParaRPr lang="en-US"/>
        </a:p>
      </dgm:t>
    </dgm:pt>
    <dgm:pt modelId="{3B3CF65F-52A4-474E-A0D8-69D2ECBAEF8A}" type="pres">
      <dgm:prSet presAssocID="{D195663B-69A0-4E18-927B-F580E3B31F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FF6161-02E1-444C-B685-E41C24A0A51D}" type="pres">
      <dgm:prSet presAssocID="{FD6B9169-2E91-4F75-A981-C676E705C05A}" presName="composite" presStyleCnt="0"/>
      <dgm:spPr/>
    </dgm:pt>
    <dgm:pt modelId="{B9B26251-F70E-4E7A-B01A-573D21D59E87}" type="pres">
      <dgm:prSet presAssocID="{FD6B9169-2E91-4F75-A981-C676E705C05A}" presName="parTx" presStyleLbl="alignNode1" presStyleIdx="0" presStyleCnt="5" custScaleX="1069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B2E34-4420-4ACB-B753-1842833DDC42}" type="pres">
      <dgm:prSet presAssocID="{FD6B9169-2E91-4F75-A981-C676E705C05A}" presName="desTx" presStyleLbl="alignAccFollowNode1" presStyleIdx="0" presStyleCnt="5" custScaleX="106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EE8F2-23C9-4E19-AFE2-88E06D574B42}" type="pres">
      <dgm:prSet presAssocID="{B7D8F4F7-2857-48B6-A654-70ED5F1C19F1}" presName="space" presStyleCnt="0"/>
      <dgm:spPr/>
    </dgm:pt>
    <dgm:pt modelId="{9EB7F939-2E4A-4E22-BC73-E4022AC241AB}" type="pres">
      <dgm:prSet presAssocID="{BB61535C-025B-42CC-99F5-C8EBB65475D0}" presName="composite" presStyleCnt="0"/>
      <dgm:spPr/>
    </dgm:pt>
    <dgm:pt modelId="{61513BA2-AAA0-4B9B-8331-584E2E034F86}" type="pres">
      <dgm:prSet presAssocID="{BB61535C-025B-42CC-99F5-C8EBB65475D0}" presName="parTx" presStyleLbl="alignNode1" presStyleIdx="1" presStyleCnt="5" custScaleX="1069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D1607-8AA4-4494-8432-656EE711DE49}" type="pres">
      <dgm:prSet presAssocID="{BB61535C-025B-42CC-99F5-C8EBB65475D0}" presName="desTx" presStyleLbl="alignAccFollowNode1" presStyleIdx="1" presStyleCnt="5" custScaleX="106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178E5-5063-4B40-9BDF-8765D0C4250B}" type="pres">
      <dgm:prSet presAssocID="{41032C4A-CF69-40BF-BC9D-C508C2F43AC6}" presName="space" presStyleCnt="0"/>
      <dgm:spPr/>
    </dgm:pt>
    <dgm:pt modelId="{7019CAAA-158B-4B3E-A78C-9E7AF8C360CD}" type="pres">
      <dgm:prSet presAssocID="{9570112E-3E35-45E4-87D1-5760782EE137}" presName="composite" presStyleCnt="0"/>
      <dgm:spPr/>
    </dgm:pt>
    <dgm:pt modelId="{5C539637-9404-47F3-A317-2DD4E012877F}" type="pres">
      <dgm:prSet presAssocID="{9570112E-3E35-45E4-87D1-5760782EE137}" presName="parTx" presStyleLbl="alignNode1" presStyleIdx="2" presStyleCnt="5" custScaleX="1069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EA736-2ED6-4015-A8E7-D09B237D40D2}" type="pres">
      <dgm:prSet presAssocID="{9570112E-3E35-45E4-87D1-5760782EE137}" presName="desTx" presStyleLbl="alignAccFollowNode1" presStyleIdx="2" presStyleCnt="5" custScaleX="106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F5575-E72A-4C8B-8FBC-622AF9AED2FF}" type="pres">
      <dgm:prSet presAssocID="{0F3299AC-A168-4E08-8C8C-8D1B68ED25F2}" presName="space" presStyleCnt="0"/>
      <dgm:spPr/>
    </dgm:pt>
    <dgm:pt modelId="{6CAD3672-AD0B-4CD5-A1D8-BDA388894402}" type="pres">
      <dgm:prSet presAssocID="{8B967974-7B25-4231-A712-2A79F3AC778C}" presName="composite" presStyleCnt="0"/>
      <dgm:spPr/>
    </dgm:pt>
    <dgm:pt modelId="{9F7142BF-0CFC-46B1-8D5D-FD309CD702CF}" type="pres">
      <dgm:prSet presAssocID="{8B967974-7B25-4231-A712-2A79F3AC778C}" presName="parTx" presStyleLbl="alignNode1" presStyleIdx="3" presStyleCnt="5" custScaleX="1069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F424E-AB3A-494A-AB32-8FE5DE153B5A}" type="pres">
      <dgm:prSet presAssocID="{8B967974-7B25-4231-A712-2A79F3AC778C}" presName="desTx" presStyleLbl="alignAccFollowNode1" presStyleIdx="3" presStyleCnt="5" custScaleX="106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2A720-EA40-40D9-9962-C57529E29030}" type="pres">
      <dgm:prSet presAssocID="{EE9694D7-A423-4ADB-B2AD-B14E8970E6D6}" presName="space" presStyleCnt="0"/>
      <dgm:spPr/>
    </dgm:pt>
    <dgm:pt modelId="{EB5D9BEF-F3BD-47F4-A5EC-ED7FC6B49F33}" type="pres">
      <dgm:prSet presAssocID="{112A266D-B87B-4017-8A4A-F797C4A46878}" presName="composite" presStyleCnt="0"/>
      <dgm:spPr/>
    </dgm:pt>
    <dgm:pt modelId="{41A19DB0-8083-46BC-BFA7-9386DFC3AA70}" type="pres">
      <dgm:prSet presAssocID="{112A266D-B87B-4017-8A4A-F797C4A46878}" presName="parTx" presStyleLbl="alignNode1" presStyleIdx="4" presStyleCnt="5" custScaleX="1069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7C482-F3E0-4D5A-A772-5A8D1F045044}" type="pres">
      <dgm:prSet presAssocID="{112A266D-B87B-4017-8A4A-F797C4A46878}" presName="desTx" presStyleLbl="alignAccFollowNode1" presStyleIdx="4" presStyleCnt="5" custScaleX="106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870977-82AA-3E48-A750-74BB68AA1661}" type="presOf" srcId="{112A266D-B87B-4017-8A4A-F797C4A46878}" destId="{41A19DB0-8083-46BC-BFA7-9386DFC3AA70}" srcOrd="0" destOrd="0" presId="urn:microsoft.com/office/officeart/2005/8/layout/hList1"/>
    <dgm:cxn modelId="{65B667AC-CD90-B24A-A4AE-953E21683305}" type="presOf" srcId="{AB4FC8F1-4A04-405A-9BC0-DB4CB3D32A28}" destId="{AB9EA736-2ED6-4015-A8E7-D09B237D40D2}" srcOrd="0" destOrd="0" presId="urn:microsoft.com/office/officeart/2005/8/layout/hList1"/>
    <dgm:cxn modelId="{0983D71E-5EBC-44FA-9E00-2A366C6A66AA}" srcId="{FD6B9169-2E91-4F75-A981-C676E705C05A}" destId="{03FF3218-74E6-4F95-8C8E-8F3EA101F4CB}" srcOrd="0" destOrd="0" parTransId="{418C047D-2CD8-4853-B967-57AEEFF0B383}" sibTransId="{78FED935-928B-4B10-B0F3-3646A7CB12BF}"/>
    <dgm:cxn modelId="{658F0AE1-6308-45A3-ACFD-EDCA222B2040}" srcId="{9570112E-3E35-45E4-87D1-5760782EE137}" destId="{A2C6CB9E-B3A0-4908-A92F-BCD83D420583}" srcOrd="5" destOrd="0" parTransId="{E48CFB83-3975-4E20-B4CA-2A36BF9939AF}" sibTransId="{06361074-B985-40E2-B480-C3C4B2251250}"/>
    <dgm:cxn modelId="{EBA2D64B-9414-4F25-938E-68B14400C266}" srcId="{FD6B9169-2E91-4F75-A981-C676E705C05A}" destId="{80BD0293-33B0-44E5-9957-A4C6337F776B}" srcOrd="1" destOrd="0" parTransId="{088941E5-0CB0-46A5-B4A2-C11D7D47D8AE}" sibTransId="{D8FB8552-1A62-476E-9222-D3E7FB37DC59}"/>
    <dgm:cxn modelId="{9B02DE83-D2C9-4939-A17A-9EC6A1181788}" srcId="{112A266D-B87B-4017-8A4A-F797C4A46878}" destId="{8CC66BAB-F4BA-4D46-87E3-831ED3EF04E1}" srcOrd="1" destOrd="0" parTransId="{64C5DF6E-9721-4DDF-ABD3-F63A51E2924D}" sibTransId="{63760AF5-5F50-4ED6-80A9-A5702F80427A}"/>
    <dgm:cxn modelId="{C2AAFDFE-1EF6-044C-BA3B-610922233A2F}" type="presOf" srcId="{C9B8FAEE-D090-44ED-AE0A-0443CE4BBBAA}" destId="{AB9EA736-2ED6-4015-A8E7-D09B237D40D2}" srcOrd="0" destOrd="4" presId="urn:microsoft.com/office/officeart/2005/8/layout/hList1"/>
    <dgm:cxn modelId="{0ED9F11D-2EC3-2D41-8231-C6D713FADEF5}" type="presOf" srcId="{ED32C7C5-B3BB-4FBB-8B56-7F5C64DCA098}" destId="{089F424E-AB3A-494A-AB32-8FE5DE153B5A}" srcOrd="0" destOrd="2" presId="urn:microsoft.com/office/officeart/2005/8/layout/hList1"/>
    <dgm:cxn modelId="{FCEAC3ED-DA7A-D64C-B208-EF321D3FF37B}" type="presOf" srcId="{D195663B-69A0-4E18-927B-F580E3B31FDC}" destId="{3B3CF65F-52A4-474E-A0D8-69D2ECBAEF8A}" srcOrd="0" destOrd="0" presId="urn:microsoft.com/office/officeart/2005/8/layout/hList1"/>
    <dgm:cxn modelId="{63EFD183-C18E-4B6A-8A3C-86039D13025F}" srcId="{D195663B-69A0-4E18-927B-F580E3B31FDC}" destId="{8B967974-7B25-4231-A712-2A79F3AC778C}" srcOrd="3" destOrd="0" parTransId="{317E2BC4-1CA2-4566-84A1-9BDB147371FE}" sibTransId="{EE9694D7-A423-4ADB-B2AD-B14E8970E6D6}"/>
    <dgm:cxn modelId="{C5389241-045E-42C9-86F9-3BDA502F93E7}" srcId="{D195663B-69A0-4E18-927B-F580E3B31FDC}" destId="{FD6B9169-2E91-4F75-A981-C676E705C05A}" srcOrd="0" destOrd="0" parTransId="{AE5B5D4D-3FF5-4808-A0EB-1250A8886987}" sibTransId="{B7D8F4F7-2857-48B6-A654-70ED5F1C19F1}"/>
    <dgm:cxn modelId="{C914F82E-32FC-434F-992F-B3C3F592F23E}" type="presOf" srcId="{0E0377E5-FD9C-4B61-8702-5BD5933D6C56}" destId="{089F424E-AB3A-494A-AB32-8FE5DE153B5A}" srcOrd="0" destOrd="3" presId="urn:microsoft.com/office/officeart/2005/8/layout/hList1"/>
    <dgm:cxn modelId="{994CE66E-05C8-440A-B7E8-B5F7FFD805D5}" srcId="{BB61535C-025B-42CC-99F5-C8EBB65475D0}" destId="{7E95193F-23F7-4FC6-A6BB-4736956FC033}" srcOrd="4" destOrd="0" parTransId="{87217786-F0CC-4B2D-BCAA-9B88A8EC1835}" sibTransId="{B4D289A9-0E72-4439-BDBB-0DEE56C398F1}"/>
    <dgm:cxn modelId="{15892598-B122-AF44-9F95-8B17ABEA2485}" type="presOf" srcId="{CAFC3AD2-BE0F-4608-A269-077928CB3341}" destId="{8927C482-F3E0-4D5A-A772-5A8D1F045044}" srcOrd="0" destOrd="2" presId="urn:microsoft.com/office/officeart/2005/8/layout/hList1"/>
    <dgm:cxn modelId="{813CC0AC-3F2B-4E8D-A6F8-0B34F12E0EB6}" srcId="{9570112E-3E35-45E4-87D1-5760782EE137}" destId="{9BC612A2-0162-4BA5-AE14-7228EC263150}" srcOrd="1" destOrd="0" parTransId="{97634656-DC10-4485-AD8F-B7E71AAEF56A}" sibTransId="{4FFC950B-1643-49D9-A5F6-5834AC6D5C93}"/>
    <dgm:cxn modelId="{8A26BF00-D627-F243-83A7-92ACBE8BBA9F}" type="presOf" srcId="{7D86EFA7-EDF3-4545-92CA-027D48254601}" destId="{55AD1607-8AA4-4494-8432-656EE711DE49}" srcOrd="0" destOrd="6" presId="urn:microsoft.com/office/officeart/2005/8/layout/hList1"/>
    <dgm:cxn modelId="{8E38DE2F-8BA3-0A4F-9491-B42B26B42169}" type="presOf" srcId="{7E7CEDAD-6027-40BB-A050-67245E4BA7C7}" destId="{8927C482-F3E0-4D5A-A772-5A8D1F045044}" srcOrd="0" destOrd="4" presId="urn:microsoft.com/office/officeart/2005/8/layout/hList1"/>
    <dgm:cxn modelId="{E749320A-B249-4A99-B4B0-E610F50024D3}" srcId="{FD6B9169-2E91-4F75-A981-C676E705C05A}" destId="{49F1CEE4-5BCC-4F11-93BD-701EAD41C770}" srcOrd="2" destOrd="0" parTransId="{218CEBE6-86F8-44B6-9CAF-075483BACFF3}" sibTransId="{06C65B50-D273-4503-AE93-02393385C03E}"/>
    <dgm:cxn modelId="{DE2BA444-7DC2-924D-9324-04382B7FC559}" type="presOf" srcId="{864F0D4F-F67B-40E9-A148-CD5DA3FF9EEE}" destId="{55AD1607-8AA4-4494-8432-656EE711DE49}" srcOrd="0" destOrd="3" presId="urn:microsoft.com/office/officeart/2005/8/layout/hList1"/>
    <dgm:cxn modelId="{5B9A82D2-4EF3-42B2-A4AB-9129496CAC2B}" srcId="{9570112E-3E35-45E4-87D1-5760782EE137}" destId="{C9B8FAEE-D090-44ED-AE0A-0443CE4BBBAA}" srcOrd="4" destOrd="0" parTransId="{D1C2913A-C45C-497D-8370-BA0FE425B655}" sibTransId="{FA9304F6-7710-4E7B-BD6C-D9266B181DEA}"/>
    <dgm:cxn modelId="{930F1AF7-802D-4115-9045-09F60C156920}" srcId="{D195663B-69A0-4E18-927B-F580E3B31FDC}" destId="{112A266D-B87B-4017-8A4A-F797C4A46878}" srcOrd="4" destOrd="0" parTransId="{10BA6F11-20CB-4ABC-813F-ED91AFFA4573}" sibTransId="{10FEA53B-6BB7-4496-9920-BD917F0ECB39}"/>
    <dgm:cxn modelId="{B1D2FD0C-5ACD-1C43-99CF-BA433BF0980F}" type="presOf" srcId="{2C075A90-AD4A-4B86-8017-D7BD55D3F890}" destId="{ED9B2E34-4420-4ACB-B753-1842833DDC42}" srcOrd="0" destOrd="3" presId="urn:microsoft.com/office/officeart/2005/8/layout/hList1"/>
    <dgm:cxn modelId="{70EB9610-327E-E945-850B-B7B52AB7452C}" type="presOf" srcId="{8CC66BAB-F4BA-4D46-87E3-831ED3EF04E1}" destId="{8927C482-F3E0-4D5A-A772-5A8D1F045044}" srcOrd="0" destOrd="1" presId="urn:microsoft.com/office/officeart/2005/8/layout/hList1"/>
    <dgm:cxn modelId="{0D1A2696-B5D7-4C1E-A2B0-F1E541820EB1}" srcId="{BB61535C-025B-42CC-99F5-C8EBB65475D0}" destId="{A35DBE41-067D-4342-8687-7F0CF26D63CF}" srcOrd="5" destOrd="0" parTransId="{C4C6F4D9-3D2F-4864-A770-32CAE409F0E9}" sibTransId="{B02AFD72-5678-4947-8D73-B301208C842C}"/>
    <dgm:cxn modelId="{BFA44E9D-4DFF-4F5E-9AEF-51E7AA099046}" srcId="{112A266D-B87B-4017-8A4A-F797C4A46878}" destId="{B1348171-B9DA-4F93-A8E8-47A2DE66A45D}" srcOrd="3" destOrd="0" parTransId="{2FEAB59D-3BE9-4547-82B0-CD96C62839C3}" sibTransId="{89D33F0A-6577-4513-97E7-F749804ED701}"/>
    <dgm:cxn modelId="{32953D2C-F969-4B55-9D34-3F1B2D065742}" srcId="{9570112E-3E35-45E4-87D1-5760782EE137}" destId="{AB4FC8F1-4A04-405A-9BC0-DB4CB3D32A28}" srcOrd="0" destOrd="0" parTransId="{1F928813-B26E-4D90-BF06-D75D5F3DFCA3}" sibTransId="{8AA63BA2-907F-45C3-A3AF-C54048DFDD5F}"/>
    <dgm:cxn modelId="{ED3AFB7D-28E3-4070-B998-A5AD56BAE194}" srcId="{BB61535C-025B-42CC-99F5-C8EBB65475D0}" destId="{40AD65AB-1913-486B-92DD-6848FC74173E}" srcOrd="2" destOrd="0" parTransId="{26E18E6D-A106-4C8B-8387-FD5CFBAB51E8}" sibTransId="{27FF6EAC-9394-4AC8-A83E-8ADF7A990E2A}"/>
    <dgm:cxn modelId="{F5BE48D8-B5E0-4B8E-9A17-3E325963CE8B}" srcId="{8B967974-7B25-4231-A712-2A79F3AC778C}" destId="{0E0377E5-FD9C-4B61-8702-5BD5933D6C56}" srcOrd="3" destOrd="0" parTransId="{D75E6789-D1C5-4B72-8819-9FE31E91DB2F}" sibTransId="{431BA7A3-FFF8-4F6D-BF66-C698E07B7A5E}"/>
    <dgm:cxn modelId="{412D4977-6C7E-44AA-9DF2-AF8E955B63F9}" srcId="{112A266D-B87B-4017-8A4A-F797C4A46878}" destId="{A5D6DE8A-D8EC-4C8A-B059-AE74FAFD816B}" srcOrd="0" destOrd="0" parTransId="{B073C78A-2247-42BC-ACC6-F320EC79D001}" sibTransId="{F9CEC868-0025-4DA3-BB4A-2E839E0FE342}"/>
    <dgm:cxn modelId="{267CD8B8-D53B-7F44-945B-0D841174E87E}" type="presOf" srcId="{49F1CEE4-5BCC-4F11-93BD-701EAD41C770}" destId="{ED9B2E34-4420-4ACB-B753-1842833DDC42}" srcOrd="0" destOrd="2" presId="urn:microsoft.com/office/officeart/2005/8/layout/hList1"/>
    <dgm:cxn modelId="{7D46F5C9-B768-C744-AC1E-FC20E1A72915}" type="presOf" srcId="{C273E745-5A5A-419A-8F5F-66E70D6314C2}" destId="{AB9EA736-2ED6-4015-A8E7-D09B237D40D2}" srcOrd="0" destOrd="3" presId="urn:microsoft.com/office/officeart/2005/8/layout/hList1"/>
    <dgm:cxn modelId="{2978ACC0-DF18-DD47-A61B-9DF8B05D6954}" type="presOf" srcId="{BB61535C-025B-42CC-99F5-C8EBB65475D0}" destId="{61513BA2-AAA0-4B9B-8331-584E2E034F86}" srcOrd="0" destOrd="0" presId="urn:microsoft.com/office/officeart/2005/8/layout/hList1"/>
    <dgm:cxn modelId="{86D1AA0C-D1B2-4EAD-9B0A-5FB32AA891B4}" srcId="{9570112E-3E35-45E4-87D1-5760782EE137}" destId="{C273E745-5A5A-419A-8F5F-66E70D6314C2}" srcOrd="3" destOrd="0" parTransId="{345C1334-A2C8-4C4B-9D49-C13917B87E70}" sibTransId="{EF9E028D-BBE3-4A8A-A6A9-F183CB99B42D}"/>
    <dgm:cxn modelId="{694B21CF-F4B8-6742-86A5-DF4465E7093D}" type="presOf" srcId="{4C904F87-C906-4640-A521-9A410446B826}" destId="{55AD1607-8AA4-4494-8432-656EE711DE49}" srcOrd="0" destOrd="0" presId="urn:microsoft.com/office/officeart/2005/8/layout/hList1"/>
    <dgm:cxn modelId="{58D3EF6A-7AC0-C843-9DF3-293C77004369}" type="presOf" srcId="{A5D6DE8A-D8EC-4C8A-B059-AE74FAFD816B}" destId="{8927C482-F3E0-4D5A-A772-5A8D1F045044}" srcOrd="0" destOrd="0" presId="urn:microsoft.com/office/officeart/2005/8/layout/hList1"/>
    <dgm:cxn modelId="{04FA2205-6DAC-5145-83E8-2AA85408659B}" type="presOf" srcId="{8B967974-7B25-4231-A712-2A79F3AC778C}" destId="{9F7142BF-0CFC-46B1-8D5D-FD309CD702CF}" srcOrd="0" destOrd="0" presId="urn:microsoft.com/office/officeart/2005/8/layout/hList1"/>
    <dgm:cxn modelId="{D18F0F17-545A-F943-B290-C08EBAD9284F}" type="presOf" srcId="{A35DBE41-067D-4342-8687-7F0CF26D63CF}" destId="{55AD1607-8AA4-4494-8432-656EE711DE49}" srcOrd="0" destOrd="5" presId="urn:microsoft.com/office/officeart/2005/8/layout/hList1"/>
    <dgm:cxn modelId="{BF32446E-0257-4B6D-8285-EAE43397C853}" srcId="{FD6B9169-2E91-4F75-A981-C676E705C05A}" destId="{2C075A90-AD4A-4B86-8017-D7BD55D3F890}" srcOrd="3" destOrd="0" parTransId="{4340711F-D46D-40A9-9679-1EAB141A0663}" sibTransId="{41739B5C-C703-44F2-8553-7DAF1AD5A85E}"/>
    <dgm:cxn modelId="{D1EEC1ED-43C2-4DBC-9A38-55A7306FAF0A}" srcId="{112A266D-B87B-4017-8A4A-F797C4A46878}" destId="{CAFC3AD2-BE0F-4608-A269-077928CB3341}" srcOrd="2" destOrd="0" parTransId="{61738094-D6F8-4ADE-9389-0F285909D1DC}" sibTransId="{D19B7C19-E848-4563-8DC5-5DD3E4E61288}"/>
    <dgm:cxn modelId="{37C64CCD-BD77-4D06-A3E9-95CE7AA8D6D5}" srcId="{BB61535C-025B-42CC-99F5-C8EBB65475D0}" destId="{864F0D4F-F67B-40E9-A148-CD5DA3FF9EEE}" srcOrd="3" destOrd="0" parTransId="{21A9082B-106D-4CD5-9ED2-8A50E5C43D55}" sibTransId="{8862DCA7-59B7-4FD7-9F80-5693434620CD}"/>
    <dgm:cxn modelId="{E8FC65E3-7886-7F4F-B526-19A9F0C12046}" type="presOf" srcId="{A2C6CB9E-B3A0-4908-A92F-BCD83D420583}" destId="{AB9EA736-2ED6-4015-A8E7-D09B237D40D2}" srcOrd="0" destOrd="5" presId="urn:microsoft.com/office/officeart/2005/8/layout/hList1"/>
    <dgm:cxn modelId="{609F5F41-E3C0-774F-8C54-2872214667BD}" type="presOf" srcId="{9BC612A2-0162-4BA5-AE14-7228EC263150}" destId="{AB9EA736-2ED6-4015-A8E7-D09B237D40D2}" srcOrd="0" destOrd="1" presId="urn:microsoft.com/office/officeart/2005/8/layout/hList1"/>
    <dgm:cxn modelId="{41603460-5F5C-1448-85AA-CF507DF610FB}" type="presOf" srcId="{C55DB3BC-9E5A-41F7-A2F3-E0BCF8BC1309}" destId="{089F424E-AB3A-494A-AB32-8FE5DE153B5A}" srcOrd="0" destOrd="0" presId="urn:microsoft.com/office/officeart/2005/8/layout/hList1"/>
    <dgm:cxn modelId="{9392BFF8-5FB2-41C9-A0A9-7D255713E20D}" srcId="{9570112E-3E35-45E4-87D1-5760782EE137}" destId="{A346213E-807F-4F60-9ED0-8CC46BA6C2F6}" srcOrd="2" destOrd="0" parTransId="{46F85813-5391-4C4A-99EF-38F5DA1AFC05}" sibTransId="{52FF1237-CB6B-4BBE-BAA2-45E82A825545}"/>
    <dgm:cxn modelId="{EA7B831F-344C-414D-990F-34A802C0A16E}" type="presOf" srcId="{B1348171-B9DA-4F93-A8E8-47A2DE66A45D}" destId="{8927C482-F3E0-4D5A-A772-5A8D1F045044}" srcOrd="0" destOrd="3" presId="urn:microsoft.com/office/officeart/2005/8/layout/hList1"/>
    <dgm:cxn modelId="{BC6F0B7A-F9F0-0446-B635-CF922F4A3C9B}" type="presOf" srcId="{4CB90630-2B69-4AA7-BBDC-CF6A62C0A6D0}" destId="{089F424E-AB3A-494A-AB32-8FE5DE153B5A}" srcOrd="0" destOrd="4" presId="urn:microsoft.com/office/officeart/2005/8/layout/hList1"/>
    <dgm:cxn modelId="{8B61346C-50CB-402C-BB82-EEF56D0FE71E}" srcId="{D195663B-69A0-4E18-927B-F580E3B31FDC}" destId="{BB61535C-025B-42CC-99F5-C8EBB65475D0}" srcOrd="1" destOrd="0" parTransId="{53108F90-10EA-4F85-A81A-3F68D16DC680}" sibTransId="{41032C4A-CF69-40BF-BC9D-C508C2F43AC6}"/>
    <dgm:cxn modelId="{14FDC4AD-88E5-DE40-B0E4-F68256B28AAE}" type="presOf" srcId="{9570112E-3E35-45E4-87D1-5760782EE137}" destId="{5C539637-9404-47F3-A317-2DD4E012877F}" srcOrd="0" destOrd="0" presId="urn:microsoft.com/office/officeart/2005/8/layout/hList1"/>
    <dgm:cxn modelId="{F0DBA9F5-20E3-4AA6-9253-5240CF1ECA98}" srcId="{112A266D-B87B-4017-8A4A-F797C4A46878}" destId="{7E7CEDAD-6027-40BB-A050-67245E4BA7C7}" srcOrd="4" destOrd="0" parTransId="{1F6D2E46-4D69-4234-B464-1B5FF2C2186B}" sibTransId="{DFF551EC-2411-4399-B96B-FE3890D0340D}"/>
    <dgm:cxn modelId="{EFF89E64-76B5-448F-989A-E5CAAC91C5B0}" srcId="{8B967974-7B25-4231-A712-2A79F3AC778C}" destId="{ED32C7C5-B3BB-4FBB-8B56-7F5C64DCA098}" srcOrd="2" destOrd="0" parTransId="{7D877BF3-337C-449C-BC9C-A551368B3011}" sibTransId="{BB826EB4-99F2-4AA7-9CD5-3EA9CBDE7478}"/>
    <dgm:cxn modelId="{2958CEF3-2D5D-6E49-8CAA-853F49AB0357}" type="presOf" srcId="{5A09025C-9869-403A-BEC7-5C59FBF42D83}" destId="{55AD1607-8AA4-4494-8432-656EE711DE49}" srcOrd="0" destOrd="1" presId="urn:microsoft.com/office/officeart/2005/8/layout/hList1"/>
    <dgm:cxn modelId="{212B171E-1683-443F-8097-D91F4A29B2E7}" srcId="{BB61535C-025B-42CC-99F5-C8EBB65475D0}" destId="{5A09025C-9869-403A-BEC7-5C59FBF42D83}" srcOrd="1" destOrd="0" parTransId="{C5D570C8-2061-47E4-8C93-7333D559F168}" sibTransId="{90C4F8C3-7FB5-4FD9-B7D1-29DA0E6D6216}"/>
    <dgm:cxn modelId="{760D31B8-307B-D44D-9649-1041E438AC8F}" type="presOf" srcId="{D3FA4F98-1129-43EB-8784-A7F3146F9534}" destId="{ED9B2E34-4420-4ACB-B753-1842833DDC42}" srcOrd="0" destOrd="4" presId="urn:microsoft.com/office/officeart/2005/8/layout/hList1"/>
    <dgm:cxn modelId="{A68BF84A-BD2F-7243-A15E-1CD6FDB90448}" type="presOf" srcId="{40AD65AB-1913-486B-92DD-6848FC74173E}" destId="{55AD1607-8AA4-4494-8432-656EE711DE49}" srcOrd="0" destOrd="2" presId="urn:microsoft.com/office/officeart/2005/8/layout/hList1"/>
    <dgm:cxn modelId="{DAE3CAAC-3F8E-4945-845F-8B43EF0C4FB0}" type="presOf" srcId="{FD6B9169-2E91-4F75-A981-C676E705C05A}" destId="{B9B26251-F70E-4E7A-B01A-573D21D59E87}" srcOrd="0" destOrd="0" presId="urn:microsoft.com/office/officeart/2005/8/layout/hList1"/>
    <dgm:cxn modelId="{981BBB59-95F0-4722-9BBC-45C13AA31D74}" srcId="{BB61535C-025B-42CC-99F5-C8EBB65475D0}" destId="{7D86EFA7-EDF3-4545-92CA-027D48254601}" srcOrd="6" destOrd="0" parTransId="{28415ED7-298D-4290-89EE-6F7D179850B6}" sibTransId="{DC9C7779-C5E2-46EF-B29B-D1683A1D7B48}"/>
    <dgm:cxn modelId="{4D52BF94-5D3B-CF4E-A47F-B25AB25D9D71}" type="presOf" srcId="{80BD0293-33B0-44E5-9957-A4C6337F776B}" destId="{ED9B2E34-4420-4ACB-B753-1842833DDC42}" srcOrd="0" destOrd="1" presId="urn:microsoft.com/office/officeart/2005/8/layout/hList1"/>
    <dgm:cxn modelId="{CFF09F4B-9197-42E2-8734-3F419BA9929D}" srcId="{8B967974-7B25-4231-A712-2A79F3AC778C}" destId="{C55DB3BC-9E5A-41F7-A2F3-E0BCF8BC1309}" srcOrd="0" destOrd="0" parTransId="{48389388-A5D2-47CE-8D03-7DB922106615}" sibTransId="{037637E6-35AF-4564-B0FE-9539D29AF62D}"/>
    <dgm:cxn modelId="{A7355361-DD31-440C-9540-0895DF1E3948}" srcId="{D195663B-69A0-4E18-927B-F580E3B31FDC}" destId="{9570112E-3E35-45E4-87D1-5760782EE137}" srcOrd="2" destOrd="0" parTransId="{86FF2ABA-665F-40A6-A35D-F8B1AC50B17C}" sibTransId="{0F3299AC-A168-4E08-8C8C-8D1B68ED25F2}"/>
    <dgm:cxn modelId="{F610DA2D-EA85-0646-8831-083F55322803}" type="presOf" srcId="{7E95193F-23F7-4FC6-A6BB-4736956FC033}" destId="{55AD1607-8AA4-4494-8432-656EE711DE49}" srcOrd="0" destOrd="4" presId="urn:microsoft.com/office/officeart/2005/8/layout/hList1"/>
    <dgm:cxn modelId="{A4D75404-23D4-E945-90B3-25CB0CEBB82F}" type="presOf" srcId="{FEDC7F3D-3C25-42C6-A01A-663780F41420}" destId="{089F424E-AB3A-494A-AB32-8FE5DE153B5A}" srcOrd="0" destOrd="1" presId="urn:microsoft.com/office/officeart/2005/8/layout/hList1"/>
    <dgm:cxn modelId="{688FB46E-427B-41C9-8630-350D8A55CD46}" srcId="{BB61535C-025B-42CC-99F5-C8EBB65475D0}" destId="{4C904F87-C906-4640-A521-9A410446B826}" srcOrd="0" destOrd="0" parTransId="{C2DC5D3D-BF06-4DE6-8A85-D48CBE68DEBC}" sibTransId="{17D57737-B617-4E6B-8499-47B32C882388}"/>
    <dgm:cxn modelId="{E21F2FA2-BE5C-4FEA-98D1-9B846E8FB634}" srcId="{8B967974-7B25-4231-A712-2A79F3AC778C}" destId="{4CB90630-2B69-4AA7-BBDC-CF6A62C0A6D0}" srcOrd="4" destOrd="0" parTransId="{5791EDA6-F506-4CE2-B9D7-14F2778148C3}" sibTransId="{794D46A3-CCC1-4D2C-9DF7-3CDF71504CEE}"/>
    <dgm:cxn modelId="{BA1A6FF3-BC73-406D-ABC1-8C90CAEF4F30}" srcId="{8B967974-7B25-4231-A712-2A79F3AC778C}" destId="{FEDC7F3D-3C25-42C6-A01A-663780F41420}" srcOrd="1" destOrd="0" parTransId="{2A789D5F-EA0B-4004-A268-07BA274C973F}" sibTransId="{E3E0D016-0BEE-45FC-BF69-7EB5A85C5B04}"/>
    <dgm:cxn modelId="{ED3E5FDF-B21F-424D-A4D1-9130419657B5}" srcId="{FD6B9169-2E91-4F75-A981-C676E705C05A}" destId="{D3FA4F98-1129-43EB-8784-A7F3146F9534}" srcOrd="4" destOrd="0" parTransId="{4A0DF953-B5D2-49E1-8BCC-170D3A1F0DB0}" sibTransId="{ACDE8983-94C7-486F-A43F-1354DE502F93}"/>
    <dgm:cxn modelId="{C7B6C814-8540-CD45-A5FB-8B099A68430E}" type="presOf" srcId="{03FF3218-74E6-4F95-8C8E-8F3EA101F4CB}" destId="{ED9B2E34-4420-4ACB-B753-1842833DDC42}" srcOrd="0" destOrd="0" presId="urn:microsoft.com/office/officeart/2005/8/layout/hList1"/>
    <dgm:cxn modelId="{307AC180-4E6C-C24E-BDE0-3343C3E4475B}" type="presOf" srcId="{A346213E-807F-4F60-9ED0-8CC46BA6C2F6}" destId="{AB9EA736-2ED6-4015-A8E7-D09B237D40D2}" srcOrd="0" destOrd="2" presId="urn:microsoft.com/office/officeart/2005/8/layout/hList1"/>
    <dgm:cxn modelId="{ABA4C74B-79BE-9644-A759-4EDA7C8D2A0E}" type="presParOf" srcId="{3B3CF65F-52A4-474E-A0D8-69D2ECBAEF8A}" destId="{CBFF6161-02E1-444C-B685-E41C24A0A51D}" srcOrd="0" destOrd="0" presId="urn:microsoft.com/office/officeart/2005/8/layout/hList1"/>
    <dgm:cxn modelId="{1B539015-8E86-104C-BA3E-F3637C35E944}" type="presParOf" srcId="{CBFF6161-02E1-444C-B685-E41C24A0A51D}" destId="{B9B26251-F70E-4E7A-B01A-573D21D59E87}" srcOrd="0" destOrd="0" presId="urn:microsoft.com/office/officeart/2005/8/layout/hList1"/>
    <dgm:cxn modelId="{F94AF75A-F7D9-574F-B37B-F17570F1ED24}" type="presParOf" srcId="{CBFF6161-02E1-444C-B685-E41C24A0A51D}" destId="{ED9B2E34-4420-4ACB-B753-1842833DDC42}" srcOrd="1" destOrd="0" presId="urn:microsoft.com/office/officeart/2005/8/layout/hList1"/>
    <dgm:cxn modelId="{4932FD20-894F-9347-AA11-1DB45A6205DE}" type="presParOf" srcId="{3B3CF65F-52A4-474E-A0D8-69D2ECBAEF8A}" destId="{5B8EE8F2-23C9-4E19-AFE2-88E06D574B42}" srcOrd="1" destOrd="0" presId="urn:microsoft.com/office/officeart/2005/8/layout/hList1"/>
    <dgm:cxn modelId="{4A923D93-A3AD-324B-9264-F8DF3B4D59AA}" type="presParOf" srcId="{3B3CF65F-52A4-474E-A0D8-69D2ECBAEF8A}" destId="{9EB7F939-2E4A-4E22-BC73-E4022AC241AB}" srcOrd="2" destOrd="0" presId="urn:microsoft.com/office/officeart/2005/8/layout/hList1"/>
    <dgm:cxn modelId="{95D51D34-F922-7844-A24A-A0B240EEBE33}" type="presParOf" srcId="{9EB7F939-2E4A-4E22-BC73-E4022AC241AB}" destId="{61513BA2-AAA0-4B9B-8331-584E2E034F86}" srcOrd="0" destOrd="0" presId="urn:microsoft.com/office/officeart/2005/8/layout/hList1"/>
    <dgm:cxn modelId="{C8BD2210-5C9A-EB49-89F4-EEC22D18A289}" type="presParOf" srcId="{9EB7F939-2E4A-4E22-BC73-E4022AC241AB}" destId="{55AD1607-8AA4-4494-8432-656EE711DE49}" srcOrd="1" destOrd="0" presId="urn:microsoft.com/office/officeart/2005/8/layout/hList1"/>
    <dgm:cxn modelId="{448C252A-909B-7C49-A04F-CF4CEE3FF9B0}" type="presParOf" srcId="{3B3CF65F-52A4-474E-A0D8-69D2ECBAEF8A}" destId="{549178E5-5063-4B40-9BDF-8765D0C4250B}" srcOrd="3" destOrd="0" presId="urn:microsoft.com/office/officeart/2005/8/layout/hList1"/>
    <dgm:cxn modelId="{E40D6D81-3508-4F49-96C9-96E5B4C4E526}" type="presParOf" srcId="{3B3CF65F-52A4-474E-A0D8-69D2ECBAEF8A}" destId="{7019CAAA-158B-4B3E-A78C-9E7AF8C360CD}" srcOrd="4" destOrd="0" presId="urn:microsoft.com/office/officeart/2005/8/layout/hList1"/>
    <dgm:cxn modelId="{D3BB0F1E-5B28-E84E-9CF5-4EDD806C0210}" type="presParOf" srcId="{7019CAAA-158B-4B3E-A78C-9E7AF8C360CD}" destId="{5C539637-9404-47F3-A317-2DD4E012877F}" srcOrd="0" destOrd="0" presId="urn:microsoft.com/office/officeart/2005/8/layout/hList1"/>
    <dgm:cxn modelId="{5E5FF229-3296-8841-8C24-3940D7E6EE43}" type="presParOf" srcId="{7019CAAA-158B-4B3E-A78C-9E7AF8C360CD}" destId="{AB9EA736-2ED6-4015-A8E7-D09B237D40D2}" srcOrd="1" destOrd="0" presId="urn:microsoft.com/office/officeart/2005/8/layout/hList1"/>
    <dgm:cxn modelId="{2DC74213-DF81-914D-BE33-736BDD2EFA40}" type="presParOf" srcId="{3B3CF65F-52A4-474E-A0D8-69D2ECBAEF8A}" destId="{8D2F5575-E72A-4C8B-8FBC-622AF9AED2FF}" srcOrd="5" destOrd="0" presId="urn:microsoft.com/office/officeart/2005/8/layout/hList1"/>
    <dgm:cxn modelId="{A4BC673A-1438-954C-9E36-CA8C170A4C1B}" type="presParOf" srcId="{3B3CF65F-52A4-474E-A0D8-69D2ECBAEF8A}" destId="{6CAD3672-AD0B-4CD5-A1D8-BDA388894402}" srcOrd="6" destOrd="0" presId="urn:microsoft.com/office/officeart/2005/8/layout/hList1"/>
    <dgm:cxn modelId="{A7AE8F59-B991-9544-B44D-11FC93CEAC6B}" type="presParOf" srcId="{6CAD3672-AD0B-4CD5-A1D8-BDA388894402}" destId="{9F7142BF-0CFC-46B1-8D5D-FD309CD702CF}" srcOrd="0" destOrd="0" presId="urn:microsoft.com/office/officeart/2005/8/layout/hList1"/>
    <dgm:cxn modelId="{187E8300-91E7-1F45-8853-DA1A5938EB4F}" type="presParOf" srcId="{6CAD3672-AD0B-4CD5-A1D8-BDA388894402}" destId="{089F424E-AB3A-494A-AB32-8FE5DE153B5A}" srcOrd="1" destOrd="0" presId="urn:microsoft.com/office/officeart/2005/8/layout/hList1"/>
    <dgm:cxn modelId="{5E41E19B-284D-5B4B-8968-125813A866C0}" type="presParOf" srcId="{3B3CF65F-52A4-474E-A0D8-69D2ECBAEF8A}" destId="{E872A720-EA40-40D9-9962-C57529E29030}" srcOrd="7" destOrd="0" presId="urn:microsoft.com/office/officeart/2005/8/layout/hList1"/>
    <dgm:cxn modelId="{1A4622E7-62A0-B040-B087-1ADFF815B21A}" type="presParOf" srcId="{3B3CF65F-52A4-474E-A0D8-69D2ECBAEF8A}" destId="{EB5D9BEF-F3BD-47F4-A5EC-ED7FC6B49F33}" srcOrd="8" destOrd="0" presId="urn:microsoft.com/office/officeart/2005/8/layout/hList1"/>
    <dgm:cxn modelId="{AD215E58-C16C-2845-920F-12624AC703BD}" type="presParOf" srcId="{EB5D9BEF-F3BD-47F4-A5EC-ED7FC6B49F33}" destId="{41A19DB0-8083-46BC-BFA7-9386DFC3AA70}" srcOrd="0" destOrd="0" presId="urn:microsoft.com/office/officeart/2005/8/layout/hList1"/>
    <dgm:cxn modelId="{3A979D13-185C-9941-9BC1-F838FC45C15B}" type="presParOf" srcId="{EB5D9BEF-F3BD-47F4-A5EC-ED7FC6B49F33}" destId="{8927C482-F3E0-4D5A-A772-5A8D1F0450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26251-F70E-4E7A-B01A-573D21D59E87}">
      <dsp:nvSpPr>
        <dsp:cNvPr id="0" name=""/>
        <dsp:cNvSpPr/>
      </dsp:nvSpPr>
      <dsp:spPr>
        <a:xfrm>
          <a:off x="2885" y="219848"/>
          <a:ext cx="1568532" cy="586740"/>
        </a:xfrm>
        <a:prstGeom prst="rect">
          <a:avLst/>
        </a:prstGeom>
        <a:solidFill>
          <a:srgbClr val="E41D3A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64008" bIns="48768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bg1"/>
              </a:solidFill>
            </a:rPr>
            <a:t>Designing an     Effective Course        and Class</a:t>
          </a:r>
        </a:p>
      </dsp:txBody>
      <dsp:txXfrm>
        <a:off x="2885" y="219848"/>
        <a:ext cx="1568532" cy="586740"/>
      </dsp:txXfrm>
    </dsp:sp>
    <dsp:sp modelId="{ED9B2E34-4420-4ACB-B753-1842833DDC42}">
      <dsp:nvSpPr>
        <dsp:cNvPr id="0" name=""/>
        <dsp:cNvSpPr/>
      </dsp:nvSpPr>
      <dsp:spPr>
        <a:xfrm>
          <a:off x="3706" y="806589"/>
          <a:ext cx="1566889" cy="363987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1200" kern="1200" dirty="0"/>
            <a:t>Establishing Powerful Learning Outcomes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1200" kern="1200" dirty="0"/>
            <a:t>Aligning Assessments With Course Outcomes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1200" kern="1200" dirty="0"/>
            <a:t>Aligning Activities and Assignments With Course Outcomes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1200" kern="1200" dirty="0"/>
            <a:t>Preparing an Effective Syllabus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1200" kern="1200" dirty="0"/>
            <a:t>Planning an Effective Class Session</a:t>
          </a:r>
        </a:p>
      </dsp:txBody>
      <dsp:txXfrm>
        <a:off x="3706" y="806589"/>
        <a:ext cx="1566889" cy="3639870"/>
      </dsp:txXfrm>
    </dsp:sp>
    <dsp:sp modelId="{61513BA2-AAA0-4B9B-8331-584E2E034F86}">
      <dsp:nvSpPr>
        <dsp:cNvPr id="0" name=""/>
        <dsp:cNvSpPr/>
      </dsp:nvSpPr>
      <dsp:spPr>
        <a:xfrm>
          <a:off x="1776776" y="219848"/>
          <a:ext cx="1568532" cy="586740"/>
        </a:xfrm>
        <a:prstGeom prst="rect">
          <a:avLst/>
        </a:prstGeom>
        <a:solidFill>
          <a:srgbClr val="E41D3A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bg1"/>
              </a:solidFill>
            </a:rPr>
            <a:t>Establishing a Productive Learning Environment</a:t>
          </a:r>
        </a:p>
      </dsp:txBody>
      <dsp:txXfrm>
        <a:off x="1776776" y="219848"/>
        <a:ext cx="1568532" cy="586740"/>
      </dsp:txXfrm>
    </dsp:sp>
    <dsp:sp modelId="{55AD1607-8AA4-4494-8432-656EE711DE49}">
      <dsp:nvSpPr>
        <dsp:cNvPr id="0" name=""/>
        <dsp:cNvSpPr/>
      </dsp:nvSpPr>
      <dsp:spPr>
        <a:xfrm>
          <a:off x="1777598" y="806589"/>
          <a:ext cx="1566889" cy="363987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1200" kern="1200" dirty="0"/>
            <a:t>Leading the First Day of Class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1200" kern="1200" dirty="0"/>
            <a:t>Promoting a Civil Learning Environment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1200" kern="1200" dirty="0"/>
            <a:t>Connecting With Your Students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1200" kern="1200" dirty="0"/>
            <a:t>Motivating Your Students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1200" kern="1200" dirty="0"/>
            <a:t>Engaging Underprepared Students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1200" kern="1200" dirty="0"/>
            <a:t>Helping Students Persist in Their Studies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1200" kern="1200" dirty="0"/>
            <a:t>Embracing Diversity in Your Classroom</a:t>
          </a:r>
        </a:p>
      </dsp:txBody>
      <dsp:txXfrm>
        <a:off x="1777598" y="806589"/>
        <a:ext cx="1566889" cy="3639870"/>
      </dsp:txXfrm>
    </dsp:sp>
    <dsp:sp modelId="{5C539637-9404-47F3-A317-2DD4E012877F}">
      <dsp:nvSpPr>
        <dsp:cNvPr id="0" name=""/>
        <dsp:cNvSpPr/>
      </dsp:nvSpPr>
      <dsp:spPr>
        <a:xfrm>
          <a:off x="3550668" y="219848"/>
          <a:ext cx="1568532" cy="586740"/>
        </a:xfrm>
        <a:prstGeom prst="rect">
          <a:avLst/>
        </a:prstGeom>
        <a:solidFill>
          <a:srgbClr val="E41D3A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bg1"/>
              </a:solidFill>
            </a:rPr>
            <a:t>Using Active       Learning Techniques</a:t>
          </a:r>
        </a:p>
      </dsp:txBody>
      <dsp:txXfrm>
        <a:off x="3550668" y="219848"/>
        <a:ext cx="1568532" cy="586740"/>
      </dsp:txXfrm>
    </dsp:sp>
    <dsp:sp modelId="{AB9EA736-2ED6-4015-A8E7-D09B237D40D2}">
      <dsp:nvSpPr>
        <dsp:cNvPr id="0" name=""/>
        <dsp:cNvSpPr/>
      </dsp:nvSpPr>
      <dsp:spPr>
        <a:xfrm>
          <a:off x="3551490" y="806589"/>
          <a:ext cx="1566889" cy="363987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1200" kern="1200" dirty="0"/>
            <a:t>Using Active Learning Techniques in Small Groups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1200" kern="1200"/>
            <a:t>Using Active Learning Techniques in Large Classes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1200" kern="1200" dirty="0"/>
            <a:t>Delivering an Effective Lecture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1200" kern="1200" dirty="0"/>
            <a:t>Planning Effective Class Discussions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1200" kern="1200" dirty="0"/>
            <a:t>Facilitating Engaging Class Discussions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1200" kern="1200" dirty="0"/>
            <a:t>Integrating Civic Learning Into Your Course</a:t>
          </a:r>
        </a:p>
      </dsp:txBody>
      <dsp:txXfrm>
        <a:off x="3551490" y="806589"/>
        <a:ext cx="1566889" cy="3639870"/>
      </dsp:txXfrm>
    </dsp:sp>
    <dsp:sp modelId="{9F7142BF-0CFC-46B1-8D5D-FD309CD702CF}">
      <dsp:nvSpPr>
        <dsp:cNvPr id="0" name=""/>
        <dsp:cNvSpPr/>
      </dsp:nvSpPr>
      <dsp:spPr>
        <a:xfrm>
          <a:off x="5324560" y="219848"/>
          <a:ext cx="1568532" cy="586740"/>
        </a:xfrm>
        <a:prstGeom prst="rect">
          <a:avLst/>
        </a:prstGeom>
        <a:solidFill>
          <a:srgbClr val="E41D3A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bg1"/>
              </a:solidFill>
            </a:rPr>
            <a:t>Promoting Higher   Order Thinking</a:t>
          </a:r>
        </a:p>
      </dsp:txBody>
      <dsp:txXfrm>
        <a:off x="5324560" y="219848"/>
        <a:ext cx="1568532" cy="586740"/>
      </dsp:txXfrm>
    </dsp:sp>
    <dsp:sp modelId="{089F424E-AB3A-494A-AB32-8FE5DE153B5A}">
      <dsp:nvSpPr>
        <dsp:cNvPr id="0" name=""/>
        <dsp:cNvSpPr/>
      </dsp:nvSpPr>
      <dsp:spPr>
        <a:xfrm>
          <a:off x="5325381" y="806589"/>
          <a:ext cx="1566889" cy="363987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1200" kern="1200" dirty="0"/>
            <a:t>Providing Clear Directions and Explanations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1200" kern="1200" dirty="0"/>
            <a:t>Using Concept Maps and Other Visualization Tools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1200" kern="1200" dirty="0"/>
            <a:t>Teaching Powerful Note-Taking Skills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1200" kern="1200" dirty="0"/>
            <a:t>Using Advanced Questioning Techniques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1200" kern="1200" dirty="0"/>
            <a:t>Developing Self-Directed Learners</a:t>
          </a:r>
        </a:p>
      </dsp:txBody>
      <dsp:txXfrm>
        <a:off x="5325381" y="806589"/>
        <a:ext cx="1566889" cy="3639870"/>
      </dsp:txXfrm>
    </dsp:sp>
    <dsp:sp modelId="{41A19DB0-8083-46BC-BFA7-9386DFC3AA70}">
      <dsp:nvSpPr>
        <dsp:cNvPr id="0" name=""/>
        <dsp:cNvSpPr/>
      </dsp:nvSpPr>
      <dsp:spPr>
        <a:xfrm>
          <a:off x="7098452" y="219848"/>
          <a:ext cx="1568532" cy="586740"/>
        </a:xfrm>
        <a:prstGeom prst="rect">
          <a:avLst/>
        </a:prstGeom>
        <a:solidFill>
          <a:srgbClr val="E41D3A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bg1"/>
              </a:solidFill>
            </a:rPr>
            <a:t>Assessing to Inform Instruction and   Promote Learning</a:t>
          </a:r>
        </a:p>
      </dsp:txBody>
      <dsp:txXfrm>
        <a:off x="7098452" y="219848"/>
        <a:ext cx="1568532" cy="586740"/>
      </dsp:txXfrm>
    </dsp:sp>
    <dsp:sp modelId="{8927C482-F3E0-4D5A-A772-5A8D1F045044}">
      <dsp:nvSpPr>
        <dsp:cNvPr id="0" name=""/>
        <dsp:cNvSpPr/>
      </dsp:nvSpPr>
      <dsp:spPr>
        <a:xfrm>
          <a:off x="7099273" y="806589"/>
          <a:ext cx="1566889" cy="363987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1200" kern="1200" dirty="0"/>
            <a:t>Developing Fair, Consistent, and Transparent Grading Practices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1200" kern="1200" dirty="0"/>
            <a:t>Developing and Using Rubrics and Checklists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1200" kern="1200" dirty="0"/>
            <a:t>Providing Useful Feedback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1200" kern="1200" dirty="0"/>
            <a:t>Checking for Student Understanding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1200" kern="1200" dirty="0"/>
            <a:t>Using Student Achievement and Feedback to Improve Your Teaching</a:t>
          </a:r>
        </a:p>
      </dsp:txBody>
      <dsp:txXfrm>
        <a:off x="7099273" y="806589"/>
        <a:ext cx="1566889" cy="3639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E4BCF4-6981-4948-8D66-17CDEC1609C5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1BE0B6-2F6C-9E4D-AEA9-7D42CE8DE2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1075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A571EE-0E44-F145-B801-F68CE83A15FF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82119C-15EA-3F42-8EE7-0180BB5622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532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2119C-15EA-3F42-8EE7-0180BB5622A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68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2119C-15EA-3F42-8EE7-0180BB5622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07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2119C-15EA-3F42-8EE7-0180BB5622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62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2119C-15EA-3F42-8EE7-0180BB5622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33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2119C-15EA-3F42-8EE7-0180BB5622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76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defTabSz="465887">
              <a:buAutoNum type="arabicPeriod"/>
              <a:defRPr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2119C-15EA-3F42-8EE7-0180BB5622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81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defTabSz="465887">
              <a:buAutoNum type="arabicPeriod"/>
              <a:defRPr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2119C-15EA-3F42-8EE7-0180BB5622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09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2119C-15EA-3F42-8EE7-0180BB5622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39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6A392-ECBD-4C4A-B059-11C3E944485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09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2119C-15EA-3F42-8EE7-0180BB5622A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94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2119C-15EA-3F42-8EE7-0180BB5622A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11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Customers not listed:</a:t>
            </a:r>
          </a:p>
          <a:p>
            <a:r>
              <a:rPr lang="en-US" dirty="0"/>
              <a:t>Donnelly</a:t>
            </a:r>
          </a:p>
          <a:p>
            <a:r>
              <a:rPr lang="en-US" dirty="0"/>
              <a:t>University of Central Missouri</a:t>
            </a:r>
          </a:p>
          <a:p>
            <a:r>
              <a:rPr lang="en-US" dirty="0"/>
              <a:t>Sam Houston State</a:t>
            </a:r>
          </a:p>
          <a:p>
            <a:r>
              <a:rPr lang="en-US" dirty="0"/>
              <a:t>Eastern Maine Community College</a:t>
            </a:r>
          </a:p>
          <a:p>
            <a:r>
              <a:rPr lang="en-US" dirty="0"/>
              <a:t>West Virginia Wesleyan</a:t>
            </a:r>
          </a:p>
          <a:p>
            <a:r>
              <a:rPr lang="en-US" dirty="0"/>
              <a:t>Sacramento State</a:t>
            </a:r>
          </a:p>
          <a:p>
            <a:r>
              <a:rPr lang="en-US" dirty="0"/>
              <a:t>UD Mercy</a:t>
            </a:r>
          </a:p>
          <a:p>
            <a:r>
              <a:rPr lang="en-US" dirty="0"/>
              <a:t>Broward</a:t>
            </a:r>
          </a:p>
          <a:p>
            <a:endParaRPr lang="en-US" dirty="0"/>
          </a:p>
          <a:p>
            <a:r>
              <a:rPr lang="en-US" i="1" dirty="0"/>
              <a:t>San Francisco State</a:t>
            </a:r>
          </a:p>
          <a:p>
            <a:r>
              <a:rPr lang="en-US" i="1" dirty="0"/>
              <a:t>CSU East Bay</a:t>
            </a:r>
          </a:p>
          <a:p>
            <a:r>
              <a:rPr lang="en-US" i="1" dirty="0"/>
              <a:t>UNC Wilmington</a:t>
            </a:r>
          </a:p>
          <a:p>
            <a:r>
              <a:rPr lang="en-US" i="1" dirty="0"/>
              <a:t>Sonoma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2119C-15EA-3F42-8EE7-0180BB5622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66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976" y="1578196"/>
            <a:ext cx="7772400" cy="1127730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976" y="3233925"/>
            <a:ext cx="3663181" cy="108386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150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788" y="1049284"/>
            <a:ext cx="8669870" cy="53374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70058" y="639342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Open Sans"/>
              </a:defRPr>
            </a:lvl1pPr>
          </a:lstStyle>
          <a:p>
            <a:fld id="{4FE7476D-4B21-D746-8C8B-F2902D7656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10286" y="6386741"/>
            <a:ext cx="7123428" cy="4712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 b="0" i="1">
                <a:solidFill>
                  <a:srgbClr val="444444"/>
                </a:solidFill>
                <a:latin typeface="+mn-lt"/>
              </a:defRPr>
            </a:lvl1pPr>
          </a:lstStyle>
          <a:p>
            <a:r>
              <a:rPr lang="en-US" dirty="0"/>
              <a:t>Citations (if applicable)</a:t>
            </a:r>
          </a:p>
        </p:txBody>
      </p:sp>
    </p:spTree>
    <p:extLst>
      <p:ext uri="{BB962C8B-B14F-4D97-AF65-F5344CB8AC3E}">
        <p14:creationId xmlns:p14="http://schemas.microsoft.com/office/powerpoint/2010/main" val="386994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rb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986132" y="1049284"/>
            <a:ext cx="7165182" cy="53374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400" b="0" i="1">
                <a:solidFill>
                  <a:schemeClr val="tx1"/>
                </a:solidFill>
              </a:defRPr>
            </a:lvl1pPr>
            <a:lvl2pPr marL="180000" indent="0" algn="ctr">
              <a:spcBef>
                <a:spcPts val="1272"/>
              </a:spcBef>
              <a:buNone/>
              <a:defRPr sz="2800" b="0" i="0">
                <a:solidFill>
                  <a:schemeClr val="tx1"/>
                </a:solidFill>
                <a:latin typeface="+mn-lt"/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1"/>
            <a:r>
              <a:rPr lang="en-US" dirty="0"/>
              <a:t>Click to insert a standalone blurb that will be formatted slightly differently than the text of the other slide templates.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70058" y="639342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Open Sans"/>
              </a:defRPr>
            </a:lvl1pPr>
          </a:lstStyle>
          <a:p>
            <a:fld id="{4FE7476D-4B21-D746-8C8B-F2902D7656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10286" y="6386741"/>
            <a:ext cx="7123428" cy="4712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 b="0" i="1">
                <a:solidFill>
                  <a:srgbClr val="444444"/>
                </a:solidFill>
                <a:latin typeface="+mn-lt"/>
              </a:defRPr>
            </a:lvl1pPr>
          </a:lstStyle>
          <a:p>
            <a:r>
              <a:rPr lang="en-US" dirty="0"/>
              <a:t>Citations (if applicable)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3788" y="187908"/>
            <a:ext cx="8669870" cy="502379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411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777214" y="6040926"/>
            <a:ext cx="2143092" cy="59641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5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0436" y="3416805"/>
            <a:ext cx="3676829" cy="108386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452923" y="4112499"/>
            <a:ext cx="2650535" cy="109226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777214" y="6040926"/>
            <a:ext cx="2143092" cy="59641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1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72697"/>
            <a:ext cx="7886700" cy="459876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76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51036"/>
            <a:ext cx="7440824" cy="1129432"/>
          </a:xfrm>
          <a:prstGeom prst="rect">
            <a:avLst/>
          </a:prstGeom>
        </p:spPr>
        <p:txBody>
          <a:bodyPr anchor="ctr"/>
          <a:lstStyle>
            <a:lvl1pPr>
              <a:defRPr sz="3600"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065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788" y="1049284"/>
            <a:ext cx="8669870" cy="53374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70058" y="639342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Open Sans"/>
              </a:defRPr>
            </a:lvl1pPr>
          </a:lstStyle>
          <a:p>
            <a:fld id="{4FE7476D-4B21-D746-8C8B-F2902D7656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10286" y="6386741"/>
            <a:ext cx="7123428" cy="4712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 b="0" i="1">
                <a:solidFill>
                  <a:srgbClr val="444444"/>
                </a:solidFill>
                <a:latin typeface="+mn-lt"/>
              </a:defRPr>
            </a:lvl1pPr>
          </a:lstStyle>
          <a:p>
            <a:r>
              <a:rPr lang="en-US" dirty="0"/>
              <a:t>Citations (if applicable)</a:t>
            </a:r>
          </a:p>
        </p:txBody>
      </p:sp>
    </p:spTree>
    <p:extLst>
      <p:ext uri="{BB962C8B-B14F-4D97-AF65-F5344CB8AC3E}">
        <p14:creationId xmlns:p14="http://schemas.microsoft.com/office/powerpoint/2010/main" val="117440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rb 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3788" y="187908"/>
            <a:ext cx="8669870" cy="858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986132" y="1049284"/>
            <a:ext cx="7165182" cy="53374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400" b="0" i="1">
                <a:solidFill>
                  <a:schemeClr val="tx1"/>
                </a:solidFill>
              </a:defRPr>
            </a:lvl1pPr>
            <a:lvl2pPr marL="180000" indent="0" algn="ctr">
              <a:spcBef>
                <a:spcPts val="1272"/>
              </a:spcBef>
              <a:buNone/>
              <a:defRPr sz="2800" b="0" i="0">
                <a:solidFill>
                  <a:schemeClr val="tx1"/>
                </a:solidFill>
                <a:latin typeface="+mn-lt"/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1"/>
            <a:r>
              <a:rPr lang="en-US" dirty="0"/>
              <a:t>Click to insert a standalone blurb that will be formatted slightly differently than the text of the other slide templates.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70058" y="639342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Open Sans"/>
              </a:defRPr>
            </a:lvl1pPr>
          </a:lstStyle>
          <a:p>
            <a:fld id="{4FE7476D-4B21-D746-8C8B-F2902D7656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10286" y="6386741"/>
            <a:ext cx="7123428" cy="4712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 b="0" i="1">
                <a:solidFill>
                  <a:srgbClr val="444444"/>
                </a:solidFill>
                <a:latin typeface="+mn-lt"/>
              </a:defRPr>
            </a:lvl1pPr>
          </a:lstStyle>
          <a:p>
            <a:r>
              <a:rPr lang="en-US" dirty="0"/>
              <a:t>Citations (if applicable)</a:t>
            </a:r>
          </a:p>
        </p:txBody>
      </p:sp>
    </p:spTree>
    <p:extLst>
      <p:ext uri="{BB962C8B-B14F-4D97-AF65-F5344CB8AC3E}">
        <p14:creationId xmlns:p14="http://schemas.microsoft.com/office/powerpoint/2010/main" val="193832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Content 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788" y="1049284"/>
            <a:ext cx="8669870" cy="53374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70058" y="639342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Open Sans"/>
              </a:defRPr>
            </a:lvl1pPr>
          </a:lstStyle>
          <a:p>
            <a:fld id="{4FE7476D-4B21-D746-8C8B-F2902D7656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10286" y="6386741"/>
            <a:ext cx="7123428" cy="4712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 b="0" i="1">
                <a:solidFill>
                  <a:srgbClr val="444444"/>
                </a:solidFill>
                <a:latin typeface="+mn-lt"/>
              </a:defRPr>
            </a:lvl1pPr>
          </a:lstStyle>
          <a:p>
            <a:r>
              <a:rPr lang="en-US" dirty="0"/>
              <a:t>Citations (if applicable)</a:t>
            </a:r>
          </a:p>
        </p:txBody>
      </p:sp>
    </p:spTree>
    <p:extLst>
      <p:ext uri="{BB962C8B-B14F-4D97-AF65-F5344CB8AC3E}">
        <p14:creationId xmlns:p14="http://schemas.microsoft.com/office/powerpoint/2010/main" val="314547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D29E-F5DE-4B28-9307-518C06B02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6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TextIcon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687" y1="46470" x2="22687" y2="46470"/>
                        <a14:foregroundMark x1="12458" y1="44861" x2="12458" y2="44861"/>
                        <a14:foregroundMark x1="62319" y1="37712" x2="62319" y2="37712"/>
                        <a14:foregroundMark x1="85507" y1="72833" x2="93980" y2="43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55" y="5990016"/>
            <a:ext cx="1907955" cy="595041"/>
          </a:xfrm>
          <a:prstGeom prst="rect">
            <a:avLst/>
          </a:prstGeom>
        </p:spPr>
      </p:pic>
      <p:pic>
        <p:nvPicPr>
          <p:cNvPr id="15" name="Picture 14" descr="Logo_ACE_TextIcon_CMYK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305" y="6063009"/>
            <a:ext cx="2097065" cy="4490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F03582E-EDAB-4D72-97B7-B9F6AD6E85DF}"/>
              </a:ext>
            </a:extLst>
          </p:cNvPr>
          <p:cNvSpPr/>
          <p:nvPr userDrawn="1"/>
        </p:nvSpPr>
        <p:spPr>
          <a:xfrm>
            <a:off x="0" y="-1"/>
            <a:ext cx="9144000" cy="5625203"/>
          </a:xfrm>
          <a:prstGeom prst="rect">
            <a:avLst/>
          </a:prstGeom>
          <a:blipFill dpi="0" rotWithShape="1">
            <a:blip r:embed="rId8">
              <a:alphaModFix amt="28000"/>
            </a:blip>
            <a:srcRect/>
            <a:stretch>
              <a:fillRect t="-6531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8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99921" y="6386741"/>
            <a:ext cx="798417" cy="288000"/>
            <a:chOff x="199921" y="6386741"/>
            <a:chExt cx="798417" cy="288000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199921" y="6386741"/>
              <a:ext cx="0" cy="288000"/>
            </a:xfrm>
            <a:prstGeom prst="line">
              <a:avLst/>
            </a:prstGeom>
            <a:ln w="38100" cmpd="sng">
              <a:solidFill>
                <a:srgbClr val="E51C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_TextIcon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12" y="6426462"/>
              <a:ext cx="668726" cy="208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296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47960" y="2484791"/>
            <a:ext cx="9209390" cy="1330138"/>
            <a:chOff x="-147960" y="1632104"/>
            <a:chExt cx="9209390" cy="1330138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7912704" y="1632104"/>
              <a:ext cx="1148726" cy="1330138"/>
              <a:chOff x="7153976" y="2592018"/>
              <a:chExt cx="1528955" cy="177041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3976" y="3863041"/>
                <a:ext cx="1528955" cy="499391"/>
              </a:xfrm>
              <a:prstGeom prst="rect">
                <a:avLst/>
              </a:prstGeom>
            </p:spPr>
          </p:pic>
          <p:sp>
            <p:nvSpPr>
              <p:cNvPr id="9" name="Freeform 8"/>
              <p:cNvSpPr/>
              <p:nvPr/>
            </p:nvSpPr>
            <p:spPr>
              <a:xfrm rot="17584879">
                <a:off x="7567548" y="2475288"/>
                <a:ext cx="534887" cy="768347"/>
              </a:xfrm>
              <a:custGeom>
                <a:avLst/>
                <a:gdLst>
                  <a:gd name="connsiteX0" fmla="*/ 1621876 w 4116165"/>
                  <a:gd name="connsiteY0" fmla="*/ 814807 h 3497531"/>
                  <a:gd name="connsiteX1" fmla="*/ 3927730 w 4116165"/>
                  <a:gd name="connsiteY1" fmla="*/ 814807 h 3497531"/>
                  <a:gd name="connsiteX2" fmla="*/ 4116165 w 4116165"/>
                  <a:gd name="connsiteY2" fmla="*/ 1003242 h 3497531"/>
                  <a:gd name="connsiteX3" fmla="*/ 4116165 w 4116165"/>
                  <a:gd name="connsiteY3" fmla="*/ 3309096 h 3497531"/>
                  <a:gd name="connsiteX4" fmla="*/ 3927730 w 4116165"/>
                  <a:gd name="connsiteY4" fmla="*/ 3497531 h 3497531"/>
                  <a:gd name="connsiteX5" fmla="*/ 1621876 w 4116165"/>
                  <a:gd name="connsiteY5" fmla="*/ 3497531 h 3497531"/>
                  <a:gd name="connsiteX6" fmla="*/ 1433441 w 4116165"/>
                  <a:gd name="connsiteY6" fmla="*/ 3309096 h 3497531"/>
                  <a:gd name="connsiteX7" fmla="*/ 1433441 w 4116165"/>
                  <a:gd name="connsiteY7" fmla="*/ 1003242 h 3497531"/>
                  <a:gd name="connsiteX8" fmla="*/ 1621876 w 4116165"/>
                  <a:gd name="connsiteY8" fmla="*/ 814807 h 3497531"/>
                  <a:gd name="connsiteX9" fmla="*/ 688860 w 4116165"/>
                  <a:gd name="connsiteY9" fmla="*/ 0 h 3497531"/>
                  <a:gd name="connsiteX10" fmla="*/ 739322 w 4116165"/>
                  <a:gd name="connsiteY10" fmla="*/ 20901 h 3497531"/>
                  <a:gd name="connsiteX11" fmla="*/ 1356818 w 4116165"/>
                  <a:gd name="connsiteY11" fmla="*/ 638398 h 3497531"/>
                  <a:gd name="connsiteX12" fmla="*/ 1356818 w 4116165"/>
                  <a:gd name="connsiteY12" fmla="*/ 739322 h 3497531"/>
                  <a:gd name="connsiteX13" fmla="*/ 739322 w 4116165"/>
                  <a:gd name="connsiteY13" fmla="*/ 1356819 h 3497531"/>
                  <a:gd name="connsiteX14" fmla="*/ 638398 w 4116165"/>
                  <a:gd name="connsiteY14" fmla="*/ 1356819 h 3497531"/>
                  <a:gd name="connsiteX15" fmla="*/ 20901 w 4116165"/>
                  <a:gd name="connsiteY15" fmla="*/ 739322 h 3497531"/>
                  <a:gd name="connsiteX16" fmla="*/ 20901 w 4116165"/>
                  <a:gd name="connsiteY16" fmla="*/ 638398 h 3497531"/>
                  <a:gd name="connsiteX17" fmla="*/ 638398 w 4116165"/>
                  <a:gd name="connsiteY17" fmla="*/ 20901 h 3497531"/>
                  <a:gd name="connsiteX18" fmla="*/ 688860 w 4116165"/>
                  <a:gd name="connsiteY18" fmla="*/ 0 h 3497531"/>
                  <a:gd name="connsiteX0" fmla="*/ 1433441 w 4116165"/>
                  <a:gd name="connsiteY0" fmla="*/ 1003242 h 3497531"/>
                  <a:gd name="connsiteX1" fmla="*/ 3927730 w 4116165"/>
                  <a:gd name="connsiteY1" fmla="*/ 814807 h 3497531"/>
                  <a:gd name="connsiteX2" fmla="*/ 4116165 w 4116165"/>
                  <a:gd name="connsiteY2" fmla="*/ 1003242 h 3497531"/>
                  <a:gd name="connsiteX3" fmla="*/ 4116165 w 4116165"/>
                  <a:gd name="connsiteY3" fmla="*/ 3309096 h 3497531"/>
                  <a:gd name="connsiteX4" fmla="*/ 3927730 w 4116165"/>
                  <a:gd name="connsiteY4" fmla="*/ 3497531 h 3497531"/>
                  <a:gd name="connsiteX5" fmla="*/ 1621876 w 4116165"/>
                  <a:gd name="connsiteY5" fmla="*/ 3497531 h 3497531"/>
                  <a:gd name="connsiteX6" fmla="*/ 1433441 w 4116165"/>
                  <a:gd name="connsiteY6" fmla="*/ 3309096 h 3497531"/>
                  <a:gd name="connsiteX7" fmla="*/ 1433441 w 4116165"/>
                  <a:gd name="connsiteY7" fmla="*/ 1003242 h 3497531"/>
                  <a:gd name="connsiteX8" fmla="*/ 688860 w 4116165"/>
                  <a:gd name="connsiteY8" fmla="*/ 0 h 3497531"/>
                  <a:gd name="connsiteX9" fmla="*/ 739322 w 4116165"/>
                  <a:gd name="connsiteY9" fmla="*/ 20901 h 3497531"/>
                  <a:gd name="connsiteX10" fmla="*/ 1356818 w 4116165"/>
                  <a:gd name="connsiteY10" fmla="*/ 638398 h 3497531"/>
                  <a:gd name="connsiteX11" fmla="*/ 1356818 w 4116165"/>
                  <a:gd name="connsiteY11" fmla="*/ 739322 h 3497531"/>
                  <a:gd name="connsiteX12" fmla="*/ 739322 w 4116165"/>
                  <a:gd name="connsiteY12" fmla="*/ 1356819 h 3497531"/>
                  <a:gd name="connsiteX13" fmla="*/ 638398 w 4116165"/>
                  <a:gd name="connsiteY13" fmla="*/ 1356819 h 3497531"/>
                  <a:gd name="connsiteX14" fmla="*/ 20901 w 4116165"/>
                  <a:gd name="connsiteY14" fmla="*/ 739322 h 3497531"/>
                  <a:gd name="connsiteX15" fmla="*/ 20901 w 4116165"/>
                  <a:gd name="connsiteY15" fmla="*/ 638398 h 3497531"/>
                  <a:gd name="connsiteX16" fmla="*/ 638398 w 4116165"/>
                  <a:gd name="connsiteY16" fmla="*/ 20901 h 3497531"/>
                  <a:gd name="connsiteX17" fmla="*/ 688860 w 4116165"/>
                  <a:gd name="connsiteY17" fmla="*/ 0 h 3497531"/>
                  <a:gd name="connsiteX0" fmla="*/ 1433441 w 4116165"/>
                  <a:gd name="connsiteY0" fmla="*/ 3309096 h 3497531"/>
                  <a:gd name="connsiteX1" fmla="*/ 3927730 w 4116165"/>
                  <a:gd name="connsiteY1" fmla="*/ 814807 h 3497531"/>
                  <a:gd name="connsiteX2" fmla="*/ 4116165 w 4116165"/>
                  <a:gd name="connsiteY2" fmla="*/ 1003242 h 3497531"/>
                  <a:gd name="connsiteX3" fmla="*/ 4116165 w 4116165"/>
                  <a:gd name="connsiteY3" fmla="*/ 3309096 h 3497531"/>
                  <a:gd name="connsiteX4" fmla="*/ 3927730 w 4116165"/>
                  <a:gd name="connsiteY4" fmla="*/ 3497531 h 3497531"/>
                  <a:gd name="connsiteX5" fmla="*/ 1621876 w 4116165"/>
                  <a:gd name="connsiteY5" fmla="*/ 3497531 h 3497531"/>
                  <a:gd name="connsiteX6" fmla="*/ 1433441 w 4116165"/>
                  <a:gd name="connsiteY6" fmla="*/ 3309096 h 3497531"/>
                  <a:gd name="connsiteX7" fmla="*/ 688860 w 4116165"/>
                  <a:gd name="connsiteY7" fmla="*/ 0 h 3497531"/>
                  <a:gd name="connsiteX8" fmla="*/ 739322 w 4116165"/>
                  <a:gd name="connsiteY8" fmla="*/ 20901 h 3497531"/>
                  <a:gd name="connsiteX9" fmla="*/ 1356818 w 4116165"/>
                  <a:gd name="connsiteY9" fmla="*/ 638398 h 3497531"/>
                  <a:gd name="connsiteX10" fmla="*/ 1356818 w 4116165"/>
                  <a:gd name="connsiteY10" fmla="*/ 739322 h 3497531"/>
                  <a:gd name="connsiteX11" fmla="*/ 739322 w 4116165"/>
                  <a:gd name="connsiteY11" fmla="*/ 1356819 h 3497531"/>
                  <a:gd name="connsiteX12" fmla="*/ 638398 w 4116165"/>
                  <a:gd name="connsiteY12" fmla="*/ 1356819 h 3497531"/>
                  <a:gd name="connsiteX13" fmla="*/ 20901 w 4116165"/>
                  <a:gd name="connsiteY13" fmla="*/ 739322 h 3497531"/>
                  <a:gd name="connsiteX14" fmla="*/ 20901 w 4116165"/>
                  <a:gd name="connsiteY14" fmla="*/ 638398 h 3497531"/>
                  <a:gd name="connsiteX15" fmla="*/ 638398 w 4116165"/>
                  <a:gd name="connsiteY15" fmla="*/ 20901 h 3497531"/>
                  <a:gd name="connsiteX16" fmla="*/ 688860 w 4116165"/>
                  <a:gd name="connsiteY16" fmla="*/ 0 h 3497531"/>
                  <a:gd name="connsiteX0" fmla="*/ 1433441 w 4116165"/>
                  <a:gd name="connsiteY0" fmla="*/ 3309096 h 3497531"/>
                  <a:gd name="connsiteX1" fmla="*/ 4116165 w 4116165"/>
                  <a:gd name="connsiteY1" fmla="*/ 1003242 h 3497531"/>
                  <a:gd name="connsiteX2" fmla="*/ 4116165 w 4116165"/>
                  <a:gd name="connsiteY2" fmla="*/ 3309096 h 3497531"/>
                  <a:gd name="connsiteX3" fmla="*/ 3927730 w 4116165"/>
                  <a:gd name="connsiteY3" fmla="*/ 3497531 h 3497531"/>
                  <a:gd name="connsiteX4" fmla="*/ 1621876 w 4116165"/>
                  <a:gd name="connsiteY4" fmla="*/ 3497531 h 3497531"/>
                  <a:gd name="connsiteX5" fmla="*/ 1433441 w 4116165"/>
                  <a:gd name="connsiteY5" fmla="*/ 3309096 h 3497531"/>
                  <a:gd name="connsiteX6" fmla="*/ 688860 w 4116165"/>
                  <a:gd name="connsiteY6" fmla="*/ 0 h 3497531"/>
                  <a:gd name="connsiteX7" fmla="*/ 739322 w 4116165"/>
                  <a:gd name="connsiteY7" fmla="*/ 20901 h 3497531"/>
                  <a:gd name="connsiteX8" fmla="*/ 1356818 w 4116165"/>
                  <a:gd name="connsiteY8" fmla="*/ 638398 h 3497531"/>
                  <a:gd name="connsiteX9" fmla="*/ 1356818 w 4116165"/>
                  <a:gd name="connsiteY9" fmla="*/ 739322 h 3497531"/>
                  <a:gd name="connsiteX10" fmla="*/ 739322 w 4116165"/>
                  <a:gd name="connsiteY10" fmla="*/ 1356819 h 3497531"/>
                  <a:gd name="connsiteX11" fmla="*/ 638398 w 4116165"/>
                  <a:gd name="connsiteY11" fmla="*/ 1356819 h 3497531"/>
                  <a:gd name="connsiteX12" fmla="*/ 20901 w 4116165"/>
                  <a:gd name="connsiteY12" fmla="*/ 739322 h 3497531"/>
                  <a:gd name="connsiteX13" fmla="*/ 20901 w 4116165"/>
                  <a:gd name="connsiteY13" fmla="*/ 638398 h 3497531"/>
                  <a:gd name="connsiteX14" fmla="*/ 638398 w 4116165"/>
                  <a:gd name="connsiteY14" fmla="*/ 20901 h 3497531"/>
                  <a:gd name="connsiteX15" fmla="*/ 688860 w 4116165"/>
                  <a:gd name="connsiteY15" fmla="*/ 0 h 3497531"/>
                  <a:gd name="connsiteX0" fmla="*/ 1433441 w 4116165"/>
                  <a:gd name="connsiteY0" fmla="*/ 3309096 h 3497531"/>
                  <a:gd name="connsiteX1" fmla="*/ 4116165 w 4116165"/>
                  <a:gd name="connsiteY1" fmla="*/ 3309096 h 3497531"/>
                  <a:gd name="connsiteX2" fmla="*/ 3927730 w 4116165"/>
                  <a:gd name="connsiteY2" fmla="*/ 3497531 h 3497531"/>
                  <a:gd name="connsiteX3" fmla="*/ 1621876 w 4116165"/>
                  <a:gd name="connsiteY3" fmla="*/ 3497531 h 3497531"/>
                  <a:gd name="connsiteX4" fmla="*/ 1433441 w 4116165"/>
                  <a:gd name="connsiteY4" fmla="*/ 3309096 h 3497531"/>
                  <a:gd name="connsiteX5" fmla="*/ 688860 w 4116165"/>
                  <a:gd name="connsiteY5" fmla="*/ 0 h 3497531"/>
                  <a:gd name="connsiteX6" fmla="*/ 739322 w 4116165"/>
                  <a:gd name="connsiteY6" fmla="*/ 20901 h 3497531"/>
                  <a:gd name="connsiteX7" fmla="*/ 1356818 w 4116165"/>
                  <a:gd name="connsiteY7" fmla="*/ 638398 h 3497531"/>
                  <a:gd name="connsiteX8" fmla="*/ 1356818 w 4116165"/>
                  <a:gd name="connsiteY8" fmla="*/ 739322 h 3497531"/>
                  <a:gd name="connsiteX9" fmla="*/ 739322 w 4116165"/>
                  <a:gd name="connsiteY9" fmla="*/ 1356819 h 3497531"/>
                  <a:gd name="connsiteX10" fmla="*/ 638398 w 4116165"/>
                  <a:gd name="connsiteY10" fmla="*/ 1356819 h 3497531"/>
                  <a:gd name="connsiteX11" fmla="*/ 20901 w 4116165"/>
                  <a:gd name="connsiteY11" fmla="*/ 739322 h 3497531"/>
                  <a:gd name="connsiteX12" fmla="*/ 20901 w 4116165"/>
                  <a:gd name="connsiteY12" fmla="*/ 638398 h 3497531"/>
                  <a:gd name="connsiteX13" fmla="*/ 638398 w 4116165"/>
                  <a:gd name="connsiteY13" fmla="*/ 20901 h 3497531"/>
                  <a:gd name="connsiteX14" fmla="*/ 688860 w 4116165"/>
                  <a:gd name="connsiteY14" fmla="*/ 0 h 3497531"/>
                  <a:gd name="connsiteX0" fmla="*/ 1433441 w 3927730"/>
                  <a:gd name="connsiteY0" fmla="*/ 3309096 h 3497531"/>
                  <a:gd name="connsiteX1" fmla="*/ 3927730 w 3927730"/>
                  <a:gd name="connsiteY1" fmla="*/ 3497531 h 3497531"/>
                  <a:gd name="connsiteX2" fmla="*/ 1621876 w 3927730"/>
                  <a:gd name="connsiteY2" fmla="*/ 3497531 h 3497531"/>
                  <a:gd name="connsiteX3" fmla="*/ 1433441 w 3927730"/>
                  <a:gd name="connsiteY3" fmla="*/ 3309096 h 3497531"/>
                  <a:gd name="connsiteX4" fmla="*/ 688860 w 3927730"/>
                  <a:gd name="connsiteY4" fmla="*/ 0 h 3497531"/>
                  <a:gd name="connsiteX5" fmla="*/ 739322 w 3927730"/>
                  <a:gd name="connsiteY5" fmla="*/ 20901 h 3497531"/>
                  <a:gd name="connsiteX6" fmla="*/ 1356818 w 3927730"/>
                  <a:gd name="connsiteY6" fmla="*/ 638398 h 3497531"/>
                  <a:gd name="connsiteX7" fmla="*/ 1356818 w 3927730"/>
                  <a:gd name="connsiteY7" fmla="*/ 739322 h 3497531"/>
                  <a:gd name="connsiteX8" fmla="*/ 739322 w 3927730"/>
                  <a:gd name="connsiteY8" fmla="*/ 1356819 h 3497531"/>
                  <a:gd name="connsiteX9" fmla="*/ 638398 w 3927730"/>
                  <a:gd name="connsiteY9" fmla="*/ 1356819 h 3497531"/>
                  <a:gd name="connsiteX10" fmla="*/ 20901 w 3927730"/>
                  <a:gd name="connsiteY10" fmla="*/ 739322 h 3497531"/>
                  <a:gd name="connsiteX11" fmla="*/ 20901 w 3927730"/>
                  <a:gd name="connsiteY11" fmla="*/ 638398 h 3497531"/>
                  <a:gd name="connsiteX12" fmla="*/ 638398 w 3927730"/>
                  <a:gd name="connsiteY12" fmla="*/ 20901 h 3497531"/>
                  <a:gd name="connsiteX13" fmla="*/ 688860 w 3927730"/>
                  <a:gd name="connsiteY13" fmla="*/ 0 h 3497531"/>
                  <a:gd name="connsiteX0" fmla="*/ 1433441 w 1621876"/>
                  <a:gd name="connsiteY0" fmla="*/ 3309096 h 3497531"/>
                  <a:gd name="connsiteX1" fmla="*/ 1621876 w 1621876"/>
                  <a:gd name="connsiteY1" fmla="*/ 3497531 h 3497531"/>
                  <a:gd name="connsiteX2" fmla="*/ 1433441 w 1621876"/>
                  <a:gd name="connsiteY2" fmla="*/ 3309096 h 3497531"/>
                  <a:gd name="connsiteX3" fmla="*/ 688860 w 1621876"/>
                  <a:gd name="connsiteY3" fmla="*/ 0 h 3497531"/>
                  <a:gd name="connsiteX4" fmla="*/ 739322 w 1621876"/>
                  <a:gd name="connsiteY4" fmla="*/ 20901 h 3497531"/>
                  <a:gd name="connsiteX5" fmla="*/ 1356818 w 1621876"/>
                  <a:gd name="connsiteY5" fmla="*/ 638398 h 3497531"/>
                  <a:gd name="connsiteX6" fmla="*/ 1356818 w 1621876"/>
                  <a:gd name="connsiteY6" fmla="*/ 739322 h 3497531"/>
                  <a:gd name="connsiteX7" fmla="*/ 739322 w 1621876"/>
                  <a:gd name="connsiteY7" fmla="*/ 1356819 h 3497531"/>
                  <a:gd name="connsiteX8" fmla="*/ 638398 w 1621876"/>
                  <a:gd name="connsiteY8" fmla="*/ 1356819 h 3497531"/>
                  <a:gd name="connsiteX9" fmla="*/ 20901 w 1621876"/>
                  <a:gd name="connsiteY9" fmla="*/ 739322 h 3497531"/>
                  <a:gd name="connsiteX10" fmla="*/ 20901 w 1621876"/>
                  <a:gd name="connsiteY10" fmla="*/ 638398 h 3497531"/>
                  <a:gd name="connsiteX11" fmla="*/ 638398 w 1621876"/>
                  <a:gd name="connsiteY11" fmla="*/ 20901 h 3497531"/>
                  <a:gd name="connsiteX12" fmla="*/ 688860 w 1621876"/>
                  <a:gd name="connsiteY12" fmla="*/ 0 h 3497531"/>
                  <a:gd name="connsiteX0" fmla="*/ 688860 w 1377719"/>
                  <a:gd name="connsiteY0" fmla="*/ 0 h 1377720"/>
                  <a:gd name="connsiteX1" fmla="*/ 739322 w 1377719"/>
                  <a:gd name="connsiteY1" fmla="*/ 20901 h 1377720"/>
                  <a:gd name="connsiteX2" fmla="*/ 1356818 w 1377719"/>
                  <a:gd name="connsiteY2" fmla="*/ 638398 h 1377720"/>
                  <a:gd name="connsiteX3" fmla="*/ 1356818 w 1377719"/>
                  <a:gd name="connsiteY3" fmla="*/ 739322 h 1377720"/>
                  <a:gd name="connsiteX4" fmla="*/ 739322 w 1377719"/>
                  <a:gd name="connsiteY4" fmla="*/ 1356819 h 1377720"/>
                  <a:gd name="connsiteX5" fmla="*/ 638398 w 1377719"/>
                  <a:gd name="connsiteY5" fmla="*/ 1356819 h 1377720"/>
                  <a:gd name="connsiteX6" fmla="*/ 20901 w 1377719"/>
                  <a:gd name="connsiteY6" fmla="*/ 739322 h 1377720"/>
                  <a:gd name="connsiteX7" fmla="*/ 20901 w 1377719"/>
                  <a:gd name="connsiteY7" fmla="*/ 638398 h 1377720"/>
                  <a:gd name="connsiteX8" fmla="*/ 638398 w 1377719"/>
                  <a:gd name="connsiteY8" fmla="*/ 20901 h 1377720"/>
                  <a:gd name="connsiteX9" fmla="*/ 688860 w 1377719"/>
                  <a:gd name="connsiteY9" fmla="*/ 0 h 1377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7719" h="1377720">
                    <a:moveTo>
                      <a:pt x="688860" y="0"/>
                    </a:moveTo>
                    <a:cubicBezTo>
                      <a:pt x="707124" y="0"/>
                      <a:pt x="725387" y="6967"/>
                      <a:pt x="739322" y="20901"/>
                    </a:cubicBezTo>
                    <a:lnTo>
                      <a:pt x="1356818" y="638398"/>
                    </a:lnTo>
                    <a:cubicBezTo>
                      <a:pt x="1384687" y="666267"/>
                      <a:pt x="1384687" y="711453"/>
                      <a:pt x="1356818" y="739322"/>
                    </a:cubicBezTo>
                    <a:lnTo>
                      <a:pt x="739322" y="1356819"/>
                    </a:lnTo>
                    <a:cubicBezTo>
                      <a:pt x="711453" y="1384688"/>
                      <a:pt x="666267" y="1384688"/>
                      <a:pt x="638398" y="1356819"/>
                    </a:cubicBezTo>
                    <a:lnTo>
                      <a:pt x="20901" y="739322"/>
                    </a:lnTo>
                    <a:cubicBezTo>
                      <a:pt x="-6968" y="711453"/>
                      <a:pt x="-6968" y="666267"/>
                      <a:pt x="20901" y="638398"/>
                    </a:cubicBezTo>
                    <a:lnTo>
                      <a:pt x="638398" y="20901"/>
                    </a:lnTo>
                    <a:cubicBezTo>
                      <a:pt x="652332" y="6967"/>
                      <a:pt x="670596" y="0"/>
                      <a:pt x="688860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elson Sans" panose="02000500000000000000" pitchFamily="50" charset="0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7308983" y="2618086"/>
                <a:ext cx="1218941" cy="1640274"/>
              </a:xfrm>
              <a:custGeom>
                <a:avLst/>
                <a:gdLst>
                  <a:gd name="connsiteX0" fmla="*/ 1621876 w 4116165"/>
                  <a:gd name="connsiteY0" fmla="*/ 814807 h 3497531"/>
                  <a:gd name="connsiteX1" fmla="*/ 3927730 w 4116165"/>
                  <a:gd name="connsiteY1" fmla="*/ 814807 h 3497531"/>
                  <a:gd name="connsiteX2" fmla="*/ 4116165 w 4116165"/>
                  <a:gd name="connsiteY2" fmla="*/ 1003242 h 3497531"/>
                  <a:gd name="connsiteX3" fmla="*/ 4116165 w 4116165"/>
                  <a:gd name="connsiteY3" fmla="*/ 3309096 h 3497531"/>
                  <a:gd name="connsiteX4" fmla="*/ 3927730 w 4116165"/>
                  <a:gd name="connsiteY4" fmla="*/ 3497531 h 3497531"/>
                  <a:gd name="connsiteX5" fmla="*/ 1621876 w 4116165"/>
                  <a:gd name="connsiteY5" fmla="*/ 3497531 h 3497531"/>
                  <a:gd name="connsiteX6" fmla="*/ 1433441 w 4116165"/>
                  <a:gd name="connsiteY6" fmla="*/ 3309096 h 3497531"/>
                  <a:gd name="connsiteX7" fmla="*/ 1433441 w 4116165"/>
                  <a:gd name="connsiteY7" fmla="*/ 1003242 h 3497531"/>
                  <a:gd name="connsiteX8" fmla="*/ 1621876 w 4116165"/>
                  <a:gd name="connsiteY8" fmla="*/ 814807 h 3497531"/>
                  <a:gd name="connsiteX9" fmla="*/ 688860 w 4116165"/>
                  <a:gd name="connsiteY9" fmla="*/ 0 h 3497531"/>
                  <a:gd name="connsiteX10" fmla="*/ 739322 w 4116165"/>
                  <a:gd name="connsiteY10" fmla="*/ 20901 h 3497531"/>
                  <a:gd name="connsiteX11" fmla="*/ 1356818 w 4116165"/>
                  <a:gd name="connsiteY11" fmla="*/ 638398 h 3497531"/>
                  <a:gd name="connsiteX12" fmla="*/ 1356818 w 4116165"/>
                  <a:gd name="connsiteY12" fmla="*/ 739322 h 3497531"/>
                  <a:gd name="connsiteX13" fmla="*/ 739322 w 4116165"/>
                  <a:gd name="connsiteY13" fmla="*/ 1356819 h 3497531"/>
                  <a:gd name="connsiteX14" fmla="*/ 638398 w 4116165"/>
                  <a:gd name="connsiteY14" fmla="*/ 1356819 h 3497531"/>
                  <a:gd name="connsiteX15" fmla="*/ 20901 w 4116165"/>
                  <a:gd name="connsiteY15" fmla="*/ 739322 h 3497531"/>
                  <a:gd name="connsiteX16" fmla="*/ 20901 w 4116165"/>
                  <a:gd name="connsiteY16" fmla="*/ 638398 h 3497531"/>
                  <a:gd name="connsiteX17" fmla="*/ 638398 w 4116165"/>
                  <a:gd name="connsiteY17" fmla="*/ 20901 h 3497531"/>
                  <a:gd name="connsiteX18" fmla="*/ 688860 w 4116165"/>
                  <a:gd name="connsiteY18" fmla="*/ 0 h 3497531"/>
                  <a:gd name="connsiteX0" fmla="*/ 1433441 w 4116165"/>
                  <a:gd name="connsiteY0" fmla="*/ 1003242 h 3497531"/>
                  <a:gd name="connsiteX1" fmla="*/ 3927730 w 4116165"/>
                  <a:gd name="connsiteY1" fmla="*/ 814807 h 3497531"/>
                  <a:gd name="connsiteX2" fmla="*/ 4116165 w 4116165"/>
                  <a:gd name="connsiteY2" fmla="*/ 1003242 h 3497531"/>
                  <a:gd name="connsiteX3" fmla="*/ 4116165 w 4116165"/>
                  <a:gd name="connsiteY3" fmla="*/ 3309096 h 3497531"/>
                  <a:gd name="connsiteX4" fmla="*/ 3927730 w 4116165"/>
                  <a:gd name="connsiteY4" fmla="*/ 3497531 h 3497531"/>
                  <a:gd name="connsiteX5" fmla="*/ 1621876 w 4116165"/>
                  <a:gd name="connsiteY5" fmla="*/ 3497531 h 3497531"/>
                  <a:gd name="connsiteX6" fmla="*/ 1433441 w 4116165"/>
                  <a:gd name="connsiteY6" fmla="*/ 3309096 h 3497531"/>
                  <a:gd name="connsiteX7" fmla="*/ 1433441 w 4116165"/>
                  <a:gd name="connsiteY7" fmla="*/ 1003242 h 3497531"/>
                  <a:gd name="connsiteX8" fmla="*/ 688860 w 4116165"/>
                  <a:gd name="connsiteY8" fmla="*/ 0 h 3497531"/>
                  <a:gd name="connsiteX9" fmla="*/ 739322 w 4116165"/>
                  <a:gd name="connsiteY9" fmla="*/ 20901 h 3497531"/>
                  <a:gd name="connsiteX10" fmla="*/ 1356818 w 4116165"/>
                  <a:gd name="connsiteY10" fmla="*/ 638398 h 3497531"/>
                  <a:gd name="connsiteX11" fmla="*/ 1356818 w 4116165"/>
                  <a:gd name="connsiteY11" fmla="*/ 739322 h 3497531"/>
                  <a:gd name="connsiteX12" fmla="*/ 739322 w 4116165"/>
                  <a:gd name="connsiteY12" fmla="*/ 1356819 h 3497531"/>
                  <a:gd name="connsiteX13" fmla="*/ 638398 w 4116165"/>
                  <a:gd name="connsiteY13" fmla="*/ 1356819 h 3497531"/>
                  <a:gd name="connsiteX14" fmla="*/ 20901 w 4116165"/>
                  <a:gd name="connsiteY14" fmla="*/ 739322 h 3497531"/>
                  <a:gd name="connsiteX15" fmla="*/ 20901 w 4116165"/>
                  <a:gd name="connsiteY15" fmla="*/ 638398 h 3497531"/>
                  <a:gd name="connsiteX16" fmla="*/ 638398 w 4116165"/>
                  <a:gd name="connsiteY16" fmla="*/ 20901 h 3497531"/>
                  <a:gd name="connsiteX17" fmla="*/ 688860 w 4116165"/>
                  <a:gd name="connsiteY17" fmla="*/ 0 h 3497531"/>
                  <a:gd name="connsiteX0" fmla="*/ 1433441 w 4116165"/>
                  <a:gd name="connsiteY0" fmla="*/ 3309096 h 3497531"/>
                  <a:gd name="connsiteX1" fmla="*/ 3927730 w 4116165"/>
                  <a:gd name="connsiteY1" fmla="*/ 814807 h 3497531"/>
                  <a:gd name="connsiteX2" fmla="*/ 4116165 w 4116165"/>
                  <a:gd name="connsiteY2" fmla="*/ 1003242 h 3497531"/>
                  <a:gd name="connsiteX3" fmla="*/ 4116165 w 4116165"/>
                  <a:gd name="connsiteY3" fmla="*/ 3309096 h 3497531"/>
                  <a:gd name="connsiteX4" fmla="*/ 3927730 w 4116165"/>
                  <a:gd name="connsiteY4" fmla="*/ 3497531 h 3497531"/>
                  <a:gd name="connsiteX5" fmla="*/ 1621876 w 4116165"/>
                  <a:gd name="connsiteY5" fmla="*/ 3497531 h 3497531"/>
                  <a:gd name="connsiteX6" fmla="*/ 1433441 w 4116165"/>
                  <a:gd name="connsiteY6" fmla="*/ 3309096 h 3497531"/>
                  <a:gd name="connsiteX7" fmla="*/ 688860 w 4116165"/>
                  <a:gd name="connsiteY7" fmla="*/ 0 h 3497531"/>
                  <a:gd name="connsiteX8" fmla="*/ 739322 w 4116165"/>
                  <a:gd name="connsiteY8" fmla="*/ 20901 h 3497531"/>
                  <a:gd name="connsiteX9" fmla="*/ 1356818 w 4116165"/>
                  <a:gd name="connsiteY9" fmla="*/ 638398 h 3497531"/>
                  <a:gd name="connsiteX10" fmla="*/ 1356818 w 4116165"/>
                  <a:gd name="connsiteY10" fmla="*/ 739322 h 3497531"/>
                  <a:gd name="connsiteX11" fmla="*/ 739322 w 4116165"/>
                  <a:gd name="connsiteY11" fmla="*/ 1356819 h 3497531"/>
                  <a:gd name="connsiteX12" fmla="*/ 638398 w 4116165"/>
                  <a:gd name="connsiteY12" fmla="*/ 1356819 h 3497531"/>
                  <a:gd name="connsiteX13" fmla="*/ 20901 w 4116165"/>
                  <a:gd name="connsiteY13" fmla="*/ 739322 h 3497531"/>
                  <a:gd name="connsiteX14" fmla="*/ 20901 w 4116165"/>
                  <a:gd name="connsiteY14" fmla="*/ 638398 h 3497531"/>
                  <a:gd name="connsiteX15" fmla="*/ 638398 w 4116165"/>
                  <a:gd name="connsiteY15" fmla="*/ 20901 h 3497531"/>
                  <a:gd name="connsiteX16" fmla="*/ 688860 w 4116165"/>
                  <a:gd name="connsiteY16" fmla="*/ 0 h 3497531"/>
                  <a:gd name="connsiteX0" fmla="*/ 1433441 w 4116165"/>
                  <a:gd name="connsiteY0" fmla="*/ 3309096 h 3497531"/>
                  <a:gd name="connsiteX1" fmla="*/ 4116165 w 4116165"/>
                  <a:gd name="connsiteY1" fmla="*/ 1003242 h 3497531"/>
                  <a:gd name="connsiteX2" fmla="*/ 4116165 w 4116165"/>
                  <a:gd name="connsiteY2" fmla="*/ 3309096 h 3497531"/>
                  <a:gd name="connsiteX3" fmla="*/ 3927730 w 4116165"/>
                  <a:gd name="connsiteY3" fmla="*/ 3497531 h 3497531"/>
                  <a:gd name="connsiteX4" fmla="*/ 1621876 w 4116165"/>
                  <a:gd name="connsiteY4" fmla="*/ 3497531 h 3497531"/>
                  <a:gd name="connsiteX5" fmla="*/ 1433441 w 4116165"/>
                  <a:gd name="connsiteY5" fmla="*/ 3309096 h 3497531"/>
                  <a:gd name="connsiteX6" fmla="*/ 688860 w 4116165"/>
                  <a:gd name="connsiteY6" fmla="*/ 0 h 3497531"/>
                  <a:gd name="connsiteX7" fmla="*/ 739322 w 4116165"/>
                  <a:gd name="connsiteY7" fmla="*/ 20901 h 3497531"/>
                  <a:gd name="connsiteX8" fmla="*/ 1356818 w 4116165"/>
                  <a:gd name="connsiteY8" fmla="*/ 638398 h 3497531"/>
                  <a:gd name="connsiteX9" fmla="*/ 1356818 w 4116165"/>
                  <a:gd name="connsiteY9" fmla="*/ 739322 h 3497531"/>
                  <a:gd name="connsiteX10" fmla="*/ 739322 w 4116165"/>
                  <a:gd name="connsiteY10" fmla="*/ 1356819 h 3497531"/>
                  <a:gd name="connsiteX11" fmla="*/ 638398 w 4116165"/>
                  <a:gd name="connsiteY11" fmla="*/ 1356819 h 3497531"/>
                  <a:gd name="connsiteX12" fmla="*/ 20901 w 4116165"/>
                  <a:gd name="connsiteY12" fmla="*/ 739322 h 3497531"/>
                  <a:gd name="connsiteX13" fmla="*/ 20901 w 4116165"/>
                  <a:gd name="connsiteY13" fmla="*/ 638398 h 3497531"/>
                  <a:gd name="connsiteX14" fmla="*/ 638398 w 4116165"/>
                  <a:gd name="connsiteY14" fmla="*/ 20901 h 3497531"/>
                  <a:gd name="connsiteX15" fmla="*/ 688860 w 4116165"/>
                  <a:gd name="connsiteY15" fmla="*/ 0 h 3497531"/>
                  <a:gd name="connsiteX0" fmla="*/ 1433441 w 4116165"/>
                  <a:gd name="connsiteY0" fmla="*/ 3309096 h 3497531"/>
                  <a:gd name="connsiteX1" fmla="*/ 4116165 w 4116165"/>
                  <a:gd name="connsiteY1" fmla="*/ 3309096 h 3497531"/>
                  <a:gd name="connsiteX2" fmla="*/ 3927730 w 4116165"/>
                  <a:gd name="connsiteY2" fmla="*/ 3497531 h 3497531"/>
                  <a:gd name="connsiteX3" fmla="*/ 1621876 w 4116165"/>
                  <a:gd name="connsiteY3" fmla="*/ 3497531 h 3497531"/>
                  <a:gd name="connsiteX4" fmla="*/ 1433441 w 4116165"/>
                  <a:gd name="connsiteY4" fmla="*/ 3309096 h 3497531"/>
                  <a:gd name="connsiteX5" fmla="*/ 688860 w 4116165"/>
                  <a:gd name="connsiteY5" fmla="*/ 0 h 3497531"/>
                  <a:gd name="connsiteX6" fmla="*/ 739322 w 4116165"/>
                  <a:gd name="connsiteY6" fmla="*/ 20901 h 3497531"/>
                  <a:gd name="connsiteX7" fmla="*/ 1356818 w 4116165"/>
                  <a:gd name="connsiteY7" fmla="*/ 638398 h 3497531"/>
                  <a:gd name="connsiteX8" fmla="*/ 1356818 w 4116165"/>
                  <a:gd name="connsiteY8" fmla="*/ 739322 h 3497531"/>
                  <a:gd name="connsiteX9" fmla="*/ 739322 w 4116165"/>
                  <a:gd name="connsiteY9" fmla="*/ 1356819 h 3497531"/>
                  <a:gd name="connsiteX10" fmla="*/ 638398 w 4116165"/>
                  <a:gd name="connsiteY10" fmla="*/ 1356819 h 3497531"/>
                  <a:gd name="connsiteX11" fmla="*/ 20901 w 4116165"/>
                  <a:gd name="connsiteY11" fmla="*/ 739322 h 3497531"/>
                  <a:gd name="connsiteX12" fmla="*/ 20901 w 4116165"/>
                  <a:gd name="connsiteY12" fmla="*/ 638398 h 3497531"/>
                  <a:gd name="connsiteX13" fmla="*/ 638398 w 4116165"/>
                  <a:gd name="connsiteY13" fmla="*/ 20901 h 3497531"/>
                  <a:gd name="connsiteX14" fmla="*/ 688860 w 4116165"/>
                  <a:gd name="connsiteY14" fmla="*/ 0 h 3497531"/>
                  <a:gd name="connsiteX0" fmla="*/ 1433441 w 3927730"/>
                  <a:gd name="connsiteY0" fmla="*/ 3309096 h 3497531"/>
                  <a:gd name="connsiteX1" fmla="*/ 3927730 w 3927730"/>
                  <a:gd name="connsiteY1" fmla="*/ 3497531 h 3497531"/>
                  <a:gd name="connsiteX2" fmla="*/ 1621876 w 3927730"/>
                  <a:gd name="connsiteY2" fmla="*/ 3497531 h 3497531"/>
                  <a:gd name="connsiteX3" fmla="*/ 1433441 w 3927730"/>
                  <a:gd name="connsiteY3" fmla="*/ 3309096 h 3497531"/>
                  <a:gd name="connsiteX4" fmla="*/ 688860 w 3927730"/>
                  <a:gd name="connsiteY4" fmla="*/ 0 h 3497531"/>
                  <a:gd name="connsiteX5" fmla="*/ 739322 w 3927730"/>
                  <a:gd name="connsiteY5" fmla="*/ 20901 h 3497531"/>
                  <a:gd name="connsiteX6" fmla="*/ 1356818 w 3927730"/>
                  <a:gd name="connsiteY6" fmla="*/ 638398 h 3497531"/>
                  <a:gd name="connsiteX7" fmla="*/ 1356818 w 3927730"/>
                  <a:gd name="connsiteY7" fmla="*/ 739322 h 3497531"/>
                  <a:gd name="connsiteX8" fmla="*/ 739322 w 3927730"/>
                  <a:gd name="connsiteY8" fmla="*/ 1356819 h 3497531"/>
                  <a:gd name="connsiteX9" fmla="*/ 638398 w 3927730"/>
                  <a:gd name="connsiteY9" fmla="*/ 1356819 h 3497531"/>
                  <a:gd name="connsiteX10" fmla="*/ 20901 w 3927730"/>
                  <a:gd name="connsiteY10" fmla="*/ 739322 h 3497531"/>
                  <a:gd name="connsiteX11" fmla="*/ 20901 w 3927730"/>
                  <a:gd name="connsiteY11" fmla="*/ 638398 h 3497531"/>
                  <a:gd name="connsiteX12" fmla="*/ 638398 w 3927730"/>
                  <a:gd name="connsiteY12" fmla="*/ 20901 h 3497531"/>
                  <a:gd name="connsiteX13" fmla="*/ 688860 w 3927730"/>
                  <a:gd name="connsiteY13" fmla="*/ 0 h 3497531"/>
                  <a:gd name="connsiteX0" fmla="*/ 1433441 w 1621876"/>
                  <a:gd name="connsiteY0" fmla="*/ 3309096 h 3497531"/>
                  <a:gd name="connsiteX1" fmla="*/ 1621876 w 1621876"/>
                  <a:gd name="connsiteY1" fmla="*/ 3497531 h 3497531"/>
                  <a:gd name="connsiteX2" fmla="*/ 1433441 w 1621876"/>
                  <a:gd name="connsiteY2" fmla="*/ 3309096 h 3497531"/>
                  <a:gd name="connsiteX3" fmla="*/ 688860 w 1621876"/>
                  <a:gd name="connsiteY3" fmla="*/ 0 h 3497531"/>
                  <a:gd name="connsiteX4" fmla="*/ 739322 w 1621876"/>
                  <a:gd name="connsiteY4" fmla="*/ 20901 h 3497531"/>
                  <a:gd name="connsiteX5" fmla="*/ 1356818 w 1621876"/>
                  <a:gd name="connsiteY5" fmla="*/ 638398 h 3497531"/>
                  <a:gd name="connsiteX6" fmla="*/ 1356818 w 1621876"/>
                  <a:gd name="connsiteY6" fmla="*/ 739322 h 3497531"/>
                  <a:gd name="connsiteX7" fmla="*/ 739322 w 1621876"/>
                  <a:gd name="connsiteY7" fmla="*/ 1356819 h 3497531"/>
                  <a:gd name="connsiteX8" fmla="*/ 638398 w 1621876"/>
                  <a:gd name="connsiteY8" fmla="*/ 1356819 h 3497531"/>
                  <a:gd name="connsiteX9" fmla="*/ 20901 w 1621876"/>
                  <a:gd name="connsiteY9" fmla="*/ 739322 h 3497531"/>
                  <a:gd name="connsiteX10" fmla="*/ 20901 w 1621876"/>
                  <a:gd name="connsiteY10" fmla="*/ 638398 h 3497531"/>
                  <a:gd name="connsiteX11" fmla="*/ 638398 w 1621876"/>
                  <a:gd name="connsiteY11" fmla="*/ 20901 h 3497531"/>
                  <a:gd name="connsiteX12" fmla="*/ 688860 w 1621876"/>
                  <a:gd name="connsiteY12" fmla="*/ 0 h 3497531"/>
                  <a:gd name="connsiteX0" fmla="*/ 688860 w 1377719"/>
                  <a:gd name="connsiteY0" fmla="*/ 0 h 1377720"/>
                  <a:gd name="connsiteX1" fmla="*/ 739322 w 1377719"/>
                  <a:gd name="connsiteY1" fmla="*/ 20901 h 1377720"/>
                  <a:gd name="connsiteX2" fmla="*/ 1356818 w 1377719"/>
                  <a:gd name="connsiteY2" fmla="*/ 638398 h 1377720"/>
                  <a:gd name="connsiteX3" fmla="*/ 1356818 w 1377719"/>
                  <a:gd name="connsiteY3" fmla="*/ 739322 h 1377720"/>
                  <a:gd name="connsiteX4" fmla="*/ 739322 w 1377719"/>
                  <a:gd name="connsiteY4" fmla="*/ 1356819 h 1377720"/>
                  <a:gd name="connsiteX5" fmla="*/ 638398 w 1377719"/>
                  <a:gd name="connsiteY5" fmla="*/ 1356819 h 1377720"/>
                  <a:gd name="connsiteX6" fmla="*/ 20901 w 1377719"/>
                  <a:gd name="connsiteY6" fmla="*/ 739322 h 1377720"/>
                  <a:gd name="connsiteX7" fmla="*/ 20901 w 1377719"/>
                  <a:gd name="connsiteY7" fmla="*/ 638398 h 1377720"/>
                  <a:gd name="connsiteX8" fmla="*/ 638398 w 1377719"/>
                  <a:gd name="connsiteY8" fmla="*/ 20901 h 1377720"/>
                  <a:gd name="connsiteX9" fmla="*/ 688860 w 1377719"/>
                  <a:gd name="connsiteY9" fmla="*/ 0 h 1377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7719" h="1377720">
                    <a:moveTo>
                      <a:pt x="688860" y="0"/>
                    </a:moveTo>
                    <a:cubicBezTo>
                      <a:pt x="707124" y="0"/>
                      <a:pt x="725387" y="6967"/>
                      <a:pt x="739322" y="20901"/>
                    </a:cubicBezTo>
                    <a:lnTo>
                      <a:pt x="1356818" y="638398"/>
                    </a:lnTo>
                    <a:cubicBezTo>
                      <a:pt x="1384687" y="666267"/>
                      <a:pt x="1384687" y="711453"/>
                      <a:pt x="1356818" y="739322"/>
                    </a:cubicBezTo>
                    <a:lnTo>
                      <a:pt x="739322" y="1356819"/>
                    </a:lnTo>
                    <a:cubicBezTo>
                      <a:pt x="711453" y="1384688"/>
                      <a:pt x="666267" y="1384688"/>
                      <a:pt x="638398" y="1356819"/>
                    </a:cubicBezTo>
                    <a:lnTo>
                      <a:pt x="20901" y="739322"/>
                    </a:lnTo>
                    <a:cubicBezTo>
                      <a:pt x="-6968" y="711453"/>
                      <a:pt x="-6968" y="666267"/>
                      <a:pt x="20901" y="638398"/>
                    </a:cubicBezTo>
                    <a:lnTo>
                      <a:pt x="638398" y="20901"/>
                    </a:lnTo>
                    <a:cubicBezTo>
                      <a:pt x="652332" y="6967"/>
                      <a:pt x="670596" y="0"/>
                      <a:pt x="688860" y="0"/>
                    </a:cubicBezTo>
                    <a:close/>
                  </a:path>
                </a:pathLst>
              </a:custGeom>
              <a:solidFill>
                <a:srgbClr val="444444"/>
              </a:solidFill>
              <a:ln>
                <a:solidFill>
                  <a:srgbClr val="44444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Kelson Sans" panose="02000500000000000000" pitchFamily="50" charset="0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49736" y="3169505"/>
                <a:ext cx="537435" cy="537435"/>
              </a:xfrm>
              <a:prstGeom prst="rect">
                <a:avLst/>
              </a:prstGeom>
            </p:spPr>
          </p:pic>
        </p:grpSp>
        <p:sp>
          <p:nvSpPr>
            <p:cNvPr id="12" name="Pentagon 63"/>
            <p:cNvSpPr>
              <a:spLocks/>
            </p:cNvSpPr>
            <p:nvPr userDrawn="1"/>
          </p:nvSpPr>
          <p:spPr>
            <a:xfrm>
              <a:off x="-147960" y="1675679"/>
              <a:ext cx="8023128" cy="1160392"/>
            </a:xfrm>
            <a:custGeom>
              <a:avLst/>
              <a:gdLst>
                <a:gd name="connsiteX0" fmla="*/ 0 w 7304227"/>
                <a:gd name="connsiteY0" fmla="*/ 0 h 855544"/>
                <a:gd name="connsiteX1" fmla="*/ 6876455 w 7304227"/>
                <a:gd name="connsiteY1" fmla="*/ 0 h 855544"/>
                <a:gd name="connsiteX2" fmla="*/ 7304227 w 7304227"/>
                <a:gd name="connsiteY2" fmla="*/ 427772 h 855544"/>
                <a:gd name="connsiteX3" fmla="*/ 6876455 w 7304227"/>
                <a:gd name="connsiteY3" fmla="*/ 855544 h 855544"/>
                <a:gd name="connsiteX4" fmla="*/ 0 w 7304227"/>
                <a:gd name="connsiteY4" fmla="*/ 855544 h 855544"/>
                <a:gd name="connsiteX5" fmla="*/ 0 w 7304227"/>
                <a:gd name="connsiteY5" fmla="*/ 0 h 855544"/>
                <a:gd name="connsiteX0" fmla="*/ 378372 w 7304227"/>
                <a:gd name="connsiteY0" fmla="*/ 0 h 855544"/>
                <a:gd name="connsiteX1" fmla="*/ 6876455 w 7304227"/>
                <a:gd name="connsiteY1" fmla="*/ 0 h 855544"/>
                <a:gd name="connsiteX2" fmla="*/ 7304227 w 7304227"/>
                <a:gd name="connsiteY2" fmla="*/ 427772 h 855544"/>
                <a:gd name="connsiteX3" fmla="*/ 6876455 w 7304227"/>
                <a:gd name="connsiteY3" fmla="*/ 855544 h 855544"/>
                <a:gd name="connsiteX4" fmla="*/ 0 w 7304227"/>
                <a:gd name="connsiteY4" fmla="*/ 855544 h 855544"/>
                <a:gd name="connsiteX5" fmla="*/ 378372 w 7304227"/>
                <a:gd name="connsiteY5" fmla="*/ 0 h 855544"/>
                <a:gd name="connsiteX0" fmla="*/ 252248 w 7304227"/>
                <a:gd name="connsiteY0" fmla="*/ 0 h 855544"/>
                <a:gd name="connsiteX1" fmla="*/ 6876455 w 7304227"/>
                <a:gd name="connsiteY1" fmla="*/ 0 h 855544"/>
                <a:gd name="connsiteX2" fmla="*/ 7304227 w 7304227"/>
                <a:gd name="connsiteY2" fmla="*/ 427772 h 855544"/>
                <a:gd name="connsiteX3" fmla="*/ 6876455 w 7304227"/>
                <a:gd name="connsiteY3" fmla="*/ 855544 h 855544"/>
                <a:gd name="connsiteX4" fmla="*/ 0 w 7304227"/>
                <a:gd name="connsiteY4" fmla="*/ 855544 h 855544"/>
                <a:gd name="connsiteX5" fmla="*/ 252248 w 7304227"/>
                <a:gd name="connsiteY5" fmla="*/ 0 h 855544"/>
                <a:gd name="connsiteX0" fmla="*/ 0 w 7337729"/>
                <a:gd name="connsiteY0" fmla="*/ 0 h 873679"/>
                <a:gd name="connsiteX1" fmla="*/ 6909957 w 7337729"/>
                <a:gd name="connsiteY1" fmla="*/ 18135 h 873679"/>
                <a:gd name="connsiteX2" fmla="*/ 7337729 w 7337729"/>
                <a:gd name="connsiteY2" fmla="*/ 445907 h 873679"/>
                <a:gd name="connsiteX3" fmla="*/ 6909957 w 7337729"/>
                <a:gd name="connsiteY3" fmla="*/ 873679 h 873679"/>
                <a:gd name="connsiteX4" fmla="*/ 33502 w 7337729"/>
                <a:gd name="connsiteY4" fmla="*/ 873679 h 873679"/>
                <a:gd name="connsiteX5" fmla="*/ 0 w 7337729"/>
                <a:gd name="connsiteY5" fmla="*/ 0 h 87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7729" h="873679">
                  <a:moveTo>
                    <a:pt x="0" y="0"/>
                  </a:moveTo>
                  <a:lnTo>
                    <a:pt x="6909957" y="18135"/>
                  </a:lnTo>
                  <a:lnTo>
                    <a:pt x="7337729" y="445907"/>
                  </a:lnTo>
                  <a:lnTo>
                    <a:pt x="6909957" y="873679"/>
                  </a:lnTo>
                  <a:lnTo>
                    <a:pt x="33502" y="8736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1C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elson Sans" panose="02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154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788" y="187908"/>
            <a:ext cx="8669870" cy="858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9921" y="185284"/>
            <a:ext cx="0" cy="864000"/>
          </a:xfrm>
          <a:prstGeom prst="line">
            <a:avLst/>
          </a:prstGeom>
          <a:ln w="38100" cmpd="sng">
            <a:solidFill>
              <a:srgbClr val="E51C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41759" y="6386741"/>
            <a:ext cx="0" cy="288000"/>
          </a:xfrm>
          <a:prstGeom prst="line">
            <a:avLst/>
          </a:prstGeom>
          <a:ln w="38100" cmpd="sng">
            <a:solidFill>
              <a:srgbClr val="E51C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99921" y="6386741"/>
            <a:ext cx="798417" cy="288000"/>
            <a:chOff x="199921" y="6386741"/>
            <a:chExt cx="798417" cy="288000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199921" y="6386741"/>
              <a:ext cx="0" cy="288000"/>
            </a:xfrm>
            <a:prstGeom prst="line">
              <a:avLst/>
            </a:prstGeom>
            <a:ln w="38100" cmpd="sng">
              <a:solidFill>
                <a:srgbClr val="E51C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Logo_TextIcon.jp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12" y="6426462"/>
              <a:ext cx="668726" cy="208558"/>
            </a:xfrm>
            <a:prstGeom prst="rect">
              <a:avLst/>
            </a:prstGeom>
          </p:spPr>
        </p:pic>
      </p:grpSp>
      <p:sp>
        <p:nvSpPr>
          <p:cNvPr id="11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70058" y="639342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Open Sans"/>
              </a:defRPr>
            </a:lvl1pPr>
          </a:lstStyle>
          <a:p>
            <a:fld id="{4FE7476D-4B21-D746-8C8B-F2902D7656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6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71" r:id="rId3"/>
    <p:sldLayoutId id="2147483672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rgbClr val="0E4A64"/>
          </a:solidFill>
          <a:latin typeface="Open Sans"/>
          <a:ea typeface="+mn-ea"/>
          <a:cs typeface="Open Sans"/>
        </a:defRPr>
      </a:lvl1pPr>
      <a:lvl2pPr marL="360000" indent="-180000" algn="l" defTabSz="457200" rtl="0" eaLnBrk="1" latinLnBrk="0" hangingPunct="1">
        <a:spcBef>
          <a:spcPct val="20000"/>
        </a:spcBef>
        <a:buClr>
          <a:srgbClr val="E51C39"/>
        </a:buClr>
        <a:buFont typeface="Arial"/>
        <a:buChar char="•"/>
        <a:defRPr sz="1800" kern="1200">
          <a:solidFill>
            <a:schemeClr val="tx1"/>
          </a:solidFill>
          <a:latin typeface="Open Sans"/>
          <a:ea typeface="+mn-ea"/>
          <a:cs typeface="Open Sans"/>
        </a:defRPr>
      </a:lvl2pPr>
      <a:lvl3pPr marL="720000" indent="-180000" algn="l" defTabSz="457200" rtl="0" eaLnBrk="1" latinLnBrk="0" hangingPunct="1">
        <a:spcBef>
          <a:spcPct val="20000"/>
        </a:spcBef>
        <a:buClr>
          <a:srgbClr val="E51C39"/>
        </a:buClr>
        <a:buFont typeface="Arial"/>
        <a:buChar char="•"/>
        <a:defRPr sz="1800" kern="1200">
          <a:solidFill>
            <a:schemeClr val="tx1"/>
          </a:solidFill>
          <a:latin typeface="Open Sans"/>
          <a:ea typeface="+mn-ea"/>
          <a:cs typeface="Open Sans"/>
        </a:defRPr>
      </a:lvl3pPr>
      <a:lvl4pPr marL="1080000" indent="-180000" algn="l" defTabSz="457200" rtl="0" eaLnBrk="1" latinLnBrk="0" hangingPunct="1">
        <a:spcBef>
          <a:spcPct val="20000"/>
        </a:spcBef>
        <a:buClr>
          <a:srgbClr val="E51C39"/>
        </a:buClr>
        <a:buFont typeface="Arial"/>
        <a:buChar char="•"/>
        <a:defRPr sz="18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1440000" indent="-180000" algn="l" defTabSz="457200" rtl="0" eaLnBrk="1" latinLnBrk="0" hangingPunct="1">
        <a:spcBef>
          <a:spcPct val="20000"/>
        </a:spcBef>
        <a:buClr>
          <a:srgbClr val="E51C39"/>
        </a:buClr>
        <a:buFont typeface="Arial"/>
        <a:buChar char="•"/>
        <a:defRPr sz="18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788" y="187908"/>
            <a:ext cx="8669870" cy="502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9921" y="185284"/>
            <a:ext cx="0" cy="864000"/>
          </a:xfrm>
          <a:prstGeom prst="line">
            <a:avLst/>
          </a:prstGeom>
          <a:ln w="38100" cmpd="sng">
            <a:solidFill>
              <a:srgbClr val="E51C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41759" y="6386741"/>
            <a:ext cx="0" cy="288000"/>
          </a:xfrm>
          <a:prstGeom prst="line">
            <a:avLst/>
          </a:prstGeom>
          <a:ln w="38100" cmpd="sng">
            <a:solidFill>
              <a:srgbClr val="E51C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99921" y="6386741"/>
            <a:ext cx="798417" cy="288000"/>
            <a:chOff x="199921" y="6386741"/>
            <a:chExt cx="798417" cy="288000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199921" y="6386741"/>
              <a:ext cx="0" cy="288000"/>
            </a:xfrm>
            <a:prstGeom prst="line">
              <a:avLst/>
            </a:prstGeom>
            <a:ln w="38100" cmpd="sng">
              <a:solidFill>
                <a:srgbClr val="E51C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Logo_TextIcon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12" y="6426462"/>
              <a:ext cx="668726" cy="208558"/>
            </a:xfrm>
            <a:prstGeom prst="rect">
              <a:avLst/>
            </a:prstGeom>
          </p:spPr>
        </p:pic>
      </p:grpSp>
      <p:sp>
        <p:nvSpPr>
          <p:cNvPr id="11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70058" y="639342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Open Sans"/>
              </a:defRPr>
            </a:lvl1pPr>
          </a:lstStyle>
          <a:p>
            <a:fld id="{4FE7476D-4B21-D746-8C8B-F2902D7656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 txBox="1">
            <a:spLocks/>
          </p:cNvSpPr>
          <p:nvPr userDrawn="1"/>
        </p:nvSpPr>
        <p:spPr>
          <a:xfrm>
            <a:off x="233788" y="692933"/>
            <a:ext cx="8669870" cy="356351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defRPr>
            </a:lvl1pPr>
            <a:lvl2pPr marL="360000" indent="-180000" algn="l" defTabSz="457200" rtl="0" eaLnBrk="1" latinLnBrk="0" hangingPunct="1">
              <a:spcBef>
                <a:spcPct val="20000"/>
              </a:spcBef>
              <a:buClr>
                <a:srgbClr val="E51C39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720000" indent="-180000" algn="l" defTabSz="457200" rtl="0" eaLnBrk="1" latinLnBrk="0" hangingPunct="1">
              <a:spcBef>
                <a:spcPct val="20000"/>
              </a:spcBef>
              <a:buClr>
                <a:srgbClr val="E51C39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080000" indent="-180000" algn="l" defTabSz="457200" rtl="0" eaLnBrk="1" latinLnBrk="0" hangingPunct="1">
              <a:spcBef>
                <a:spcPct val="20000"/>
              </a:spcBef>
              <a:buClr>
                <a:srgbClr val="E51C39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440000" indent="-180000" algn="l" defTabSz="457200" rtl="0" eaLnBrk="1" latinLnBrk="0" hangingPunct="1">
              <a:spcBef>
                <a:spcPct val="20000"/>
              </a:spcBef>
              <a:buClr>
                <a:srgbClr val="E51C39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>
                <a:latin typeface="Arial" charset="0"/>
                <a:ea typeface="Arial" charset="0"/>
                <a:cs typeface="Arial" charset="0"/>
              </a:rPr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69797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rgbClr val="0E4A64"/>
          </a:solidFill>
          <a:latin typeface="Open Sans"/>
          <a:ea typeface="+mn-ea"/>
          <a:cs typeface="Open Sans"/>
        </a:defRPr>
      </a:lvl1pPr>
      <a:lvl2pPr marL="360000" indent="-180000" algn="l" defTabSz="457200" rtl="0" eaLnBrk="1" latinLnBrk="0" hangingPunct="1">
        <a:spcBef>
          <a:spcPct val="20000"/>
        </a:spcBef>
        <a:buClr>
          <a:srgbClr val="E51C39"/>
        </a:buClr>
        <a:buFont typeface="Arial"/>
        <a:buChar char="•"/>
        <a:defRPr sz="1800" kern="1200">
          <a:solidFill>
            <a:schemeClr val="tx1"/>
          </a:solidFill>
          <a:latin typeface="Open Sans"/>
          <a:ea typeface="+mn-ea"/>
          <a:cs typeface="Open Sans"/>
        </a:defRPr>
      </a:lvl2pPr>
      <a:lvl3pPr marL="720000" indent="-180000" algn="l" defTabSz="457200" rtl="0" eaLnBrk="1" latinLnBrk="0" hangingPunct="1">
        <a:spcBef>
          <a:spcPct val="20000"/>
        </a:spcBef>
        <a:buClr>
          <a:srgbClr val="E51C39"/>
        </a:buClr>
        <a:buFont typeface="Arial"/>
        <a:buChar char="•"/>
        <a:defRPr sz="1800" kern="1200">
          <a:solidFill>
            <a:schemeClr val="tx1"/>
          </a:solidFill>
          <a:latin typeface="Open Sans"/>
          <a:ea typeface="+mn-ea"/>
          <a:cs typeface="Open Sans"/>
        </a:defRPr>
      </a:lvl3pPr>
      <a:lvl4pPr marL="1080000" indent="-180000" algn="l" defTabSz="457200" rtl="0" eaLnBrk="1" latinLnBrk="0" hangingPunct="1">
        <a:spcBef>
          <a:spcPct val="20000"/>
        </a:spcBef>
        <a:buClr>
          <a:srgbClr val="E51C39"/>
        </a:buClr>
        <a:buFont typeface="Arial"/>
        <a:buChar char="•"/>
        <a:defRPr sz="18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1440000" indent="-180000" algn="l" defTabSz="457200" rtl="0" eaLnBrk="1" latinLnBrk="0" hangingPunct="1">
        <a:spcBef>
          <a:spcPct val="20000"/>
        </a:spcBef>
        <a:buClr>
          <a:srgbClr val="E51C39"/>
        </a:buClr>
        <a:buFont typeface="Arial"/>
        <a:buChar char="•"/>
        <a:defRPr sz="18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1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59.png"/><Relationship Id="rId18" Type="http://schemas.openxmlformats.org/officeDocument/2006/relationships/image" Target="../media/image72.svg"/><Relationship Id="rId3" Type="http://schemas.openxmlformats.org/officeDocument/2006/relationships/image" Target="../media/image54.png"/><Relationship Id="rId21" Type="http://schemas.openxmlformats.org/officeDocument/2006/relationships/image" Target="../media/image63.png"/><Relationship Id="rId7" Type="http://schemas.openxmlformats.org/officeDocument/2006/relationships/image" Target="../media/image56.png"/><Relationship Id="rId12" Type="http://schemas.openxmlformats.org/officeDocument/2006/relationships/image" Target="../media/image66.svg"/><Relationship Id="rId17" Type="http://schemas.openxmlformats.org/officeDocument/2006/relationships/image" Target="../media/image61.png"/><Relationship Id="rId25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0.svg"/><Relationship Id="rId20" Type="http://schemas.openxmlformats.org/officeDocument/2006/relationships/image" Target="../media/image7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svg"/><Relationship Id="rId11" Type="http://schemas.openxmlformats.org/officeDocument/2006/relationships/image" Target="../media/image58.png"/><Relationship Id="rId24" Type="http://schemas.openxmlformats.org/officeDocument/2006/relationships/image" Target="../media/image78.svg"/><Relationship Id="rId5" Type="http://schemas.openxmlformats.org/officeDocument/2006/relationships/image" Target="../media/image55.png"/><Relationship Id="rId15" Type="http://schemas.openxmlformats.org/officeDocument/2006/relationships/image" Target="../media/image60.png"/><Relationship Id="rId23" Type="http://schemas.openxmlformats.org/officeDocument/2006/relationships/image" Target="../media/image64.png"/><Relationship Id="rId10" Type="http://schemas.openxmlformats.org/officeDocument/2006/relationships/image" Target="../media/image64.svg"/><Relationship Id="rId19" Type="http://schemas.openxmlformats.org/officeDocument/2006/relationships/image" Target="../media/image62.png"/><Relationship Id="rId4" Type="http://schemas.openxmlformats.org/officeDocument/2006/relationships/image" Target="../media/image58.svg"/><Relationship Id="rId9" Type="http://schemas.openxmlformats.org/officeDocument/2006/relationships/image" Target="../media/image57.png"/><Relationship Id="rId14" Type="http://schemas.openxmlformats.org/officeDocument/2006/relationships/image" Target="../media/image68.svg"/><Relationship Id="rId22" Type="http://schemas.openxmlformats.org/officeDocument/2006/relationships/image" Target="../media/image76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7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gif"/><Relationship Id="rId17" Type="http://schemas.openxmlformats.org/officeDocument/2006/relationships/image" Target="../media/image30.jpe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9.tif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gif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gif"/><Relationship Id="rId31" Type="http://schemas.openxmlformats.org/officeDocument/2006/relationships/image" Target="../media/image44.png"/><Relationship Id="rId4" Type="http://schemas.microsoft.com/office/2007/relationships/hdphoto" Target="../media/hdphoto2.wdp"/><Relationship Id="rId9" Type="http://schemas.openxmlformats.org/officeDocument/2006/relationships/image" Target="../media/image22.jpe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9459" y="3069580"/>
            <a:ext cx="9000877" cy="125593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Student Success Through 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Quality Instruction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459" y="4536852"/>
            <a:ext cx="7921859" cy="694552"/>
          </a:xfrm>
        </p:spPr>
        <p:txBody>
          <a:bodyPr/>
          <a:lstStyle/>
          <a:p>
            <a:pPr algn="l"/>
            <a:r>
              <a:rPr lang="en-US" dirty="0"/>
              <a:t>Discussion with AMCOA</a:t>
            </a:r>
          </a:p>
          <a:p>
            <a:pPr algn="l"/>
            <a:r>
              <a:rPr lang="en-US" dirty="0"/>
              <a:t>September 29, 2017</a:t>
            </a:r>
          </a:p>
        </p:txBody>
      </p:sp>
      <p:pic>
        <p:nvPicPr>
          <p:cNvPr id="5" name="Picture 2" descr="Image result for massachusetts department of higher education logo">
            <a:extLst>
              <a:ext uri="{FF2B5EF4-FFF2-40B4-BE49-F238E27FC236}">
                <a16:creationId xmlns:a16="http://schemas.microsoft.com/office/drawing/2014/main" xmlns="" id="{16AFDF65-1C0C-461F-9FD6-51A229D11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40" y="5972039"/>
            <a:ext cx="2336720" cy="61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97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ACUE’s Certificate in Effective College Instruction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E7476D-4B21-D746-8C8B-F2902D7656B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3788" y="1046661"/>
            <a:ext cx="8669870" cy="989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0E4A64"/>
                </a:solidFill>
                <a:latin typeface="Open Sans"/>
                <a:ea typeface="+mn-ea"/>
                <a:cs typeface="Open Sans"/>
              </a:defRPr>
            </a:lvl1pPr>
            <a:lvl2pPr marL="360000" indent="-180000" algn="l" defTabSz="457200" rtl="0" eaLnBrk="1" latinLnBrk="0" hangingPunct="1">
              <a:spcBef>
                <a:spcPct val="20000"/>
              </a:spcBef>
              <a:buClr>
                <a:srgbClr val="E51C39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720000" indent="-180000" algn="l" defTabSz="457200" rtl="0" eaLnBrk="1" latinLnBrk="0" hangingPunct="1">
              <a:spcBef>
                <a:spcPct val="20000"/>
              </a:spcBef>
              <a:buClr>
                <a:srgbClr val="E51C39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080000" indent="-180000" algn="l" defTabSz="457200" rtl="0" eaLnBrk="1" latinLnBrk="0" hangingPunct="1">
              <a:spcBef>
                <a:spcPct val="20000"/>
              </a:spcBef>
              <a:buClr>
                <a:srgbClr val="E51C39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440000" indent="-180000" algn="l" defTabSz="457200" rtl="0" eaLnBrk="1" latinLnBrk="0" hangingPunct="1">
              <a:spcBef>
                <a:spcPct val="20000"/>
              </a:spcBef>
              <a:buClr>
                <a:srgbClr val="E51C39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32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ACUE’s Certificate distinguishes instructors who are prepared to teach and institutions that are improving student outcomes through great teaching.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377" y="1905414"/>
            <a:ext cx="5431246" cy="419321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1219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ADABFD3-305F-49C6-BD47-983FAFF58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295" y="2412017"/>
            <a:ext cx="2274363" cy="17574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D46965-02AF-4CAA-8490-F00268655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88" y="187908"/>
            <a:ext cx="8669870" cy="858753"/>
          </a:xfrm>
        </p:spPr>
        <p:txBody>
          <a:bodyPr/>
          <a:lstStyle/>
          <a:p>
            <a:r>
              <a:rPr lang="en-US" dirty="0"/>
              <a:t>Real-time accountability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A180A4-54EC-4CD1-85C0-60B15F3B7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E7476D-4B21-D746-8C8B-F2902D7656B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7B9B23A3-B531-4ED1-9DB1-9C0665EDEE9F}"/>
              </a:ext>
            </a:extLst>
          </p:cNvPr>
          <p:cNvSpPr txBox="1">
            <a:spLocks/>
          </p:cNvSpPr>
          <p:nvPr/>
        </p:nvSpPr>
        <p:spPr>
          <a:xfrm>
            <a:off x="321655" y="1129040"/>
            <a:ext cx="4523045" cy="298575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0E4A64"/>
                </a:solidFill>
                <a:latin typeface="+mn-lt"/>
                <a:ea typeface="+mn-ea"/>
                <a:cs typeface="Open Sans"/>
              </a:defRPr>
            </a:lvl1pPr>
            <a:lvl2pPr marL="360000" indent="-180000" algn="l" defTabSz="457200" rtl="0" eaLnBrk="1" latinLnBrk="0" hangingPunct="1">
              <a:spcBef>
                <a:spcPct val="20000"/>
              </a:spcBef>
              <a:buClr>
                <a:srgbClr val="E51C39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Open Sans"/>
              </a:defRPr>
            </a:lvl2pPr>
            <a:lvl3pPr marL="720000" indent="-180000" algn="l" defTabSz="457200" rtl="0" eaLnBrk="1" latinLnBrk="0" hangingPunct="1">
              <a:spcBef>
                <a:spcPct val="20000"/>
              </a:spcBef>
              <a:buClr>
                <a:srgbClr val="E51C39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Open Sans"/>
              </a:defRPr>
            </a:lvl3pPr>
            <a:lvl4pPr marL="1080000" indent="-180000" algn="l" defTabSz="457200" rtl="0" eaLnBrk="1" latinLnBrk="0" hangingPunct="1">
              <a:spcBef>
                <a:spcPct val="20000"/>
              </a:spcBef>
              <a:buClr>
                <a:srgbClr val="E51C39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Open Sans"/>
              </a:defRPr>
            </a:lvl4pPr>
            <a:lvl5pPr marL="1440000" indent="-180000" algn="l" defTabSz="457200" rtl="0" eaLnBrk="1" latinLnBrk="0" hangingPunct="1">
              <a:spcBef>
                <a:spcPct val="20000"/>
              </a:spcBef>
              <a:buClr>
                <a:srgbClr val="E51C39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E51C39"/>
              </a:buClr>
            </a:pPr>
            <a:r>
              <a:rPr lang="en-US" sz="1600" dirty="0">
                <a:solidFill>
                  <a:schemeClr val="tx1"/>
                </a:solidFill>
              </a:rPr>
              <a:t>In four weeks at Salem State:</a:t>
            </a:r>
          </a:p>
          <a:p>
            <a:pPr marL="747713" indent="-342900">
              <a:spcBef>
                <a:spcPts val="600"/>
              </a:spcBef>
              <a:buClr>
                <a:srgbClr val="E51C3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41D3A"/>
                </a:solidFill>
              </a:rPr>
              <a:t>96%</a:t>
            </a:r>
            <a:r>
              <a:rPr lang="en-US" sz="1600" b="0" dirty="0">
                <a:solidFill>
                  <a:schemeClr val="tx1"/>
                </a:solidFill>
              </a:rPr>
              <a:t> of faculty find the course </a:t>
            </a:r>
            <a:r>
              <a:rPr lang="en-US" sz="1600" dirty="0">
                <a:solidFill>
                  <a:srgbClr val="E41D3A"/>
                </a:solidFill>
              </a:rPr>
              <a:t>relevant</a:t>
            </a:r>
          </a:p>
          <a:p>
            <a:pPr marL="690563" indent="-285750">
              <a:spcBef>
                <a:spcPts val="600"/>
              </a:spcBef>
              <a:buClr>
                <a:srgbClr val="E51C39"/>
              </a:buCl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Faculty have: </a:t>
            </a:r>
          </a:p>
          <a:p>
            <a:pPr marL="1050563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b="0" dirty="0">
                <a:solidFill>
                  <a:schemeClr val="tx1"/>
                </a:solidFill>
              </a:rPr>
              <a:t>Completed </a:t>
            </a:r>
            <a:r>
              <a:rPr lang="en-US" sz="2000" b="1" dirty="0">
                <a:solidFill>
                  <a:srgbClr val="E41D3A"/>
                </a:solidFill>
              </a:rPr>
              <a:t>4</a:t>
            </a:r>
            <a:r>
              <a:rPr lang="en-US" sz="1600" b="0" dirty="0">
                <a:solidFill>
                  <a:schemeClr val="tx1"/>
                </a:solidFill>
              </a:rPr>
              <a:t> modules</a:t>
            </a:r>
          </a:p>
          <a:p>
            <a:pPr marL="1050563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E41D3A"/>
                </a:solidFill>
              </a:rPr>
              <a:t>Learned</a:t>
            </a:r>
            <a:r>
              <a:rPr lang="en-US" sz="1600" b="0" dirty="0">
                <a:solidFill>
                  <a:schemeClr val="tx1"/>
                </a:solidFill>
              </a:rPr>
              <a:t> avg. </a:t>
            </a:r>
            <a:r>
              <a:rPr lang="en-US" sz="2000" b="1" dirty="0">
                <a:solidFill>
                  <a:srgbClr val="E41D3A"/>
                </a:solidFill>
              </a:rPr>
              <a:t>10</a:t>
            </a:r>
            <a:r>
              <a:rPr lang="en-US" sz="1600" b="0" dirty="0">
                <a:solidFill>
                  <a:schemeClr val="tx1"/>
                </a:solidFill>
              </a:rPr>
              <a:t> new techniques</a:t>
            </a:r>
          </a:p>
          <a:p>
            <a:pPr marL="1050563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b="0" dirty="0">
                <a:solidFill>
                  <a:schemeClr val="tx1"/>
                </a:solidFill>
              </a:rPr>
              <a:t>Deepened knowledge </a:t>
            </a:r>
            <a:r>
              <a:rPr lang="en-US" sz="2000" b="1" dirty="0">
                <a:solidFill>
                  <a:srgbClr val="E41D3A"/>
                </a:solidFill>
              </a:rPr>
              <a:t>15</a:t>
            </a:r>
            <a:r>
              <a:rPr lang="en-US" sz="1600" b="0" dirty="0">
                <a:solidFill>
                  <a:schemeClr val="tx1"/>
                </a:solidFill>
              </a:rPr>
              <a:t> more</a:t>
            </a:r>
          </a:p>
          <a:p>
            <a:pPr marL="1050563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E41D3A"/>
                </a:solidFill>
              </a:rPr>
              <a:t>Implemented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rgbClr val="E41D3A"/>
                </a:solidFill>
              </a:rPr>
              <a:t>7</a:t>
            </a:r>
            <a:r>
              <a:rPr lang="en-US" sz="1600" b="0" dirty="0">
                <a:solidFill>
                  <a:schemeClr val="tx1"/>
                </a:solidFill>
              </a:rPr>
              <a:t> new techniques</a:t>
            </a:r>
          </a:p>
          <a:p>
            <a:pPr marL="1050563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b="0" dirty="0">
                <a:solidFill>
                  <a:schemeClr val="tx1"/>
                </a:solidFill>
              </a:rPr>
              <a:t>Plan to implement </a:t>
            </a:r>
            <a:r>
              <a:rPr lang="en-US" sz="2000" b="1" dirty="0">
                <a:solidFill>
                  <a:srgbClr val="E41D3A"/>
                </a:solidFill>
              </a:rPr>
              <a:t>8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dirty="0"/>
              <a:t>more</a:t>
            </a:r>
            <a:endParaRPr lang="en-US" sz="1600" b="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AC6961-98BA-4F03-959D-A8FA00C4F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869" y="187908"/>
            <a:ext cx="2037977" cy="157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D9E1E97-D56F-4A1C-B38E-69F62FEE3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869" y="1947540"/>
            <a:ext cx="2182931" cy="16868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F9B9CBE-ED56-474D-B73E-EF2A64207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788" y="4341881"/>
            <a:ext cx="6770058" cy="1951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571BC2-2514-480C-A79D-A69F491141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3395" y="427184"/>
            <a:ext cx="2272808" cy="17562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2" descr="Image result for american council on education logo">
            <a:extLst>
              <a:ext uri="{FF2B5EF4-FFF2-40B4-BE49-F238E27FC236}">
                <a16:creationId xmlns:a16="http://schemas.microsoft.com/office/drawing/2014/main" xmlns="" id="{A4673B90-57D0-4BD8-9C31-F7EDE140D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522" y="1547001"/>
            <a:ext cx="333573" cy="7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55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88" y="187908"/>
            <a:ext cx="8669870" cy="858753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Faculty and student impact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E7476D-4B21-D746-8C8B-F2902D7656B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07F3028-BBB4-47CA-9F70-AFFF357EBB6E}"/>
              </a:ext>
            </a:extLst>
          </p:cNvPr>
          <p:cNvSpPr txBox="1">
            <a:spLocks/>
          </p:cNvSpPr>
          <p:nvPr/>
        </p:nvSpPr>
        <p:spPr>
          <a:xfrm>
            <a:off x="3445511" y="1169401"/>
            <a:ext cx="5440740" cy="5346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b="1" dirty="0">
                <a:solidFill>
                  <a:srgbClr val="E51C39"/>
                </a:solidFill>
                <a:latin typeface="+mj-lt"/>
              </a:rPr>
              <a:t>Cal State-LA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sz="500" b="1" dirty="0">
              <a:solidFill>
                <a:sysClr val="windowText" lastClr="000000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sysClr val="windowText" lastClr="000000"/>
                </a:solidFill>
                <a:latin typeface="+mj-lt"/>
              </a:rPr>
              <a:t>For 1,000 CSU-LA students taught by ACUE- and CETL-supported faculty in classes with historically high DFW rates: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400" dirty="0">
              <a:solidFill>
                <a:sysClr val="windowText" lastClr="000000"/>
              </a:solidFill>
              <a:latin typeface="+mj-lt"/>
            </a:endParaRPr>
          </a:p>
          <a:p>
            <a:pPr marL="398463" lvl="1" indent="-17145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sysClr val="windowText" lastClr="000000"/>
                </a:solidFill>
                <a:latin typeface="+mj-lt"/>
              </a:rPr>
              <a:t>Students’ GPA rose 24.5%, from 2.48 to 3.09</a:t>
            </a:r>
          </a:p>
          <a:p>
            <a:pPr marL="398463" lvl="1" indent="-17145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sysClr val="windowText" lastClr="000000"/>
                </a:solidFill>
                <a:latin typeface="+mj-lt"/>
              </a:rPr>
              <a:t>D grades, Fs, and withdrawals declined by 47%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sz="1200" dirty="0">
              <a:solidFill>
                <a:sysClr val="windowText" lastClr="000000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b="1" dirty="0">
                <a:solidFill>
                  <a:srgbClr val="E51C39"/>
                </a:solidFill>
                <a:latin typeface="+mj-lt"/>
              </a:rPr>
              <a:t>Miami Dade College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500" b="1" dirty="0">
              <a:solidFill>
                <a:sysClr val="windowText" lastClr="000000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sysClr val="windowText" lastClr="000000"/>
                </a:solidFill>
                <a:latin typeface="+mj-lt"/>
              </a:rPr>
              <a:t>Among 1,300 students taught by ACUE-credentialed faculty, student satisfaction topped 96%, significantly above the college average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51C39"/>
              </a:solidFill>
              <a:effectLst/>
              <a:uLnTx/>
              <a:uFillTx/>
              <a:latin typeface="+mj-lt"/>
              <a:cs typeface="Arial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51C39"/>
                </a:solidFill>
                <a:effectLst/>
                <a:uLnTx/>
                <a:uFillTx/>
                <a:latin typeface="+mj-lt"/>
                <a:cs typeface="Arial" charset="0"/>
              </a:rPr>
              <a:t>Rutgers University-Newark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srgbClr val="E51C39"/>
              </a:solidFill>
              <a:effectLst/>
              <a:uLnTx/>
              <a:uFillTx/>
              <a:latin typeface="+mj-lt"/>
              <a:cs typeface="Arial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sysClr val="windowText" lastClr="000000"/>
                </a:solidFill>
                <a:latin typeface="+mj-lt"/>
              </a:rPr>
              <a:t>Faculty teaching 2,000 students reported: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sz="500" dirty="0">
              <a:solidFill>
                <a:sysClr val="windowText" lastClr="000000"/>
              </a:solidFill>
              <a:latin typeface="+mj-lt"/>
            </a:endParaRPr>
          </a:p>
          <a:p>
            <a:pPr marL="398463" lvl="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ysClr val="windowText" lastClr="000000"/>
                </a:solidFill>
                <a:latin typeface="+mj-lt"/>
              </a:rPr>
              <a:t>an average 64 percentage point increase in their confidence </a:t>
            </a:r>
            <a:r>
              <a:rPr lang="en-US" sz="1400" i="1" dirty="0">
                <a:solidFill>
                  <a:sysClr val="windowText" lastClr="000000"/>
                </a:solidFill>
                <a:latin typeface="+mj-lt"/>
              </a:rPr>
              <a:t>using</a:t>
            </a:r>
            <a:r>
              <a:rPr lang="en-US" sz="1400" dirty="0">
                <a:solidFill>
                  <a:sysClr val="windowText" lastClr="000000"/>
                </a:solidFill>
                <a:latin typeface="+mj-lt"/>
              </a:rPr>
              <a:t> evidence-based teaching practices</a:t>
            </a:r>
          </a:p>
          <a:p>
            <a:pPr marL="398463" lvl="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ysClr val="windowText" lastClr="000000"/>
                </a:solidFill>
                <a:latin typeface="+mj-lt"/>
              </a:rPr>
              <a:t>a 52 point increase in their ability to impact student outcomes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sz="1200" b="1" dirty="0">
              <a:solidFill>
                <a:sysClr val="windowText" lastClr="000000"/>
              </a:solidFill>
              <a:latin typeface="+mj-lt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b="1" dirty="0">
                <a:solidFill>
                  <a:srgbClr val="E51C39"/>
                </a:solidFill>
                <a:latin typeface="+mj-lt"/>
              </a:rPr>
              <a:t>Nationwide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51C39"/>
              </a:solidFill>
              <a:effectLst/>
              <a:uLnTx/>
              <a:uFillTx/>
              <a:latin typeface="+mj-lt"/>
              <a:cs typeface="Arial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sz="500" b="1" dirty="0">
              <a:solidFill>
                <a:sysClr val="windowText" lastClr="000000"/>
              </a:solidFill>
              <a:latin typeface="+mj-lt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sysClr val="windowText" lastClr="000000"/>
                </a:solidFill>
                <a:latin typeface="+mj-lt"/>
              </a:rPr>
              <a:t>In a survey of over 500 participating faculty:</a:t>
            </a:r>
          </a:p>
          <a:p>
            <a:pPr marL="398463" lvl="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ysClr val="windowText" lastClr="000000"/>
                </a:solidFill>
                <a:latin typeface="+mj-lt"/>
              </a:rPr>
              <a:t>98% find course content relevant</a:t>
            </a:r>
          </a:p>
          <a:p>
            <a:pPr marL="398463" lvl="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ysClr val="windowText" lastClr="000000"/>
                </a:solidFill>
                <a:latin typeface="+mj-lt"/>
              </a:rPr>
              <a:t>96% refined their teaching</a:t>
            </a:r>
          </a:p>
          <a:p>
            <a:pPr marL="398463" lvl="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ysClr val="windowText" lastClr="000000"/>
                </a:solidFill>
                <a:latin typeface="+mj-lt"/>
              </a:rPr>
              <a:t>95% recommend the program to their peers</a:t>
            </a:r>
            <a:endParaRPr lang="en-US" sz="14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436592-155B-44C2-BD1B-0D4866B6BD55}"/>
              </a:ext>
            </a:extLst>
          </p:cNvPr>
          <p:cNvSpPr txBox="1"/>
          <p:nvPr/>
        </p:nvSpPr>
        <p:spPr>
          <a:xfrm>
            <a:off x="863745" y="1945208"/>
            <a:ext cx="932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/>
              <a:t>DFWs</a:t>
            </a:r>
            <a:endParaRPr lang="en-US" sz="2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02D5423-3F8D-48A2-B2D9-1F8FBAB91D82}"/>
              </a:ext>
            </a:extLst>
          </p:cNvPr>
          <p:cNvSpPr txBox="1"/>
          <p:nvPr/>
        </p:nvSpPr>
        <p:spPr>
          <a:xfrm>
            <a:off x="882999" y="1291853"/>
            <a:ext cx="91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/>
              <a:t>GPAs</a:t>
            </a:r>
            <a:endParaRPr lang="en-US" sz="2200" dirty="0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xmlns="" id="{7CEF3680-2E5A-4B0C-B42B-451E1B358101}"/>
              </a:ext>
            </a:extLst>
          </p:cNvPr>
          <p:cNvSpPr/>
          <p:nvPr/>
        </p:nvSpPr>
        <p:spPr>
          <a:xfrm rot="10800000">
            <a:off x="1869200" y="1237967"/>
            <a:ext cx="381809" cy="512429"/>
          </a:xfrm>
          <a:prstGeom prst="downArrow">
            <a:avLst/>
          </a:prstGeom>
          <a:solidFill>
            <a:srgbClr val="E51C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xmlns="" id="{D3AFFEBA-FBEE-4BA0-8E2A-8D63A8537819}"/>
              </a:ext>
            </a:extLst>
          </p:cNvPr>
          <p:cNvSpPr/>
          <p:nvPr/>
        </p:nvSpPr>
        <p:spPr>
          <a:xfrm>
            <a:off x="1869200" y="1885036"/>
            <a:ext cx="381809" cy="512429"/>
          </a:xfrm>
          <a:prstGeom prst="downArrow">
            <a:avLst/>
          </a:prstGeom>
          <a:solidFill>
            <a:srgbClr val="E51C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6D87551-EECE-4674-89DB-E841CED5C383}"/>
              </a:ext>
            </a:extLst>
          </p:cNvPr>
          <p:cNvSpPr txBox="1"/>
          <p:nvPr/>
        </p:nvSpPr>
        <p:spPr>
          <a:xfrm>
            <a:off x="160144" y="2698796"/>
            <a:ext cx="1607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/>
              <a:t>Student</a:t>
            </a:r>
          </a:p>
          <a:p>
            <a:pPr algn="r"/>
            <a:r>
              <a:rPr lang="en-US" sz="2200" b="1" dirty="0"/>
              <a:t>satisfaction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B7A2642-AD94-409E-A709-8A459AF72A83}"/>
              </a:ext>
            </a:extLst>
          </p:cNvPr>
          <p:cNvSpPr txBox="1"/>
          <p:nvPr/>
        </p:nvSpPr>
        <p:spPr>
          <a:xfrm>
            <a:off x="-70051" y="3911117"/>
            <a:ext cx="1841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/>
              <a:t>Faculty confidence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15DFB61-BDBA-4607-99B7-D4339E33FB71}"/>
              </a:ext>
            </a:extLst>
          </p:cNvPr>
          <p:cNvSpPr txBox="1"/>
          <p:nvPr/>
        </p:nvSpPr>
        <p:spPr>
          <a:xfrm>
            <a:off x="53576" y="5262774"/>
            <a:ext cx="1713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/>
              <a:t>Faculty </a:t>
            </a:r>
          </a:p>
          <a:p>
            <a:pPr algn="r"/>
            <a:r>
              <a:rPr lang="en-US" sz="2200" b="1" dirty="0"/>
              <a:t>engagement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8A8E9AD-AB26-4667-81B2-7107DEE9F92F}"/>
              </a:ext>
            </a:extLst>
          </p:cNvPr>
          <p:cNvSpPr txBox="1"/>
          <p:nvPr/>
        </p:nvSpPr>
        <p:spPr>
          <a:xfrm>
            <a:off x="2440938" y="2864174"/>
            <a:ext cx="1275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96%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6286C45-AAA6-49D9-B9AA-41FCB7C2C8CF}"/>
              </a:ext>
            </a:extLst>
          </p:cNvPr>
          <p:cNvSpPr txBox="1"/>
          <p:nvPr/>
        </p:nvSpPr>
        <p:spPr>
          <a:xfrm>
            <a:off x="2440938" y="5392427"/>
            <a:ext cx="1275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96%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E9198EF-B628-4C0F-80BC-504459AB6A9C}"/>
              </a:ext>
            </a:extLst>
          </p:cNvPr>
          <p:cNvSpPr txBox="1"/>
          <p:nvPr/>
        </p:nvSpPr>
        <p:spPr>
          <a:xfrm>
            <a:off x="2440938" y="1941195"/>
            <a:ext cx="1275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47%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673D66D-1EA9-4DCC-8403-64786F721952}"/>
              </a:ext>
            </a:extLst>
          </p:cNvPr>
          <p:cNvSpPr txBox="1"/>
          <p:nvPr/>
        </p:nvSpPr>
        <p:spPr>
          <a:xfrm>
            <a:off x="2440938" y="1285366"/>
            <a:ext cx="1275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25%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CA00A78-8239-4548-90DB-2D5A55F9EA8E}"/>
              </a:ext>
            </a:extLst>
          </p:cNvPr>
          <p:cNvSpPr txBox="1"/>
          <p:nvPr/>
        </p:nvSpPr>
        <p:spPr>
          <a:xfrm>
            <a:off x="1795807" y="2500356"/>
            <a:ext cx="5240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E51C39"/>
                </a:solidFill>
              </a:rPr>
              <a:t>&gt;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54B265B-8A11-4B68-86AD-8421A350C1D5}"/>
              </a:ext>
            </a:extLst>
          </p:cNvPr>
          <p:cNvSpPr txBox="1"/>
          <p:nvPr/>
        </p:nvSpPr>
        <p:spPr>
          <a:xfrm>
            <a:off x="1811643" y="5043644"/>
            <a:ext cx="5240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E51C39"/>
                </a:solidFill>
              </a:rPr>
              <a:t>&gt;</a:t>
            </a:r>
          </a:p>
        </p:txBody>
      </p:sp>
      <p:pic>
        <p:nvPicPr>
          <p:cNvPr id="23" name="Graphic 24" descr="Upward trend">
            <a:extLst>
              <a:ext uri="{FF2B5EF4-FFF2-40B4-BE49-F238E27FC236}">
                <a16:creationId xmlns:a16="http://schemas.microsoft.com/office/drawing/2014/main" xmlns="" id="{5529CF63-5818-4661-A8E1-657B102273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4372" b="22727"/>
          <a:stretch/>
        </p:blipFill>
        <p:spPr>
          <a:xfrm>
            <a:off x="1761593" y="3553839"/>
            <a:ext cx="846593" cy="1033538"/>
          </a:xfrm>
          <a:prstGeom prst="rect">
            <a:avLst/>
          </a:prstGeom>
          <a:noFill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5ADC441-0D7B-488E-B61F-3F2FDDFD9608}"/>
              </a:ext>
            </a:extLst>
          </p:cNvPr>
          <p:cNvSpPr txBox="1"/>
          <p:nvPr/>
        </p:nvSpPr>
        <p:spPr>
          <a:xfrm>
            <a:off x="2440937" y="3953759"/>
            <a:ext cx="1275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260%+</a:t>
            </a:r>
          </a:p>
        </p:txBody>
      </p:sp>
    </p:spTree>
    <p:extLst>
      <p:ext uri="{BB962C8B-B14F-4D97-AF65-F5344CB8AC3E}">
        <p14:creationId xmlns:p14="http://schemas.microsoft.com/office/powerpoint/2010/main" val="2501023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87" y="187908"/>
            <a:ext cx="8866669" cy="858753"/>
          </a:xfrm>
        </p:spPr>
        <p:txBody>
          <a:bodyPr>
            <a:noAutofit/>
          </a:bodyPr>
          <a:lstStyle/>
          <a:p>
            <a:r>
              <a:rPr lang="en-US" sz="2600" dirty="0"/>
              <a:t>Salem State and ACUE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E7476D-4B21-D746-8C8B-F2902D7656B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7303658-912C-404F-A2B4-72685704B884}"/>
              </a:ext>
            </a:extLst>
          </p:cNvPr>
          <p:cNvSpPr txBox="1"/>
          <p:nvPr/>
        </p:nvSpPr>
        <p:spPr>
          <a:xfrm>
            <a:off x="233787" y="1046661"/>
            <a:ext cx="866987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600" dirty="0"/>
          </a:p>
          <a:p>
            <a:pPr algn="ctr"/>
            <a:endParaRPr lang="en-US" sz="2600" dirty="0"/>
          </a:p>
          <a:p>
            <a:pPr algn="ctr"/>
            <a:r>
              <a:rPr lang="en-US" sz="2400" b="1" dirty="0"/>
              <a:t>Neal DeChillo, Ph.D.</a:t>
            </a:r>
          </a:p>
          <a:p>
            <a:pPr algn="ctr"/>
            <a:r>
              <a:rPr lang="en-US" sz="2400" dirty="0"/>
              <a:t>Associate Provost for Academic Affairs</a:t>
            </a:r>
          </a:p>
          <a:p>
            <a:pPr algn="ctr"/>
            <a:r>
              <a:rPr lang="en-US" sz="2400" dirty="0"/>
              <a:t>Salem State University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b="1" dirty="0"/>
              <a:t>Marc Ebenfield</a:t>
            </a:r>
          </a:p>
          <a:p>
            <a:pPr algn="ctr"/>
            <a:r>
              <a:rPr lang="en-US" sz="2400" dirty="0"/>
              <a:t>Director, Center for Teaching Innovation</a:t>
            </a:r>
          </a:p>
          <a:p>
            <a:pPr algn="ctr"/>
            <a:r>
              <a:rPr lang="en-US" sz="2400" dirty="0"/>
              <a:t>Salem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129052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Partnership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E7476D-4B21-D746-8C8B-F2902D7656B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49925" y="2190570"/>
            <a:ext cx="1515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Course Facilitator Preparation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286" y="2190570"/>
            <a:ext cx="1340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ACUE Academic Lead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57249" y="2190570"/>
            <a:ext cx="1730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Course-taker Recruitment and  Orientation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33765" y="2190570"/>
            <a:ext cx="150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Collaborative Program Design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5500" y="1214972"/>
            <a:ext cx="8275841" cy="1005840"/>
            <a:chOff x="351805" y="1285466"/>
            <a:chExt cx="8275841" cy="1005840"/>
          </a:xfrm>
        </p:grpSpPr>
        <p:pic>
          <p:nvPicPr>
            <p:cNvPr id="13" name="Graphic 12" descr="Team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986805" y="1285466"/>
              <a:ext cx="1005840" cy="1005840"/>
            </a:xfrm>
            <a:prstGeom prst="rect">
              <a:avLst/>
            </a:prstGeom>
          </p:spPr>
        </p:pic>
        <p:pic>
          <p:nvPicPr>
            <p:cNvPr id="7" name="Graphic 6" descr="User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51805" y="1285466"/>
              <a:ext cx="1005840" cy="1005840"/>
            </a:xfrm>
            <a:prstGeom prst="rect">
              <a:avLst/>
            </a:prstGeom>
          </p:spPr>
        </p:pic>
        <p:pic>
          <p:nvPicPr>
            <p:cNvPr id="16" name="Graphic 15" descr="Compass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804305" y="1285466"/>
              <a:ext cx="1005840" cy="1005840"/>
            </a:xfrm>
            <a:prstGeom prst="rect">
              <a:avLst/>
            </a:prstGeom>
          </p:spPr>
        </p:pic>
        <p:pic>
          <p:nvPicPr>
            <p:cNvPr id="10" name="Graphic 9" descr="Easel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2169305" y="1285466"/>
              <a:ext cx="1005840" cy="1005840"/>
            </a:xfrm>
            <a:prstGeom prst="rect">
              <a:avLst/>
            </a:prstGeom>
          </p:spPr>
        </p:pic>
        <p:pic>
          <p:nvPicPr>
            <p:cNvPr id="63" name="Graphic 62" descr="Two Men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7621806" y="1285466"/>
              <a:ext cx="1005840" cy="1005840"/>
            </a:xfrm>
            <a:prstGeom prst="rect">
              <a:avLst/>
            </a:prstGeom>
          </p:spPr>
        </p:pic>
      </p:grpSp>
      <p:sp>
        <p:nvSpPr>
          <p:cNvPr id="64" name="TextBox 63"/>
          <p:cNvSpPr txBox="1"/>
          <p:nvPr/>
        </p:nvSpPr>
        <p:spPr>
          <a:xfrm>
            <a:off x="7463799" y="2190570"/>
            <a:ext cx="136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Ongoing Course  Support</a:t>
            </a:r>
          </a:p>
        </p:txBody>
      </p:sp>
      <p:pic>
        <p:nvPicPr>
          <p:cNvPr id="34" name="Graphic 33" descr="Add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3452431" y="1624229"/>
            <a:ext cx="328260" cy="328260"/>
          </a:xfrm>
          <a:prstGeom prst="rect">
            <a:avLst/>
          </a:prstGeom>
        </p:spPr>
      </p:pic>
      <p:pic>
        <p:nvPicPr>
          <p:cNvPr id="35" name="Graphic 34" descr="Add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362791" y="1624229"/>
            <a:ext cx="328260" cy="328260"/>
          </a:xfrm>
          <a:prstGeom prst="rect">
            <a:avLst/>
          </a:prstGeom>
        </p:spPr>
      </p:pic>
      <p:pic>
        <p:nvPicPr>
          <p:cNvPr id="36" name="Graphic 35" descr="Add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186891" y="1624229"/>
            <a:ext cx="328260" cy="328260"/>
          </a:xfrm>
          <a:prstGeom prst="rect">
            <a:avLst/>
          </a:prstGeom>
        </p:spPr>
      </p:pic>
      <p:pic>
        <p:nvPicPr>
          <p:cNvPr id="22" name="Graphic 21" descr="Diploma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4705986" y="3159845"/>
            <a:ext cx="1005840" cy="97889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17025" y="4061179"/>
            <a:ext cx="138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E51C39"/>
                </a:solidFill>
              </a:rPr>
              <a:t>Issue Badges and Credentials</a:t>
            </a:r>
          </a:p>
        </p:txBody>
      </p:sp>
      <p:pic>
        <p:nvPicPr>
          <p:cNvPr id="45" name="Graphic 44" descr="Checklist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074117" y="3159845"/>
            <a:ext cx="1005840" cy="9788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81602" y="4061179"/>
            <a:ext cx="1406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E51C39"/>
                </a:solidFill>
              </a:rPr>
              <a:t>Score Required Assignments</a:t>
            </a:r>
          </a:p>
        </p:txBody>
      </p:sp>
      <p:pic>
        <p:nvPicPr>
          <p:cNvPr id="25" name="Graphic 24" descr="Upward trend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6429862" y="3159844"/>
            <a:ext cx="1005840" cy="978900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1073521" y="4061179"/>
            <a:ext cx="1461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E51C39"/>
                </a:solidFill>
              </a:rPr>
              <a:t>Enroll and Prepare Faculty Cohorts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83566" y="4061179"/>
            <a:ext cx="17280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E51C39"/>
                </a:solidFill>
              </a:rPr>
              <a:t>Measure Educational Impact and Financial Return</a:t>
            </a:r>
          </a:p>
        </p:txBody>
      </p:sp>
      <p:pic>
        <p:nvPicPr>
          <p:cNvPr id="38" name="Graphic 33" descr="Add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2646054" y="3567447"/>
            <a:ext cx="328260" cy="328260"/>
          </a:xfrm>
          <a:prstGeom prst="rect">
            <a:avLst/>
          </a:prstGeom>
        </p:spPr>
      </p:pic>
      <p:pic>
        <p:nvPicPr>
          <p:cNvPr id="39" name="Graphic 33" descr="Add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228587" y="3567447"/>
            <a:ext cx="328260" cy="328260"/>
          </a:xfrm>
          <a:prstGeom prst="rect">
            <a:avLst/>
          </a:prstGeom>
        </p:spPr>
      </p:pic>
      <p:sp>
        <p:nvSpPr>
          <p:cNvPr id="15" name="Equal 14"/>
          <p:cNvSpPr/>
          <p:nvPr/>
        </p:nvSpPr>
        <p:spPr>
          <a:xfrm>
            <a:off x="5964131" y="3567447"/>
            <a:ext cx="402233" cy="32826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33496" y="5968084"/>
            <a:ext cx="4077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ACUE Community of Professional Practice</a:t>
            </a:r>
          </a:p>
        </p:txBody>
      </p:sp>
      <p:grpSp>
        <p:nvGrpSpPr>
          <p:cNvPr id="62" name="Group 61"/>
          <p:cNvGrpSpPr>
            <a:grpSpLocks noChangeAspect="1"/>
          </p:cNvGrpSpPr>
          <p:nvPr/>
        </p:nvGrpSpPr>
        <p:grpSpPr>
          <a:xfrm>
            <a:off x="2209798" y="5108984"/>
            <a:ext cx="4724404" cy="828758"/>
            <a:chOff x="2200105" y="5132710"/>
            <a:chExt cx="4724404" cy="828758"/>
          </a:xfrm>
        </p:grpSpPr>
        <p:pic>
          <p:nvPicPr>
            <p:cNvPr id="65" name="Graphic 64" descr="Man"/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p:blipFill>
          <p:spPr>
            <a:xfrm>
              <a:off x="2200105" y="5132710"/>
              <a:ext cx="836468" cy="828758"/>
            </a:xfrm>
            <a:prstGeom prst="rect">
              <a:avLst/>
            </a:prstGeom>
          </p:spPr>
        </p:pic>
        <p:pic>
          <p:nvPicPr>
            <p:cNvPr id="66" name="Graphic 65" descr="Man"/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p:blipFill>
          <p:spPr>
            <a:xfrm>
              <a:off x="2686097" y="5132710"/>
              <a:ext cx="836468" cy="828758"/>
            </a:xfrm>
            <a:prstGeom prst="rect">
              <a:avLst/>
            </a:prstGeom>
          </p:spPr>
        </p:pic>
        <p:pic>
          <p:nvPicPr>
            <p:cNvPr id="67" name="Graphic 66" descr="Man"/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p:blipFill>
          <p:spPr>
            <a:xfrm>
              <a:off x="3172089" y="5132710"/>
              <a:ext cx="836468" cy="828758"/>
            </a:xfrm>
            <a:prstGeom prst="rect">
              <a:avLst/>
            </a:prstGeom>
          </p:spPr>
        </p:pic>
        <p:pic>
          <p:nvPicPr>
            <p:cNvPr id="68" name="Graphic 67" descr="Man"/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p:blipFill>
          <p:spPr>
            <a:xfrm>
              <a:off x="3658081" y="5132710"/>
              <a:ext cx="836468" cy="828758"/>
            </a:xfrm>
            <a:prstGeom prst="rect">
              <a:avLst/>
            </a:prstGeom>
          </p:spPr>
        </p:pic>
        <p:pic>
          <p:nvPicPr>
            <p:cNvPr id="69" name="Graphic 68" descr="Man"/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p:blipFill>
          <p:spPr>
            <a:xfrm>
              <a:off x="4144073" y="5132710"/>
              <a:ext cx="836468" cy="828758"/>
            </a:xfrm>
            <a:prstGeom prst="rect">
              <a:avLst/>
            </a:prstGeom>
          </p:spPr>
        </p:pic>
        <p:pic>
          <p:nvPicPr>
            <p:cNvPr id="70" name="Graphic 69" descr="Man"/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p:blipFill>
          <p:spPr>
            <a:xfrm>
              <a:off x="4630065" y="5132710"/>
              <a:ext cx="836468" cy="828758"/>
            </a:xfrm>
            <a:prstGeom prst="rect">
              <a:avLst/>
            </a:prstGeom>
          </p:spPr>
        </p:pic>
        <p:pic>
          <p:nvPicPr>
            <p:cNvPr id="71" name="Graphic 70" descr="Man"/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p:blipFill>
          <p:spPr>
            <a:xfrm>
              <a:off x="5116057" y="5132710"/>
              <a:ext cx="836468" cy="828758"/>
            </a:xfrm>
            <a:prstGeom prst="rect">
              <a:avLst/>
            </a:prstGeom>
          </p:spPr>
        </p:pic>
        <p:pic>
          <p:nvPicPr>
            <p:cNvPr id="72" name="Graphic 71" descr="Man"/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p:blipFill>
          <p:spPr>
            <a:xfrm>
              <a:off x="5602049" y="5132710"/>
              <a:ext cx="836468" cy="828758"/>
            </a:xfrm>
            <a:prstGeom prst="rect">
              <a:avLst/>
            </a:prstGeom>
          </p:spPr>
        </p:pic>
        <p:pic>
          <p:nvPicPr>
            <p:cNvPr id="73" name="Graphic 72" descr="Man"/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p:blipFill>
          <p:spPr>
            <a:xfrm>
              <a:off x="6088041" y="5132710"/>
              <a:ext cx="836468" cy="828758"/>
            </a:xfrm>
            <a:prstGeom prst="rect">
              <a:avLst/>
            </a:prstGeom>
          </p:spPr>
        </p:pic>
        <p:pic>
          <p:nvPicPr>
            <p:cNvPr id="74" name="Graphic 73" descr="Man"/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p:blipFill>
          <p:spPr>
            <a:xfrm>
              <a:off x="2443101" y="5132710"/>
              <a:ext cx="836468" cy="828758"/>
            </a:xfrm>
            <a:prstGeom prst="rect">
              <a:avLst/>
            </a:prstGeom>
          </p:spPr>
        </p:pic>
        <p:pic>
          <p:nvPicPr>
            <p:cNvPr id="75" name="Graphic 74" descr="Man"/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p:blipFill>
          <p:spPr>
            <a:xfrm>
              <a:off x="2929093" y="5132710"/>
              <a:ext cx="836468" cy="828758"/>
            </a:xfrm>
            <a:prstGeom prst="rect">
              <a:avLst/>
            </a:prstGeom>
          </p:spPr>
        </p:pic>
        <p:pic>
          <p:nvPicPr>
            <p:cNvPr id="76" name="Graphic 75" descr="Man"/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p:blipFill>
          <p:spPr>
            <a:xfrm>
              <a:off x="3415085" y="5132710"/>
              <a:ext cx="836468" cy="828758"/>
            </a:xfrm>
            <a:prstGeom prst="rect">
              <a:avLst/>
            </a:prstGeom>
          </p:spPr>
        </p:pic>
        <p:pic>
          <p:nvPicPr>
            <p:cNvPr id="77" name="Graphic 76" descr="Man"/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p:blipFill>
          <p:spPr>
            <a:xfrm>
              <a:off x="3901077" y="5132710"/>
              <a:ext cx="836468" cy="828758"/>
            </a:xfrm>
            <a:prstGeom prst="rect">
              <a:avLst/>
            </a:prstGeom>
          </p:spPr>
        </p:pic>
        <p:pic>
          <p:nvPicPr>
            <p:cNvPr id="78" name="Graphic 77" descr="Man"/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p:blipFill>
          <p:spPr>
            <a:xfrm>
              <a:off x="4387069" y="5132710"/>
              <a:ext cx="836468" cy="828758"/>
            </a:xfrm>
            <a:prstGeom prst="rect">
              <a:avLst/>
            </a:prstGeom>
          </p:spPr>
        </p:pic>
        <p:pic>
          <p:nvPicPr>
            <p:cNvPr id="79" name="Graphic 78" descr="Man"/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p:blipFill>
          <p:spPr>
            <a:xfrm>
              <a:off x="4873061" y="5132710"/>
              <a:ext cx="836468" cy="828758"/>
            </a:xfrm>
            <a:prstGeom prst="rect">
              <a:avLst/>
            </a:prstGeom>
          </p:spPr>
        </p:pic>
        <p:pic>
          <p:nvPicPr>
            <p:cNvPr id="80" name="Graphic 79" descr="Man"/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p:blipFill>
          <p:spPr>
            <a:xfrm>
              <a:off x="5359053" y="5132710"/>
              <a:ext cx="836468" cy="828758"/>
            </a:xfrm>
            <a:prstGeom prst="rect">
              <a:avLst/>
            </a:prstGeom>
          </p:spPr>
        </p:pic>
        <p:pic>
          <p:nvPicPr>
            <p:cNvPr id="81" name="Graphic 80" descr="Man"/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p:blipFill>
          <p:spPr>
            <a:xfrm>
              <a:off x="5845045" y="5132710"/>
              <a:ext cx="836468" cy="828758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384066" y="2990639"/>
            <a:ext cx="840575" cy="1216250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FC166FF9-0D58-467A-9446-FD985F2864C4}"/>
              </a:ext>
            </a:extLst>
          </p:cNvPr>
          <p:cNvCxnSpPr>
            <a:cxnSpLocks/>
          </p:cNvCxnSpPr>
          <p:nvPr/>
        </p:nvCxnSpPr>
        <p:spPr>
          <a:xfrm>
            <a:off x="1574491" y="1779373"/>
            <a:ext cx="485319" cy="0"/>
          </a:xfrm>
          <a:prstGeom prst="straightConnector1">
            <a:avLst/>
          </a:prstGeom>
          <a:ln w="53975">
            <a:solidFill>
              <a:schemeClr val="tx1"/>
            </a:solidFill>
            <a:headEnd type="none" w="med" len="med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006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87" y="187908"/>
            <a:ext cx="8866669" cy="858753"/>
          </a:xfrm>
        </p:spPr>
        <p:txBody>
          <a:bodyPr>
            <a:noAutofit/>
          </a:bodyPr>
          <a:lstStyle/>
          <a:p>
            <a:r>
              <a:rPr lang="en-US" sz="2600" dirty="0"/>
              <a:t>Course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E7476D-4B21-D746-8C8B-F2902D7656B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7303658-912C-404F-A2B4-72685704B884}"/>
              </a:ext>
            </a:extLst>
          </p:cNvPr>
          <p:cNvSpPr txBox="1"/>
          <p:nvPr/>
        </p:nvSpPr>
        <p:spPr>
          <a:xfrm>
            <a:off x="233787" y="1046661"/>
            <a:ext cx="866987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Promoting Higher Order Thinking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Module 4e:</a:t>
            </a:r>
          </a:p>
          <a:p>
            <a:pPr algn="ctr"/>
            <a:r>
              <a:rPr lang="en-US" sz="1400" dirty="0"/>
              <a:t> </a:t>
            </a:r>
            <a:endParaRPr lang="en-US" sz="2800" dirty="0"/>
          </a:p>
          <a:p>
            <a:pPr algn="ctr"/>
            <a:r>
              <a:rPr lang="en-US" sz="2800" dirty="0">
                <a:solidFill>
                  <a:srgbClr val="E41D3A"/>
                </a:solidFill>
              </a:rPr>
              <a:t>Developing Self-directed Learners</a:t>
            </a:r>
          </a:p>
        </p:txBody>
      </p:sp>
    </p:spTree>
    <p:extLst>
      <p:ext uri="{BB962C8B-B14F-4D97-AF65-F5344CB8AC3E}">
        <p14:creationId xmlns:p14="http://schemas.microsoft.com/office/powerpoint/2010/main" val="636067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E7BE18-8019-47B2-8E5F-4DCA7EACF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E7E85B-0ABD-4A70-A7BB-311B9F0D5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88" y="1005742"/>
            <a:ext cx="8669870" cy="5337457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1032"/>
              </a:spcBef>
              <a:buClr>
                <a:srgbClr val="E51C39"/>
              </a:buClr>
              <a:buFont typeface="Arial"/>
              <a:buAutoNum type="arabicPeriod"/>
            </a:pPr>
            <a:r>
              <a:rPr lang="en-US" sz="2000" dirty="0"/>
              <a:t>Expand the conversation to include key campus leaders</a:t>
            </a:r>
          </a:p>
          <a:p>
            <a:pPr marL="815975" lvl="1" indent="-298450">
              <a:lnSpc>
                <a:spcPct val="150000"/>
              </a:lnSpc>
              <a:spcBef>
                <a:spcPts val="1032"/>
              </a:spcBef>
              <a:buFont typeface="Courier New" panose="02070309020205020404" pitchFamily="49" charset="0"/>
              <a:buChar char="o"/>
            </a:pPr>
            <a:r>
              <a:rPr lang="en-US" dirty="0"/>
              <a:t>Arrange a course experience for stakeholders on your campus</a:t>
            </a:r>
          </a:p>
          <a:p>
            <a:pPr marL="457200" indent="-457200">
              <a:lnSpc>
                <a:spcPct val="150000"/>
              </a:lnSpc>
              <a:spcBef>
                <a:spcPts val="1032"/>
              </a:spcBef>
              <a:buClr>
                <a:srgbClr val="E51C39"/>
              </a:buClr>
              <a:buFont typeface="Arial"/>
              <a:buAutoNum type="arabicPeriod"/>
            </a:pPr>
            <a:r>
              <a:rPr lang="en-US" sz="2000" dirty="0"/>
              <a:t>Design a high-impact partnership</a:t>
            </a:r>
          </a:p>
          <a:p>
            <a:pPr marL="457200" indent="-457200">
              <a:lnSpc>
                <a:spcPct val="150000"/>
              </a:lnSpc>
              <a:spcBef>
                <a:spcPts val="1032"/>
              </a:spcBef>
              <a:buClr>
                <a:srgbClr val="E51C39"/>
              </a:buClr>
              <a:buFont typeface="Arial"/>
              <a:buAutoNum type="arabicPeriod"/>
            </a:pPr>
            <a:r>
              <a:rPr lang="en-US" sz="2000" dirty="0"/>
              <a:t>Technical assistance for PIF grant proposals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845970-B705-4BB7-B940-2BC0107C9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E7476D-4B21-D746-8C8B-F2902D7656B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97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88" y="187908"/>
            <a:ext cx="8669870" cy="858753"/>
          </a:xfrm>
        </p:spPr>
        <p:txBody>
          <a:bodyPr>
            <a:normAutofit/>
          </a:bodyPr>
          <a:lstStyle/>
          <a:p>
            <a:r>
              <a:rPr lang="en-US" sz="2600" dirty="0"/>
              <a:t>Q &amp;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E7476D-4B21-D746-8C8B-F2902D7656B5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2BED64F-F13F-498E-982A-161F92A0EFDD}"/>
              </a:ext>
            </a:extLst>
          </p:cNvPr>
          <p:cNvGrpSpPr/>
          <p:nvPr/>
        </p:nvGrpSpPr>
        <p:grpSpPr>
          <a:xfrm>
            <a:off x="1718782" y="597348"/>
            <a:ext cx="5706437" cy="5706437"/>
            <a:chOff x="1895365" y="187908"/>
            <a:chExt cx="5706437" cy="5706437"/>
          </a:xfrm>
        </p:grpSpPr>
        <p:pic>
          <p:nvPicPr>
            <p:cNvPr id="10" name="Graphic 9" descr="Teacher">
              <a:extLst>
                <a:ext uri="{FF2B5EF4-FFF2-40B4-BE49-F238E27FC236}">
                  <a16:creationId xmlns:a16="http://schemas.microsoft.com/office/drawing/2014/main" xmlns="" id="{EA8F7438-1417-45D9-BC93-D779DE22B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895365" y="187908"/>
              <a:ext cx="5706437" cy="570643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3D7F80E5-3F64-455D-A0D1-590658F9B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7625" y="2201951"/>
              <a:ext cx="3042433" cy="318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5440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2625" b="3170"/>
          <a:stretch/>
        </p:blipFill>
        <p:spPr>
          <a:xfrm>
            <a:off x="908399" y="1634156"/>
            <a:ext cx="2961335" cy="2048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3788" y="187908"/>
            <a:ext cx="8910212" cy="858753"/>
          </a:xfrm>
        </p:spPr>
        <p:txBody>
          <a:bodyPr>
            <a:noAutofit/>
          </a:bodyPr>
          <a:lstStyle/>
          <a:p>
            <a:r>
              <a:rPr lang="en-US" dirty="0"/>
              <a:t>Where MA needs to be</a:t>
            </a:r>
            <a:endParaRPr lang="en-US" baseline="30000" dirty="0">
              <a:highlight>
                <a:srgbClr val="FFFF00"/>
              </a:highligh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70058" y="6393423"/>
            <a:ext cx="2133600" cy="274637"/>
          </a:xfrm>
        </p:spPr>
        <p:txBody>
          <a:bodyPr/>
          <a:lstStyle/>
          <a:p>
            <a:fld id="{4FE7476D-4B21-D746-8C8B-F2902D7656B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94924" y="6393422"/>
            <a:ext cx="7147597" cy="323803"/>
          </a:xfrm>
        </p:spPr>
        <p:txBody>
          <a:bodyPr>
            <a:noAutofit/>
          </a:bodyPr>
          <a:lstStyle/>
          <a:p>
            <a:r>
              <a:rPr lang="en-US" sz="1050" dirty="0"/>
              <a:t>Sources: </a:t>
            </a:r>
            <a:r>
              <a:rPr lang="en-US" sz="1050" baseline="30000" dirty="0"/>
              <a:t>1</a:t>
            </a:r>
            <a:r>
              <a:rPr lang="en-US" sz="1050" dirty="0"/>
              <a:t>“A Stronger Nation,” Lumina Foundation, 2016; </a:t>
            </a:r>
            <a:r>
              <a:rPr lang="en-US" sz="1050" baseline="30000" dirty="0"/>
              <a:t>2</a:t>
            </a:r>
            <a:r>
              <a:rPr lang="en-US" sz="1050" dirty="0"/>
              <a:t>Goal 2025, Lumina Foundation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9410" y="4830254"/>
            <a:ext cx="4359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Percent of Massachusetts adults with a postsecondary degree or certificate in 2014</a:t>
            </a:r>
            <a:r>
              <a:rPr lang="en-US" baseline="300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33361" y="4826143"/>
            <a:ext cx="4359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Percent of Massachusetts jobs requiring postsecondary education by 2020</a:t>
            </a:r>
            <a:r>
              <a:rPr lang="en-US" baseline="300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3552" y="3926934"/>
            <a:ext cx="1211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51C39"/>
                </a:solidFill>
              </a:rPr>
              <a:t>55%</a:t>
            </a:r>
            <a:endParaRPr lang="en-US" dirty="0">
              <a:solidFill>
                <a:srgbClr val="E51C3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7503" y="3926934"/>
            <a:ext cx="1211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51C39"/>
                </a:solidFill>
              </a:rPr>
              <a:t>72%</a:t>
            </a:r>
          </a:p>
        </p:txBody>
      </p:sp>
      <p:pic>
        <p:nvPicPr>
          <p:cNvPr id="15" name="Graphic 14" descr="Briefcas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4015"/>
          <a:stretch/>
        </p:blipFill>
        <p:spPr>
          <a:xfrm>
            <a:off x="5202974" y="1258193"/>
            <a:ext cx="2820086" cy="242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5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3787" y="187908"/>
            <a:ext cx="8827621" cy="858753"/>
          </a:xfrm>
        </p:spPr>
        <p:txBody>
          <a:bodyPr>
            <a:noAutofit/>
          </a:bodyPr>
          <a:lstStyle/>
          <a:p>
            <a:r>
              <a:rPr lang="en-US" sz="2600" dirty="0"/>
              <a:t>The instru</a:t>
            </a:r>
            <a:r>
              <a:rPr lang="en-US" dirty="0"/>
              <a:t>ctional black box?</a:t>
            </a:r>
            <a:endParaRPr lang="en-US" sz="2600" dirty="0">
              <a:highlight>
                <a:srgbClr val="FFFF00"/>
              </a:highlight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70058" y="6393423"/>
            <a:ext cx="2133600" cy="274637"/>
          </a:xfrm>
        </p:spPr>
        <p:txBody>
          <a:bodyPr/>
          <a:lstStyle/>
          <a:p>
            <a:fld id="{4FE7476D-4B21-D746-8C8B-F2902D7656B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A12EB29-9C82-4DE6-9137-4CC21DA2006C}"/>
              </a:ext>
            </a:extLst>
          </p:cNvPr>
          <p:cNvSpPr txBox="1"/>
          <p:nvPr/>
        </p:nvSpPr>
        <p:spPr>
          <a:xfrm>
            <a:off x="2022247" y="1564995"/>
            <a:ext cx="2286000" cy="4505849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sz="2400" b="1" dirty="0"/>
              <a:t>Goals &amp; Objectives</a:t>
            </a:r>
          </a:p>
          <a:p>
            <a:pPr algn="ctr"/>
            <a:endParaRPr lang="en-US" sz="2400" b="1" dirty="0"/>
          </a:p>
          <a:p>
            <a:pPr algn="ctr">
              <a:lnSpc>
                <a:spcPct val="120000"/>
              </a:lnSpc>
            </a:pPr>
            <a:r>
              <a:rPr lang="en-US" dirty="0"/>
              <a:t>Essential Learning Outcomes</a:t>
            </a:r>
          </a:p>
          <a:p>
            <a:pPr algn="ctr">
              <a:lnSpc>
                <a:spcPct val="120000"/>
              </a:lnSpc>
            </a:pPr>
            <a:endParaRPr lang="en-US" dirty="0"/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Inquiry and analysis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Critical &amp; creative thinking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Written &amp; oral communication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Quantitative reasoning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Teamwork &amp; problem solving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Civic knowledge &amp; engagement</a:t>
            </a:r>
            <a:endParaRPr lang="en-US" sz="1200" i="1" dirty="0"/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200" i="1" dirty="0"/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E88FF41-9F8A-41A4-9943-12A30E377535}"/>
              </a:ext>
            </a:extLst>
          </p:cNvPr>
          <p:cNvSpPr txBox="1"/>
          <p:nvPr/>
        </p:nvSpPr>
        <p:spPr>
          <a:xfrm>
            <a:off x="4859614" y="1564995"/>
            <a:ext cx="2286000" cy="4468916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sz="2400" b="1" dirty="0"/>
              <a:t>Outcome Measure</a:t>
            </a:r>
          </a:p>
          <a:p>
            <a:pPr algn="ctr">
              <a:lnSpc>
                <a:spcPct val="120000"/>
              </a:lnSpc>
            </a:pPr>
            <a:endParaRPr lang="en-US" sz="2400" dirty="0"/>
          </a:p>
          <a:p>
            <a:pPr algn="ctr">
              <a:lnSpc>
                <a:spcPct val="120000"/>
              </a:lnSpc>
            </a:pPr>
            <a:r>
              <a:rPr lang="en-US" dirty="0"/>
              <a:t>VALUE </a:t>
            </a:r>
          </a:p>
          <a:p>
            <a:pPr algn="ctr">
              <a:lnSpc>
                <a:spcPct val="120000"/>
              </a:lnSpc>
            </a:pPr>
            <a:r>
              <a:rPr lang="en-US" dirty="0"/>
              <a:t>Rubric</a:t>
            </a:r>
          </a:p>
          <a:p>
            <a:pPr algn="ctr">
              <a:lnSpc>
                <a:spcPct val="120000"/>
              </a:lnSpc>
            </a:pPr>
            <a:endParaRPr lang="en-US" dirty="0"/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Topic selection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Knowledge, research </a:t>
            </a:r>
          </a:p>
          <a:p>
            <a:pPr algn="ctr">
              <a:lnSpc>
                <a:spcPct val="120000"/>
              </a:lnSpc>
            </a:pPr>
            <a:r>
              <a:rPr lang="en-US" sz="1200" dirty="0"/>
              <a:t>&amp; views</a:t>
            </a:r>
          </a:p>
          <a:p>
            <a:pPr marL="171450" indent="-1714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Design process</a:t>
            </a:r>
          </a:p>
          <a:p>
            <a:pPr marL="171450" indent="-1714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Analysis</a:t>
            </a:r>
          </a:p>
          <a:p>
            <a:pPr marL="171450" indent="-1714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Conclusion</a:t>
            </a:r>
          </a:p>
          <a:p>
            <a:pPr marL="171450" indent="-1714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Limitations &amp; implications</a:t>
            </a:r>
          </a:p>
          <a:p>
            <a:pPr marL="171450" indent="-1714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200" i="1" dirty="0"/>
          </a:p>
          <a:p>
            <a:pPr marL="171450" indent="-1714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i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3B23BB1-4101-4FC0-995E-F2A6956D4364}"/>
              </a:ext>
            </a:extLst>
          </p:cNvPr>
          <p:cNvCxnSpPr>
            <a:cxnSpLocks/>
          </p:cNvCxnSpPr>
          <p:nvPr/>
        </p:nvCxnSpPr>
        <p:spPr>
          <a:xfrm>
            <a:off x="3926724" y="1867157"/>
            <a:ext cx="1318054" cy="0"/>
          </a:xfrm>
          <a:prstGeom prst="straightConnector1">
            <a:avLst/>
          </a:prstGeom>
          <a:ln w="53975">
            <a:solidFill>
              <a:srgbClr val="E41D3A"/>
            </a:solidFill>
            <a:headEnd type="none" w="med" len="med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0F786A3-D42B-4123-B9D8-FD98927273D1}"/>
              </a:ext>
            </a:extLst>
          </p:cNvPr>
          <p:cNvSpPr txBox="1"/>
          <p:nvPr/>
        </p:nvSpPr>
        <p:spPr>
          <a:xfrm>
            <a:off x="3442751" y="1564992"/>
            <a:ext cx="2286000" cy="454278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sz="2400" b="1" dirty="0"/>
              <a:t>Instruction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dirty="0"/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Teach the arts of inquiry &amp; innovation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Engage the big questions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Connect knowledge with choices and action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Foster civic, intercultural, and ethical learning</a:t>
            </a:r>
            <a:endParaRPr lang="en-US" sz="1100" b="1" dirty="0"/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EFC3E195-0D1A-4CF1-9728-E3E919ACF945}"/>
              </a:ext>
            </a:extLst>
          </p:cNvPr>
          <p:cNvCxnSpPr>
            <a:cxnSpLocks/>
          </p:cNvCxnSpPr>
          <p:nvPr/>
        </p:nvCxnSpPr>
        <p:spPr>
          <a:xfrm>
            <a:off x="2479590" y="1867157"/>
            <a:ext cx="1318054" cy="0"/>
          </a:xfrm>
          <a:prstGeom prst="straightConnector1">
            <a:avLst/>
          </a:prstGeom>
          <a:ln w="53975">
            <a:solidFill>
              <a:srgbClr val="E41D3A"/>
            </a:solidFill>
            <a:headEnd type="none" w="med" len="med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FA0C7580-6EFD-4E1F-8A72-44B593DD968A}"/>
              </a:ext>
            </a:extLst>
          </p:cNvPr>
          <p:cNvCxnSpPr>
            <a:cxnSpLocks/>
          </p:cNvCxnSpPr>
          <p:nvPr/>
        </p:nvCxnSpPr>
        <p:spPr>
          <a:xfrm>
            <a:off x="5426441" y="1867157"/>
            <a:ext cx="1318054" cy="0"/>
          </a:xfrm>
          <a:prstGeom prst="straightConnector1">
            <a:avLst/>
          </a:prstGeom>
          <a:ln w="53975">
            <a:solidFill>
              <a:srgbClr val="E41D3A"/>
            </a:solidFill>
            <a:headEnd type="none" w="med" len="med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be 14">
            <a:extLst>
              <a:ext uri="{FF2B5EF4-FFF2-40B4-BE49-F238E27FC236}">
                <a16:creationId xmlns:a16="http://schemas.microsoft.com/office/drawing/2014/main" xmlns="" id="{D7283D38-56CF-4C1A-A64E-5A6FC20BDF06}"/>
              </a:ext>
            </a:extLst>
          </p:cNvPr>
          <p:cNvSpPr/>
          <p:nvPr/>
        </p:nvSpPr>
        <p:spPr>
          <a:xfrm flipH="1">
            <a:off x="3781168" y="2255611"/>
            <a:ext cx="1581665" cy="1581665"/>
          </a:xfrm>
          <a:prstGeom prst="cube">
            <a:avLst>
              <a:gd name="adj" fmla="val 19271"/>
            </a:avLst>
          </a:prstGeom>
          <a:solidFill>
            <a:schemeClr val="tx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03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17309 -0.0004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0.16789 -0.0004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  <p:bldP spid="11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560364" y="5956204"/>
            <a:ext cx="1851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Advising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3787" y="187908"/>
            <a:ext cx="8827621" cy="858753"/>
          </a:xfrm>
        </p:spPr>
        <p:txBody>
          <a:bodyPr>
            <a:noAutofit/>
          </a:bodyPr>
          <a:lstStyle/>
          <a:p>
            <a:r>
              <a:rPr lang="en-US" sz="2600" dirty="0"/>
              <a:t>The “student success” agenda</a:t>
            </a:r>
          </a:p>
        </p:txBody>
      </p:sp>
      <p:sp>
        <p:nvSpPr>
          <p:cNvPr id="7" name="Oval 6"/>
          <p:cNvSpPr/>
          <p:nvPr/>
        </p:nvSpPr>
        <p:spPr>
          <a:xfrm>
            <a:off x="2483723" y="1874148"/>
            <a:ext cx="4114460" cy="40518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085" t="1812" r="1033" b="1691"/>
          <a:stretch/>
        </p:blipFill>
        <p:spPr>
          <a:xfrm>
            <a:off x="2812796" y="2440444"/>
            <a:ext cx="3631514" cy="28620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81599" y="3513066"/>
            <a:ext cx="2099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41D3A"/>
                </a:solidFill>
              </a:rPr>
              <a:t>Quality Instruction?</a:t>
            </a:r>
          </a:p>
        </p:txBody>
      </p:sp>
      <p:sp>
        <p:nvSpPr>
          <p:cNvPr id="16" name="Donut 16"/>
          <p:cNvSpPr/>
          <p:nvPr/>
        </p:nvSpPr>
        <p:spPr>
          <a:xfrm>
            <a:off x="2170307" y="1528913"/>
            <a:ext cx="4741292" cy="4742276"/>
          </a:xfrm>
          <a:prstGeom prst="donut">
            <a:avLst>
              <a:gd name="adj" fmla="val 7813"/>
            </a:avLst>
          </a:prstGeom>
          <a:solidFill>
            <a:schemeClr val="bg1"/>
          </a:solidFill>
          <a:ln w="44450" cmpd="sng">
            <a:solidFill>
              <a:srgbClr val="E41D3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381557" y="1646316"/>
            <a:ext cx="523446" cy="515634"/>
          </a:xfrm>
          <a:prstGeom prst="ellipse">
            <a:avLst/>
          </a:prstGeom>
          <a:solidFill>
            <a:srgbClr val="E61D3A"/>
          </a:solidFill>
          <a:ln>
            <a:solidFill>
              <a:srgbClr val="E61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>
              <a:lnSpc>
                <a:spcPct val="60000"/>
              </a:lnSpc>
            </a:pPr>
            <a:endParaRPr lang="en-US" sz="1400" dirty="0">
              <a:latin typeface="Kelson Sans" panose="02000500000000000000" pitchFamily="50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222899" y="1646316"/>
            <a:ext cx="522658" cy="518170"/>
          </a:xfrm>
          <a:prstGeom prst="ellipse">
            <a:avLst/>
          </a:prstGeom>
          <a:solidFill>
            <a:srgbClr val="E61D3A"/>
          </a:solidFill>
          <a:ln>
            <a:solidFill>
              <a:srgbClr val="E61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>
              <a:lnSpc>
                <a:spcPct val="60000"/>
              </a:lnSpc>
            </a:pPr>
            <a:endParaRPr lang="en-US" sz="1400" dirty="0">
              <a:latin typeface="Kelson Sans" panose="02000500000000000000" pitchFamily="50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264017" y="2822253"/>
            <a:ext cx="523446" cy="515634"/>
          </a:xfrm>
          <a:prstGeom prst="ellipse">
            <a:avLst/>
          </a:prstGeom>
          <a:solidFill>
            <a:srgbClr val="E61D3A"/>
          </a:solidFill>
          <a:ln>
            <a:solidFill>
              <a:srgbClr val="E61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>
              <a:lnSpc>
                <a:spcPct val="60000"/>
              </a:lnSpc>
            </a:pPr>
            <a:endParaRPr lang="en-US" sz="1400" dirty="0">
              <a:latin typeface="Kelson Sans" panose="02000500000000000000" pitchFamily="50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381557" y="5609610"/>
            <a:ext cx="523446" cy="515634"/>
          </a:xfrm>
          <a:prstGeom prst="ellipse">
            <a:avLst/>
          </a:prstGeom>
          <a:solidFill>
            <a:srgbClr val="E61D3A"/>
          </a:solidFill>
          <a:ln>
            <a:solidFill>
              <a:srgbClr val="E61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>
              <a:lnSpc>
                <a:spcPct val="60000"/>
              </a:lnSpc>
            </a:pPr>
            <a:endParaRPr lang="en-US" sz="1400" dirty="0">
              <a:latin typeface="Kelson Sans" panose="02000500000000000000" pitchFamily="50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22899" y="5609610"/>
            <a:ext cx="523446" cy="515634"/>
          </a:xfrm>
          <a:prstGeom prst="ellipse">
            <a:avLst/>
          </a:prstGeom>
          <a:solidFill>
            <a:srgbClr val="E61D3A"/>
          </a:solidFill>
          <a:ln>
            <a:solidFill>
              <a:srgbClr val="E61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>
              <a:lnSpc>
                <a:spcPct val="60000"/>
              </a:lnSpc>
            </a:pPr>
            <a:endParaRPr lang="en-US" sz="1400" dirty="0">
              <a:latin typeface="Kelson Sans" panose="02000500000000000000" pitchFamily="50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330952" y="4447574"/>
            <a:ext cx="523446" cy="515634"/>
          </a:xfrm>
          <a:prstGeom prst="ellipse">
            <a:avLst/>
          </a:prstGeom>
          <a:solidFill>
            <a:srgbClr val="E61D3A"/>
          </a:solidFill>
          <a:ln>
            <a:solidFill>
              <a:srgbClr val="E61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>
              <a:lnSpc>
                <a:spcPct val="60000"/>
              </a:lnSpc>
            </a:pPr>
            <a:endParaRPr lang="en-US" sz="1400" dirty="0">
              <a:latin typeface="Kelson Sans" panose="02000500000000000000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6054" y="1361078"/>
            <a:ext cx="2030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Guided Pathways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132758" y="2597675"/>
            <a:ext cx="230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Predictive </a:t>
            </a:r>
          </a:p>
          <a:p>
            <a:pPr algn="r"/>
            <a:r>
              <a:rPr lang="en-US" sz="2000" dirty="0"/>
              <a:t>Analytics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48378" y="1207190"/>
            <a:ext cx="2295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Supplemental Instruction/Tutoring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92436" y="5802316"/>
            <a:ext cx="2279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Course and Program Redesign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52140" y="4526355"/>
            <a:ext cx="225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Financial </a:t>
            </a:r>
          </a:p>
          <a:p>
            <a:r>
              <a:rPr lang="en-US" sz="2000" dirty="0"/>
              <a:t>Supports</a:t>
            </a: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70058" y="6393423"/>
            <a:ext cx="2133600" cy="274637"/>
          </a:xfrm>
        </p:spPr>
        <p:txBody>
          <a:bodyPr/>
          <a:lstStyle/>
          <a:p>
            <a:fld id="{4FE7476D-4B21-D746-8C8B-F2902D7656B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DA7FE24-9022-4F68-ADAD-B37D8787A816}"/>
              </a:ext>
            </a:extLst>
          </p:cNvPr>
          <p:cNvSpPr txBox="1"/>
          <p:nvPr/>
        </p:nvSpPr>
        <p:spPr>
          <a:xfrm>
            <a:off x="401245" y="4526355"/>
            <a:ext cx="203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Authentic Assessment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40D04FE3-DF27-429A-9664-54648EDBCF62}"/>
              </a:ext>
            </a:extLst>
          </p:cNvPr>
          <p:cNvSpPr/>
          <p:nvPr/>
        </p:nvSpPr>
        <p:spPr>
          <a:xfrm>
            <a:off x="2244407" y="4447574"/>
            <a:ext cx="523446" cy="515634"/>
          </a:xfrm>
          <a:prstGeom prst="ellipse">
            <a:avLst/>
          </a:prstGeom>
          <a:solidFill>
            <a:srgbClr val="E61D3A"/>
          </a:solidFill>
          <a:ln>
            <a:solidFill>
              <a:srgbClr val="E61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>
              <a:lnSpc>
                <a:spcPct val="60000"/>
              </a:lnSpc>
            </a:pPr>
            <a:endParaRPr lang="en-US" sz="1400" dirty="0">
              <a:latin typeface="Kelson Sans" panose="02000500000000000000" pitchFamily="50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8A7A713-72AC-4EDE-8ACC-9257DAD16425}"/>
              </a:ext>
            </a:extLst>
          </p:cNvPr>
          <p:cNvSpPr txBox="1"/>
          <p:nvPr/>
        </p:nvSpPr>
        <p:spPr>
          <a:xfrm>
            <a:off x="6930444" y="2597675"/>
            <a:ext cx="2295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High-impact Practices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F8514E90-03F7-42A9-B121-713D0203A8C8}"/>
              </a:ext>
            </a:extLst>
          </p:cNvPr>
          <p:cNvSpPr/>
          <p:nvPr/>
        </p:nvSpPr>
        <p:spPr>
          <a:xfrm>
            <a:off x="6294697" y="2822253"/>
            <a:ext cx="523446" cy="515634"/>
          </a:xfrm>
          <a:prstGeom prst="ellipse">
            <a:avLst/>
          </a:prstGeom>
          <a:solidFill>
            <a:srgbClr val="E61D3A"/>
          </a:solidFill>
          <a:ln>
            <a:solidFill>
              <a:srgbClr val="E61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>
              <a:lnSpc>
                <a:spcPct val="60000"/>
              </a:lnSpc>
            </a:pPr>
            <a:endParaRPr lang="en-US" sz="1400" dirty="0">
              <a:latin typeface="Kelson Sans" panose="02000500000000000000" pitchFamily="50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9C75140A-2E20-4885-9CFE-7E5AC6096D5A}"/>
              </a:ext>
            </a:extLst>
          </p:cNvPr>
          <p:cNvSpPr/>
          <p:nvPr/>
        </p:nvSpPr>
        <p:spPr>
          <a:xfrm>
            <a:off x="627797" y="4423974"/>
            <a:ext cx="1570300" cy="953246"/>
          </a:xfrm>
          <a:prstGeom prst="ellipse">
            <a:avLst/>
          </a:prstGeom>
          <a:noFill/>
          <a:ln w="28575">
            <a:solidFill>
              <a:srgbClr val="E41D3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83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E7476D-4B21-D746-8C8B-F2902D7656B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73131" y="6314955"/>
            <a:ext cx="7197739" cy="423595"/>
          </a:xfrm>
        </p:spPr>
        <p:txBody>
          <a:bodyPr>
            <a:noAutofit/>
          </a:bodyPr>
          <a:lstStyle/>
          <a:p>
            <a:r>
              <a:rPr lang="en-US" sz="1050" dirty="0"/>
              <a:t>Sources: </a:t>
            </a:r>
            <a:r>
              <a:rPr lang="en-US" sz="1050" baseline="30000" dirty="0"/>
              <a:t>1</a:t>
            </a:r>
            <a:r>
              <a:rPr lang="en-US" sz="1050" dirty="0"/>
              <a:t>Assumes a course load of 4 to 6 courses per year with an average of 30 students per course; </a:t>
            </a:r>
            <a:r>
              <a:rPr lang="en-US" sz="1050" baseline="30000" dirty="0"/>
              <a:t>2</a:t>
            </a:r>
            <a:r>
              <a:rPr lang="en-US" sz="1050" dirty="0"/>
              <a:t>”The Evolving Role of Faculty in Student Success,” EAB, 2016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Instructors’ sizeable impact</a:t>
            </a:r>
            <a:endParaRPr lang="en-US" sz="2600" dirty="0">
              <a:highlight>
                <a:srgbClr val="FFFF00"/>
              </a:highlight>
            </a:endParaRPr>
          </a:p>
        </p:txBody>
      </p:sp>
      <p:pic>
        <p:nvPicPr>
          <p:cNvPr id="8" name="Graphic 3" descr="Man">
            <a:extLst>
              <a:ext uri="{FF2B5EF4-FFF2-40B4-BE49-F238E27FC236}">
                <a16:creationId xmlns:a16="http://schemas.microsoft.com/office/drawing/2014/main" xmlns="" id="{4F57359E-839F-49CA-822D-581875AB3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09214" y="1202461"/>
            <a:ext cx="630631" cy="6306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970004B-03ED-47B5-864C-2445B2A70589}"/>
              </a:ext>
            </a:extLst>
          </p:cNvPr>
          <p:cNvSpPr txBox="1"/>
          <p:nvPr/>
        </p:nvSpPr>
        <p:spPr>
          <a:xfrm>
            <a:off x="233788" y="5519300"/>
            <a:ext cx="4190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E41D3A"/>
                </a:solidFill>
              </a:rPr>
              <a:t>Using evidence-based practices, one instructor can  benefit 120-180 students per year, or more.</a:t>
            </a:r>
            <a:r>
              <a:rPr lang="en-US" sz="1400" baseline="30000" dirty="0"/>
              <a:t>1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xmlns="" id="{5B6FD008-C652-4424-8C2C-4702E3042F9D}"/>
              </a:ext>
            </a:extLst>
          </p:cNvPr>
          <p:cNvSpPr/>
          <p:nvPr/>
        </p:nvSpPr>
        <p:spPr>
          <a:xfrm rot="5400000">
            <a:off x="2176855" y="1203043"/>
            <a:ext cx="295350" cy="1680520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E41D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2AD79E0-5ED4-47C2-8840-D682BA333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321" y="2350434"/>
            <a:ext cx="1321663" cy="13522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23109D2-D3F9-4E6B-80BB-3469733554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870" y="2350435"/>
            <a:ext cx="1325868" cy="13522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3A3FCB0-7FE8-4209-B0DA-97E7DBA04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7810" y="3952875"/>
            <a:ext cx="1325868" cy="13522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F56552A-A40F-4C93-8CEB-FC4EB4A1E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380" y="3952875"/>
            <a:ext cx="1321663" cy="135229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F06252D-EA20-4A85-AF52-1A03A2057765}"/>
              </a:ext>
            </a:extLst>
          </p:cNvPr>
          <p:cNvSpPr txBox="1"/>
          <p:nvPr/>
        </p:nvSpPr>
        <p:spPr>
          <a:xfrm>
            <a:off x="5267649" y="1860371"/>
            <a:ext cx="3132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</a:t>
            </a:r>
            <a:r>
              <a:rPr lang="en-US" sz="9600" dirty="0">
                <a:solidFill>
                  <a:srgbClr val="E41D3A"/>
                </a:solidFill>
              </a:rPr>
              <a:t>:</a:t>
            </a: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DFBC221-53B8-4ED9-AE4A-BF95E068402E}"/>
              </a:ext>
            </a:extLst>
          </p:cNvPr>
          <p:cNvSpPr txBox="1"/>
          <p:nvPr/>
        </p:nvSpPr>
        <p:spPr>
          <a:xfrm>
            <a:off x="4660974" y="3710431"/>
            <a:ext cx="4346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typical college student spends </a:t>
            </a:r>
            <a:r>
              <a:rPr lang="en-US" sz="1400" b="1" dirty="0">
                <a:solidFill>
                  <a:srgbClr val="E41D3A"/>
                </a:solidFill>
              </a:rPr>
              <a:t>200 hours with instructors</a:t>
            </a:r>
            <a:r>
              <a:rPr lang="en-US" sz="1400" dirty="0"/>
              <a:t> each semester; by comparison, students see their advisor for about an hour.</a:t>
            </a:r>
            <a:r>
              <a:rPr lang="en-US" sz="1400" baseline="30000" dirty="0"/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EB89A3D-CF8B-4170-8511-F63BA9FA471B}"/>
              </a:ext>
            </a:extLst>
          </p:cNvPr>
          <p:cNvCxnSpPr>
            <a:cxnSpLocks/>
          </p:cNvCxnSpPr>
          <p:nvPr/>
        </p:nvCxnSpPr>
        <p:spPr>
          <a:xfrm flipV="1">
            <a:off x="4542745" y="1076157"/>
            <a:ext cx="0" cy="5236152"/>
          </a:xfrm>
          <a:prstGeom prst="line">
            <a:avLst/>
          </a:prstGeom>
          <a:ln>
            <a:solidFill>
              <a:srgbClr val="E41D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99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 animBg="1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11" y="167149"/>
            <a:ext cx="8089525" cy="894736"/>
          </a:xfrm>
        </p:spPr>
        <p:txBody>
          <a:bodyPr>
            <a:normAutofit/>
          </a:bodyPr>
          <a:lstStyle/>
          <a:p>
            <a:r>
              <a:rPr lang="en-US" sz="2600" dirty="0"/>
              <a:t>The changing academic workforce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7450" y="6316943"/>
            <a:ext cx="7389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rgbClr val="5B475B"/>
                </a:solidFill>
              </a:rPr>
              <a:t>Sources: </a:t>
            </a:r>
            <a:r>
              <a:rPr lang="en-US" sz="1050" i="1" dirty="0" err="1">
                <a:solidFill>
                  <a:srgbClr val="5B475B"/>
                </a:solidFill>
              </a:rPr>
              <a:t>Kezar</a:t>
            </a:r>
            <a:r>
              <a:rPr lang="en-US" sz="1050" i="1" dirty="0">
                <a:solidFill>
                  <a:srgbClr val="5B475B"/>
                </a:solidFill>
              </a:rPr>
              <a:t> and Maxey, Association of Governing Boards of Universities and Colleges, 2013; National Center for Education Statistics, 2017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5906" y="4861712"/>
            <a:ext cx="2134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474,000 faculty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55221" y="4380043"/>
            <a:ext cx="953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(371,142)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44861" y="2976567"/>
            <a:ext cx="889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(102,858)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71704" y="5572845"/>
            <a:ext cx="228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1,439,000 faculty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28225" y="4226154"/>
            <a:ext cx="879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(956,984)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03018" y="3500870"/>
            <a:ext cx="879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(482,090)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xmlns="" id="{3E0A289E-226D-4997-A6E2-FB1A885B294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118555" y="1529164"/>
          <a:ext cx="4989962" cy="4122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25814" y="2295793"/>
            <a:ext cx="3215171" cy="2565919"/>
            <a:chOff x="642022" y="2144522"/>
            <a:chExt cx="3215171" cy="2565919"/>
          </a:xfrm>
        </p:grpSpPr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xmlns="" id="{DEE6E677-88D9-429F-9F1B-9B42E34F2196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642022" y="2144522"/>
            <a:ext cx="3215171" cy="25659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1051389" y="3545334"/>
              <a:ext cx="23199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  <a:ea typeface="Calibri"/>
                  <a:cs typeface="Calibri"/>
                </a:rPr>
                <a:t>Tenure-Track Positions: 371,000 faculty (78.3%)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87162" y="2621660"/>
              <a:ext cx="1148021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FFFFFF"/>
                  </a:solidFill>
                  <a:ea typeface="Calibri"/>
                  <a:cs typeface="Calibri"/>
                </a:rPr>
                <a:t>Non-Tenure Track: 103,000 faculty (21.7%)</a:t>
              </a:r>
              <a:endParaRPr lang="en-US" sz="105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70059" y="2512561"/>
            <a:ext cx="1437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FFFFF"/>
                </a:solidFill>
                <a:ea typeface="Calibri"/>
                <a:cs typeface="Calibri"/>
              </a:rPr>
              <a:t>Tenure-Track Positions: 482,000 faculty (33.5%)</a:t>
            </a:r>
            <a:endParaRPr lang="en-US" sz="1500" b="1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29662" y="3771328"/>
            <a:ext cx="17104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FFFFF"/>
                </a:solidFill>
                <a:ea typeface="Calibri"/>
                <a:cs typeface="Calibri"/>
              </a:rPr>
              <a:t>Non-Tenure Track: 957,000 faculty (66.5%)</a:t>
            </a:r>
            <a:endParaRPr lang="en-US" sz="1500" b="1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6043" y="1170540"/>
            <a:ext cx="213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Today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65906" y="1862523"/>
            <a:ext cx="213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1969</a:t>
            </a:r>
          </a:p>
        </p:txBody>
      </p:sp>
    </p:spTree>
    <p:extLst>
      <p:ext uri="{BB962C8B-B14F-4D97-AF65-F5344CB8AC3E}">
        <p14:creationId xmlns:p14="http://schemas.microsoft.com/office/powerpoint/2010/main" val="1670781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ACUE’s purpose and approach</a:t>
            </a:r>
            <a:endParaRPr lang="en-US" sz="26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E7476D-4B21-D746-8C8B-F2902D7656B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22946" y="1046661"/>
            <a:ext cx="3484348" cy="5208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1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180000" indent="0" algn="ctr" defTabSz="457200" rtl="0" eaLnBrk="1" latinLnBrk="0" hangingPunct="1">
              <a:spcBef>
                <a:spcPts val="1272"/>
              </a:spcBef>
              <a:buClr>
                <a:srgbClr val="E51C39"/>
              </a:buClr>
              <a:buFont typeface="Arial"/>
              <a:buNone/>
              <a:defRPr sz="2800" b="0" i="1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720000" indent="-180000" algn="l" defTabSz="457200" rtl="0" eaLnBrk="1" latinLnBrk="0" hangingPunct="1">
              <a:spcBef>
                <a:spcPct val="20000"/>
              </a:spcBef>
              <a:buClr>
                <a:srgbClr val="E51C39"/>
              </a:buClr>
              <a:buFont typeface="Arial"/>
              <a:buChar char="•"/>
              <a:defRPr sz="1800" b="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080000" indent="-180000" algn="l" defTabSz="457200" rtl="0" eaLnBrk="1" latinLnBrk="0" hangingPunct="1">
              <a:spcBef>
                <a:spcPct val="20000"/>
              </a:spcBef>
              <a:buClr>
                <a:srgbClr val="E51C39"/>
              </a:buClr>
              <a:buFont typeface="Arial"/>
              <a:buChar char="•"/>
              <a:defRPr sz="1800" b="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440000" indent="-180000" algn="l" defTabSz="457200" rtl="0" eaLnBrk="1" latinLnBrk="0" hangingPunct="1">
              <a:spcBef>
                <a:spcPct val="20000"/>
              </a:spcBef>
              <a:buClr>
                <a:srgbClr val="E51C39"/>
              </a:buClr>
              <a:buFont typeface="Arial"/>
              <a:buChar char="•"/>
              <a:defRPr sz="1800" b="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432"/>
              </a:spcBef>
              <a:buClr>
                <a:srgbClr val="E51C39"/>
              </a:buClr>
            </a:pPr>
            <a:r>
              <a:rPr lang="en-US" sz="2000" b="1" i="0" dirty="0">
                <a:latin typeface="+mn-lt"/>
                <a:cs typeface="Arial" panose="020B0604020202020204" pitchFamily="34" charset="0"/>
              </a:rPr>
              <a:t>Prepares and credentials college educators </a:t>
            </a:r>
            <a:r>
              <a:rPr lang="en-US" sz="2000" i="0" dirty="0">
                <a:latin typeface="+mn-lt"/>
                <a:cs typeface="Arial" panose="020B0604020202020204" pitchFamily="34" charset="0"/>
              </a:rPr>
              <a:t>in evidence-based teaching practices necessary for student success.</a:t>
            </a:r>
          </a:p>
          <a:p>
            <a:pPr algn="l">
              <a:spcBef>
                <a:spcPts val="432"/>
              </a:spcBef>
              <a:buClr>
                <a:srgbClr val="E51C39"/>
              </a:buClr>
            </a:pPr>
            <a:endParaRPr lang="en-US" sz="1100" i="0" dirty="0">
              <a:latin typeface="+mn-lt"/>
              <a:cs typeface="Arial" panose="020B0604020202020204" pitchFamily="34" charset="0"/>
            </a:endParaRPr>
          </a:p>
          <a:p>
            <a:pPr algn="l">
              <a:spcBef>
                <a:spcPts val="432"/>
              </a:spcBef>
              <a:buClr>
                <a:srgbClr val="E51C39"/>
              </a:buClr>
            </a:pPr>
            <a:endParaRPr lang="en-US" sz="1100" i="0" dirty="0">
              <a:latin typeface="+mn-lt"/>
              <a:cs typeface="Arial" panose="020B0604020202020204" pitchFamily="34" charset="0"/>
            </a:endParaRPr>
          </a:p>
          <a:p>
            <a:pPr algn="l">
              <a:spcBef>
                <a:spcPts val="432"/>
              </a:spcBef>
              <a:buClr>
                <a:srgbClr val="E51C39"/>
              </a:buClr>
            </a:pPr>
            <a:endParaRPr lang="en-US" sz="1100" i="0" dirty="0">
              <a:latin typeface="+mn-lt"/>
              <a:cs typeface="Arial" panose="020B0604020202020204" pitchFamily="34" charset="0"/>
            </a:endParaRPr>
          </a:p>
          <a:p>
            <a:pPr algn="l">
              <a:spcBef>
                <a:spcPts val="432"/>
              </a:spcBef>
              <a:buClr>
                <a:srgbClr val="E51C39"/>
              </a:buClr>
            </a:pPr>
            <a:r>
              <a:rPr lang="en-US" sz="2000" b="1" i="0" dirty="0">
                <a:latin typeface="+mn-lt"/>
                <a:cs typeface="Arial" panose="020B0604020202020204" pitchFamily="34" charset="0"/>
              </a:rPr>
              <a:t>Endorsed by the American Council on Education, </a:t>
            </a:r>
            <a:r>
              <a:rPr lang="en-US" sz="2000" i="0" dirty="0">
                <a:latin typeface="+mn-lt"/>
                <a:cs typeface="Arial" panose="020B0604020202020204" pitchFamily="34" charset="0"/>
              </a:rPr>
              <a:t>one of the nation’s most influential higher education associations.</a:t>
            </a:r>
          </a:p>
          <a:p>
            <a:pPr algn="l">
              <a:spcBef>
                <a:spcPts val="432"/>
              </a:spcBef>
              <a:buClr>
                <a:srgbClr val="E51C39"/>
              </a:buClr>
            </a:pPr>
            <a:endParaRPr lang="en-US" sz="2000" i="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american council on educatio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41" y="3906975"/>
            <a:ext cx="3278984" cy="69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3DF28C-0AF9-463E-A282-335CBF778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308" y="1947619"/>
            <a:ext cx="2877050" cy="156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56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ACUE’s Course: Comprehensive and evidence-based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E7476D-4B21-D746-8C8B-F2902D7656B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33789" y="1157921"/>
          <a:ext cx="8669870" cy="4666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/>
          <p:cNvSpPr/>
          <p:nvPr/>
        </p:nvSpPr>
        <p:spPr>
          <a:xfrm>
            <a:off x="91860" y="1237448"/>
            <a:ext cx="384048" cy="37490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1870133" y="1237448"/>
            <a:ext cx="384048" cy="37490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3641943" y="1237448"/>
            <a:ext cx="384048" cy="37490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5421127" y="1237448"/>
            <a:ext cx="384048" cy="37490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7191889" y="1237448"/>
            <a:ext cx="384048" cy="37490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pic>
        <p:nvPicPr>
          <p:cNvPr id="3074" name="Picture 2" descr="Image result for quality matters logo">
            <a:extLst>
              <a:ext uri="{FF2B5EF4-FFF2-40B4-BE49-F238E27FC236}">
                <a16:creationId xmlns:a16="http://schemas.microsoft.com/office/drawing/2014/main" xmlns="" id="{FAD93A8C-8527-42E3-8842-C2F752557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818" y="5729455"/>
            <a:ext cx="1053809" cy="75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0C1C75A0-C00D-4827-85C5-5271787D3606}"/>
              </a:ext>
            </a:extLst>
          </p:cNvPr>
          <p:cNvSpPr/>
          <p:nvPr/>
        </p:nvSpPr>
        <p:spPr>
          <a:xfrm>
            <a:off x="5469255" y="4026929"/>
            <a:ext cx="1593284" cy="517357"/>
          </a:xfrm>
          <a:prstGeom prst="ellipse">
            <a:avLst/>
          </a:prstGeom>
          <a:noFill/>
          <a:ln w="28575">
            <a:solidFill>
              <a:srgbClr val="E41D3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EC9701DA-83A0-4C7E-A973-E4EC10E9FC54}"/>
              </a:ext>
            </a:extLst>
          </p:cNvPr>
          <p:cNvSpPr txBox="1"/>
          <p:nvPr/>
        </p:nvSpPr>
        <p:spPr>
          <a:xfrm>
            <a:off x="3130158" y="180099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000000"/>
                </a:solidFill>
              </a:rPr>
              <a:t>California State University, Los Angeles</a:t>
            </a:r>
          </a:p>
        </p:txBody>
      </p:sp>
      <p:pic>
        <p:nvPicPr>
          <p:cNvPr id="119" name="Picture 118" descr="Logo_CalStateLA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8897" l="18750" r="83750">
                        <a14:foregroundMark x1="22813" y1="76838" x2="49688" y2="93382"/>
                        <a14:foregroundMark x1="50938" y1="92279" x2="78438" y2="76103"/>
                        <a14:foregroundMark x1="78438" y1="73162" x2="78438" y2="25735"/>
                        <a14:foregroundMark x1="37500" y1="76471" x2="37500" y2="65441"/>
                        <a14:foregroundMark x1="22500" y1="20588" x2="43125" y2="9926"/>
                        <a14:foregroundMark x1="58750" y1="11029" x2="75313" y2="17647"/>
                        <a14:foregroundMark x1="44063" y1="8456" x2="57500" y2="9926"/>
                        <a14:foregroundMark x1="76563" y1="18382" x2="78438" y2="209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9862" t="8311" r="18903" b="5003"/>
          <a:stretch/>
        </p:blipFill>
        <p:spPr>
          <a:xfrm>
            <a:off x="3581372" y="1174751"/>
            <a:ext cx="469172" cy="59436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5"/>
          <a:srcRect l="31128" r="31179" b="41424"/>
          <a:stretch/>
        </p:blipFill>
        <p:spPr>
          <a:xfrm>
            <a:off x="3618598" y="2225723"/>
            <a:ext cx="395288" cy="594444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3130441" y="2841182"/>
            <a:ext cx="13716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000000"/>
                </a:solidFill>
              </a:rPr>
              <a:t>The University of</a:t>
            </a:r>
          </a:p>
          <a:p>
            <a:pPr algn="ctr"/>
            <a:r>
              <a:rPr lang="en-US" sz="900" i="1" dirty="0">
                <a:solidFill>
                  <a:srgbClr val="000000"/>
                </a:solidFill>
              </a:rPr>
              <a:t>Southern Mississippi</a:t>
            </a:r>
          </a:p>
        </p:txBody>
      </p:sp>
      <p:pic>
        <p:nvPicPr>
          <p:cNvPr id="97" name="Picture 96" descr="Logo_RUTNEW.png"/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532" y="1327457"/>
            <a:ext cx="970499" cy="322878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107981" y="1805354"/>
            <a:ext cx="13716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000000"/>
                </a:solidFill>
              </a:rPr>
              <a:t>Rutgers University-Newark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623017" y="283368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000000"/>
                </a:solidFill>
              </a:rPr>
              <a:t>University of the District of Columbia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2264C52-4778-4547-9E05-A98A8E09A09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938"/>
          <a:stretch/>
        </p:blipFill>
        <p:spPr>
          <a:xfrm>
            <a:off x="1962361" y="2255746"/>
            <a:ext cx="692913" cy="548640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1624192" y="5967818"/>
            <a:ext cx="13716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000000"/>
                </a:solidFill>
              </a:rPr>
              <a:t>Park</a:t>
            </a:r>
          </a:p>
          <a:p>
            <a:pPr algn="ctr"/>
            <a:r>
              <a:rPr lang="en-US" sz="900" i="1" dirty="0">
                <a:solidFill>
                  <a:srgbClr val="000000"/>
                </a:solidFill>
              </a:rPr>
              <a:t>University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617767" y="4916697"/>
            <a:ext cx="13716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000000"/>
                </a:solidFill>
              </a:rPr>
              <a:t>Delta State</a:t>
            </a:r>
          </a:p>
          <a:p>
            <a:pPr algn="ctr"/>
            <a:r>
              <a:rPr lang="en-US" sz="900" i="1" dirty="0">
                <a:solidFill>
                  <a:srgbClr val="000000"/>
                </a:solidFill>
              </a:rPr>
              <a:t>University</a:t>
            </a:r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xmlns="" id="{E73FF79C-62B3-4161-8C2D-4B38B2ED991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9174" t="2186" r="28438" b="39165"/>
          <a:stretch/>
        </p:blipFill>
        <p:spPr>
          <a:xfrm>
            <a:off x="6496740" y="3304328"/>
            <a:ext cx="594082" cy="485542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E9CFCC55-BE47-4491-B765-ADECAA30F7E9}"/>
              </a:ext>
            </a:extLst>
          </p:cNvPr>
          <p:cNvSpPr txBox="1"/>
          <p:nvPr/>
        </p:nvSpPr>
        <p:spPr>
          <a:xfrm>
            <a:off x="6107981" y="3872908"/>
            <a:ext cx="13716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000000"/>
                </a:solidFill>
              </a:rPr>
              <a:t>Housatonic Community College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CBB53675-C1B6-4E1F-BB43-380DB89EE50F}"/>
              </a:ext>
            </a:extLst>
          </p:cNvPr>
          <p:cNvSpPr txBox="1"/>
          <p:nvPr/>
        </p:nvSpPr>
        <p:spPr>
          <a:xfrm>
            <a:off x="7641058" y="181166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000000"/>
                </a:solidFill>
              </a:rPr>
              <a:t>City College of San Francisco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612975" y="1807714"/>
            <a:ext cx="13716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 err="1">
                <a:solidFill>
                  <a:srgbClr val="000000"/>
                </a:solidFill>
              </a:rPr>
              <a:t>Goucher</a:t>
            </a:r>
            <a:endParaRPr lang="en-US" sz="900" i="1" dirty="0">
              <a:solidFill>
                <a:srgbClr val="000000"/>
              </a:solidFill>
            </a:endParaRPr>
          </a:p>
          <a:p>
            <a:pPr algn="ctr"/>
            <a:r>
              <a:rPr lang="en-US" sz="900" i="1" dirty="0">
                <a:solidFill>
                  <a:srgbClr val="000000"/>
                </a:solidFill>
              </a:rPr>
              <a:t>College</a:t>
            </a:r>
          </a:p>
        </p:txBody>
      </p:sp>
      <p:pic>
        <p:nvPicPr>
          <p:cNvPr id="136" name="Picture 135" descr="Image result for naugatuck valley community college logo">
            <a:extLst>
              <a:ext uri="{FF2B5EF4-FFF2-40B4-BE49-F238E27FC236}">
                <a16:creationId xmlns:a16="http://schemas.microsoft.com/office/drawing/2014/main" xmlns="" id="{34F3C395-591C-42D8-8506-025E8AF230D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32" b="5732"/>
          <a:stretch/>
        </p:blipFill>
        <p:spPr bwMode="auto">
          <a:xfrm>
            <a:off x="3528812" y="4296127"/>
            <a:ext cx="574292" cy="59436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9560B94A-AAE7-45D7-A387-7F79F7FBF10E}"/>
              </a:ext>
            </a:extLst>
          </p:cNvPr>
          <p:cNvSpPr txBox="1"/>
          <p:nvPr/>
        </p:nvSpPr>
        <p:spPr>
          <a:xfrm>
            <a:off x="3130158" y="4919116"/>
            <a:ext cx="13716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000000"/>
                </a:solidFill>
              </a:rPr>
              <a:t>Naugatuck Valley Community College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87" y="187908"/>
            <a:ext cx="8866669" cy="858753"/>
          </a:xfrm>
        </p:spPr>
        <p:txBody>
          <a:bodyPr>
            <a:noAutofit/>
          </a:bodyPr>
          <a:lstStyle/>
          <a:p>
            <a:r>
              <a:rPr lang="en-US" sz="2600" dirty="0"/>
              <a:t>Adopted by institutions nationwide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E7476D-4B21-D746-8C8B-F2902D7656B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6" name="Picture 4" descr="https://upload.wikimedia.org/wikipedia/en/3/38/New_Jersey_City_University_(NJCU)_logo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0"/>
          <a:stretch/>
        </p:blipFill>
        <p:spPr bwMode="auto">
          <a:xfrm>
            <a:off x="6199941" y="5497080"/>
            <a:ext cx="1187681" cy="320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6102331" y="282823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000000"/>
                </a:solidFill>
              </a:rPr>
              <a:t>Kansas State</a:t>
            </a:r>
          </a:p>
          <a:p>
            <a:pPr algn="ctr"/>
            <a:r>
              <a:rPr lang="en-US" sz="900" i="1" dirty="0">
                <a:solidFill>
                  <a:srgbClr val="000000"/>
                </a:solidFill>
              </a:rPr>
              <a:t>University</a:t>
            </a:r>
          </a:p>
        </p:txBody>
      </p:sp>
      <p:pic>
        <p:nvPicPr>
          <p:cNvPr id="128" name="Picture 127" descr="Image result for salem state university logo">
            <a:extLst>
              <a:ext uri="{FF2B5EF4-FFF2-40B4-BE49-F238E27FC236}">
                <a16:creationId xmlns:a16="http://schemas.microsoft.com/office/drawing/2014/main" xmlns="" id="{83E060B2-D665-4321-A909-752B0176B56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26" y="1280195"/>
            <a:ext cx="1213258" cy="40784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F6D43476-220A-4354-AFC4-4FA5C3693573}"/>
              </a:ext>
            </a:extLst>
          </p:cNvPr>
          <p:cNvSpPr txBox="1"/>
          <p:nvPr/>
        </p:nvSpPr>
        <p:spPr>
          <a:xfrm>
            <a:off x="3130158" y="387126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000000"/>
                </a:solidFill>
              </a:rPr>
              <a:t>Eastern Connecticut State University</a:t>
            </a:r>
          </a:p>
        </p:txBody>
      </p:sp>
      <p:pic>
        <p:nvPicPr>
          <p:cNvPr id="127" name="Picture 126" descr="https://www.ccsf.edu/Images/redseal.gif">
            <a:extLst>
              <a:ext uri="{FF2B5EF4-FFF2-40B4-BE49-F238E27FC236}">
                <a16:creationId xmlns:a16="http://schemas.microsoft.com/office/drawing/2014/main" xmlns="" id="{01DFC546-6E7A-4088-B0F6-0C3DA97E91DB}"/>
              </a:ext>
            </a:extLst>
          </p:cNvPr>
          <p:cNvPicPr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" t="7906" r="6695" b="6541"/>
          <a:stretch/>
        </p:blipFill>
        <p:spPr bwMode="auto">
          <a:xfrm>
            <a:off x="8020534" y="1190463"/>
            <a:ext cx="612648" cy="59436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497573CA-5607-43C7-9BEA-A359988E2A39}"/>
              </a:ext>
            </a:extLst>
          </p:cNvPr>
          <p:cNvSpPr txBox="1"/>
          <p:nvPr/>
        </p:nvSpPr>
        <p:spPr>
          <a:xfrm>
            <a:off x="4617767" y="387126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000000"/>
                </a:solidFill>
              </a:rPr>
              <a:t>Northern Arizona University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29595" y="597176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000000"/>
                </a:solidFill>
              </a:rPr>
              <a:t>University of Arkansas Pulaski Technical College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635685" y="283449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000000"/>
                </a:solidFill>
              </a:rPr>
              <a:t>University of </a:t>
            </a:r>
          </a:p>
          <a:p>
            <a:pPr algn="ctr"/>
            <a:r>
              <a:rPr lang="en-US" sz="900" i="1" dirty="0">
                <a:solidFill>
                  <a:srgbClr val="000000"/>
                </a:solidFill>
              </a:rPr>
              <a:t>Missouri</a:t>
            </a:r>
          </a:p>
        </p:txBody>
      </p:sp>
      <p:pic>
        <p:nvPicPr>
          <p:cNvPr id="64" name="Picture 63"/>
          <p:cNvPicPr>
            <a:picLocks/>
          </p:cNvPicPr>
          <p:nvPr/>
        </p:nvPicPr>
        <p:blipFill rotWithShape="1">
          <a:blip r:embed="rId13"/>
          <a:srcRect l="7727" t="3759"/>
          <a:stretch/>
        </p:blipFill>
        <p:spPr>
          <a:xfrm>
            <a:off x="5006387" y="2212725"/>
            <a:ext cx="594360" cy="594360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4617767" y="2836276"/>
            <a:ext cx="13716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000000"/>
                </a:solidFill>
              </a:rPr>
              <a:t>Colorado State </a:t>
            </a:r>
          </a:p>
          <a:p>
            <a:pPr algn="ctr"/>
            <a:r>
              <a:rPr lang="en-US" sz="900" i="1" dirty="0">
                <a:solidFill>
                  <a:srgbClr val="000000"/>
                </a:solidFill>
              </a:rPr>
              <a:t>University</a:t>
            </a:r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32" t="5091" r="4836" b="3703"/>
          <a:stretch/>
        </p:blipFill>
        <p:spPr>
          <a:xfrm>
            <a:off x="2016974" y="3259415"/>
            <a:ext cx="590059" cy="594360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1626203" y="3873053"/>
            <a:ext cx="13716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000000"/>
                </a:solidFill>
              </a:rPr>
              <a:t>West Virginia</a:t>
            </a:r>
          </a:p>
          <a:p>
            <a:pPr algn="ctr"/>
            <a:r>
              <a:rPr lang="en-US" sz="900" i="1" dirty="0">
                <a:solidFill>
                  <a:srgbClr val="000000"/>
                </a:solidFill>
              </a:rPr>
              <a:t>University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626203" y="491491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000000"/>
                </a:solidFill>
              </a:rPr>
              <a:t>Texas Woman’s University</a:t>
            </a:r>
          </a:p>
        </p:txBody>
      </p:sp>
      <p:pic>
        <p:nvPicPr>
          <p:cNvPr id="131" name="Picture 130" descr="Image result for north carolina central logo">
            <a:extLst>
              <a:ext uri="{FF2B5EF4-FFF2-40B4-BE49-F238E27FC236}">
                <a16:creationId xmlns:a16="http://schemas.microsoft.com/office/drawing/2014/main" xmlns="" id="{2F2B0EBC-CFF7-4E29-930D-10D2A15D7B9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933" y="3238627"/>
            <a:ext cx="594360" cy="6359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92372814-CD07-4B4E-A01B-72EBA25C6377}"/>
              </a:ext>
            </a:extLst>
          </p:cNvPr>
          <p:cNvSpPr txBox="1"/>
          <p:nvPr/>
        </p:nvSpPr>
        <p:spPr>
          <a:xfrm>
            <a:off x="130313" y="3873053"/>
            <a:ext cx="13716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000000"/>
                </a:solidFill>
              </a:rPr>
              <a:t>North Carolina Central University</a:t>
            </a:r>
          </a:p>
        </p:txBody>
      </p:sp>
      <p:pic>
        <p:nvPicPr>
          <p:cNvPr id="101" name="Picture 100" descr="Logo_CCNY_Print.t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236" y="4394106"/>
            <a:ext cx="970499" cy="408708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130313" y="283056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000000"/>
                </a:solidFill>
              </a:rPr>
              <a:t>Connecticut State Colleges and Universities</a:t>
            </a:r>
          </a:p>
        </p:txBody>
      </p:sp>
      <p:pic>
        <p:nvPicPr>
          <p:cNvPr id="129" name="Picture 128" descr="Image result for cscu logo">
            <a:extLst>
              <a:ext uri="{FF2B5EF4-FFF2-40B4-BE49-F238E27FC236}">
                <a16:creationId xmlns:a16="http://schemas.microsoft.com/office/drawing/2014/main" xmlns="" id="{0CB43448-1DF8-43D6-AABA-9FAC5ABF16E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1" t="9364" r="12121" b="9979"/>
          <a:stretch/>
        </p:blipFill>
        <p:spPr bwMode="auto">
          <a:xfrm>
            <a:off x="518933" y="2199820"/>
            <a:ext cx="594360" cy="62017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ACB42B11-F312-4F33-9C88-2339B4F731AD}"/>
              </a:ext>
            </a:extLst>
          </p:cNvPr>
          <p:cNvSpPr txBox="1"/>
          <p:nvPr/>
        </p:nvSpPr>
        <p:spPr>
          <a:xfrm>
            <a:off x="7635685" y="491491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000000"/>
                </a:solidFill>
              </a:rPr>
              <a:t>The City College of </a:t>
            </a:r>
          </a:p>
          <a:p>
            <a:pPr algn="ctr"/>
            <a:r>
              <a:rPr lang="en-US" sz="900" i="1" dirty="0">
                <a:solidFill>
                  <a:srgbClr val="000000"/>
                </a:solidFill>
              </a:rPr>
              <a:t>New York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0656" y="4293759"/>
            <a:ext cx="564538" cy="594360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35555" y="180654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000000"/>
                </a:solidFill>
              </a:rPr>
              <a:t>Salem State</a:t>
            </a:r>
          </a:p>
          <a:p>
            <a:pPr algn="ctr"/>
            <a:r>
              <a:rPr lang="en-US" sz="900" i="1" dirty="0">
                <a:solidFill>
                  <a:srgbClr val="000000"/>
                </a:solidFill>
              </a:rPr>
              <a:t>University</a:t>
            </a:r>
          </a:p>
        </p:txBody>
      </p:sp>
      <p:pic>
        <p:nvPicPr>
          <p:cNvPr id="132" name="Picture 131" descr="UMW-seal">
            <a:extLst>
              <a:ext uri="{FF2B5EF4-FFF2-40B4-BE49-F238E27FC236}">
                <a16:creationId xmlns:a16="http://schemas.microsoft.com/office/drawing/2014/main" xmlns="" id="{9E7D9948-FE94-4FAF-B64C-04DEF0285BEC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2419" r="1762" b="2109"/>
          <a:stretch/>
        </p:blipFill>
        <p:spPr bwMode="auto">
          <a:xfrm>
            <a:off x="8005726" y="3246541"/>
            <a:ext cx="631519" cy="62010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8B733680-73C8-4977-A8B4-DB00877310D0}"/>
              </a:ext>
            </a:extLst>
          </p:cNvPr>
          <p:cNvSpPr txBox="1"/>
          <p:nvPr/>
        </p:nvSpPr>
        <p:spPr>
          <a:xfrm>
            <a:off x="7635685" y="3873053"/>
            <a:ext cx="13716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000000"/>
                </a:solidFill>
              </a:rPr>
              <a:t>The University of Montana-Western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79392" y="4438440"/>
            <a:ext cx="1248350" cy="320040"/>
          </a:xfrm>
          <a:prstGeom prst="rect">
            <a:avLst/>
          </a:prstGeom>
        </p:spPr>
      </p:pic>
      <p:pic>
        <p:nvPicPr>
          <p:cNvPr id="130" name="Picture 129" descr="The Northern Arizona University primary logo with each work stacked on the other vertically and the N A U shield appearing at the bottom right. The text is blue over a white background.">
            <a:extLst>
              <a:ext uri="{FF2B5EF4-FFF2-40B4-BE49-F238E27FC236}">
                <a16:creationId xmlns:a16="http://schemas.microsoft.com/office/drawing/2014/main" xmlns="" id="{23492060-FF95-4377-9F9C-CAC347C8CD5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9" t="23985" r="13950" b="22552"/>
          <a:stretch/>
        </p:blipFill>
        <p:spPr bwMode="auto">
          <a:xfrm>
            <a:off x="4773739" y="3352241"/>
            <a:ext cx="1059656" cy="4087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6" name="TextBox 105"/>
          <p:cNvSpPr txBox="1"/>
          <p:nvPr/>
        </p:nvSpPr>
        <p:spPr>
          <a:xfrm>
            <a:off x="4617767" y="596603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000000"/>
                </a:solidFill>
              </a:rPr>
              <a:t>Arizona State </a:t>
            </a:r>
          </a:p>
          <a:p>
            <a:pPr algn="ctr"/>
            <a:r>
              <a:rPr lang="en-US" sz="900" i="1" dirty="0">
                <a:solidFill>
                  <a:srgbClr val="000000"/>
                </a:solidFill>
              </a:rPr>
              <a:t>University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30029" y="491246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000000"/>
                </a:solidFill>
              </a:rPr>
              <a:t>University of </a:t>
            </a:r>
          </a:p>
          <a:p>
            <a:pPr algn="ctr"/>
            <a:r>
              <a:rPr lang="en-US" sz="900" i="1" dirty="0">
                <a:solidFill>
                  <a:srgbClr val="000000"/>
                </a:solidFill>
              </a:rPr>
              <a:t>Nevada, Reno</a:t>
            </a:r>
          </a:p>
        </p:txBody>
      </p:sp>
      <p:pic>
        <p:nvPicPr>
          <p:cNvPr id="121" name="Picture 120" descr="Logo_Goucher.png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348" b="31163"/>
          <a:stretch/>
        </p:blipFill>
        <p:spPr>
          <a:xfrm>
            <a:off x="4777510" y="1291256"/>
            <a:ext cx="1042530" cy="411480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6107981" y="596603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000000"/>
                </a:solidFill>
              </a:rPr>
              <a:t>New Jersey City</a:t>
            </a:r>
          </a:p>
          <a:p>
            <a:pPr algn="ctr"/>
            <a:r>
              <a:rPr lang="en-US" sz="900" i="1" dirty="0">
                <a:solidFill>
                  <a:srgbClr val="000000"/>
                </a:solidFill>
              </a:rPr>
              <a:t>University</a:t>
            </a:r>
          </a:p>
        </p:txBody>
      </p:sp>
      <p:pic>
        <p:nvPicPr>
          <p:cNvPr id="5122" name="Picture 2" descr="Image result for kansas state logo">
            <a:extLst>
              <a:ext uri="{FF2B5EF4-FFF2-40B4-BE49-F238E27FC236}">
                <a16:creationId xmlns:a16="http://schemas.microsoft.com/office/drawing/2014/main" xmlns="" id="{3CE30A94-DED3-4ACB-9B06-FE595B14B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91" y="2350112"/>
            <a:ext cx="1325880" cy="30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20" b="11813"/>
          <a:stretch/>
        </p:blipFill>
        <p:spPr>
          <a:xfrm>
            <a:off x="1939754" y="1224032"/>
            <a:ext cx="744499" cy="510742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1626203" y="1805212"/>
            <a:ext cx="13716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000000"/>
                </a:solidFill>
              </a:rPr>
              <a:t>Miami Dade</a:t>
            </a:r>
          </a:p>
          <a:p>
            <a:pPr algn="ctr"/>
            <a:r>
              <a:rPr lang="en-US" sz="900" i="1" dirty="0">
                <a:solidFill>
                  <a:srgbClr val="000000"/>
                </a:solidFill>
              </a:rPr>
              <a:t>College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35685" y="596603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000000"/>
                </a:solidFill>
              </a:rPr>
              <a:t>Baker </a:t>
            </a:r>
          </a:p>
          <a:p>
            <a:pPr algn="ctr"/>
            <a:r>
              <a:rPr lang="en-US" sz="900" i="1" dirty="0">
                <a:solidFill>
                  <a:srgbClr val="000000"/>
                </a:solidFill>
              </a:rPr>
              <a:t>University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30313" y="596353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000000"/>
                </a:solidFill>
              </a:rPr>
              <a:t>Kansas City Kansas Community College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5A113346-E02D-446E-9266-D54307B5C48E}"/>
              </a:ext>
            </a:extLst>
          </p:cNvPr>
          <p:cNvSpPr txBox="1"/>
          <p:nvPr/>
        </p:nvSpPr>
        <p:spPr>
          <a:xfrm>
            <a:off x="6107981" y="4916697"/>
            <a:ext cx="13716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000000"/>
                </a:solidFill>
              </a:rPr>
              <a:t>Southern Connecticut State University</a:t>
            </a:r>
          </a:p>
        </p:txBody>
      </p:sp>
      <p:pic>
        <p:nvPicPr>
          <p:cNvPr id="5124" name="Picture 4" descr="Image result for southern connecticut state university logo">
            <a:extLst>
              <a:ext uri="{FF2B5EF4-FFF2-40B4-BE49-F238E27FC236}">
                <a16:creationId xmlns:a16="http://schemas.microsoft.com/office/drawing/2014/main" xmlns="" id="{5D90ECCB-C9BE-4548-9ACA-B7779B26E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" t="7469" r="70031" b="8816"/>
          <a:stretch/>
        </p:blipFill>
        <p:spPr bwMode="auto">
          <a:xfrm>
            <a:off x="6610530" y="4301280"/>
            <a:ext cx="366502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3B161E77-C13F-40C1-B88D-E553E355B6C3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7917" t="1" b="1030"/>
          <a:stretch/>
        </p:blipFill>
        <p:spPr>
          <a:xfrm>
            <a:off x="3629420" y="3259415"/>
            <a:ext cx="373076" cy="594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C9A70A-F1C9-405F-8840-6248D8A7B24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486947" y="5345989"/>
            <a:ext cx="656897" cy="603504"/>
          </a:xfrm>
          <a:prstGeom prst="rect">
            <a:avLst/>
          </a:prstGeom>
        </p:spPr>
      </p:pic>
      <p:pic>
        <p:nvPicPr>
          <p:cNvPr id="1026" name="Picture 2" descr="Image result for kckcc logo">
            <a:extLst>
              <a:ext uri="{FF2B5EF4-FFF2-40B4-BE49-F238E27FC236}">
                <a16:creationId xmlns:a16="http://schemas.microsoft.com/office/drawing/2014/main" xmlns="" id="{79CDE325-5562-49E9-B9BA-980790EF8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5" y="5410910"/>
            <a:ext cx="77081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aker university logo">
            <a:extLst>
              <a:ext uri="{FF2B5EF4-FFF2-40B4-BE49-F238E27FC236}">
                <a16:creationId xmlns:a16="http://schemas.microsoft.com/office/drawing/2014/main" xmlns="" id="{BF7BF7A2-741D-4842-81F8-750E6756B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1" y="5359920"/>
            <a:ext cx="418529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wu.edu/media/images/web-team/TWU-Logo-Maroon.png">
            <a:extLst>
              <a:ext uri="{FF2B5EF4-FFF2-40B4-BE49-F238E27FC236}">
                <a16:creationId xmlns:a16="http://schemas.microsoft.com/office/drawing/2014/main" xmlns="" id="{C205D99B-E7E4-4026-9C94-94FAF9CF0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" r="7759" b="52070"/>
          <a:stretch/>
        </p:blipFill>
        <p:spPr bwMode="auto">
          <a:xfrm>
            <a:off x="1752366" y="4415580"/>
            <a:ext cx="1119274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upload.wikimedia.org/wikipedia/commons/thumb/4/4a/University_of_Missouri_logo.svg/1000px-University_of_Missouri_logo.svg.png">
            <a:extLst>
              <a:ext uri="{FF2B5EF4-FFF2-40B4-BE49-F238E27FC236}">
                <a16:creationId xmlns:a16="http://schemas.microsoft.com/office/drawing/2014/main" xmlns="" id="{9969C3BC-C4EE-4BE6-BBFB-7D6B90445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588" y="2221869"/>
            <a:ext cx="487794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park university logo">
            <a:extLst>
              <a:ext uri="{FF2B5EF4-FFF2-40B4-BE49-F238E27FC236}">
                <a16:creationId xmlns:a16="http://schemas.microsoft.com/office/drawing/2014/main" xmlns="" id="{57267C79-CC08-46E2-8614-8C9D10477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6" b="24125"/>
          <a:stretch/>
        </p:blipFill>
        <p:spPr bwMode="auto">
          <a:xfrm>
            <a:off x="2112581" y="5359920"/>
            <a:ext cx="394823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D3B29E-E9CA-41A4-AB32-419837FFFAFB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l="12212" t="23593" r="12775" b="23348"/>
          <a:stretch/>
        </p:blipFill>
        <p:spPr>
          <a:xfrm>
            <a:off x="4761172" y="5429297"/>
            <a:ext cx="1097280" cy="45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25126"/>
      </p:ext>
    </p:extLst>
  </p:cSld>
  <p:clrMapOvr>
    <a:masterClrMapping/>
  </p:clrMapOvr>
</p:sld>
</file>

<file path=ppt/theme/theme1.xml><?xml version="1.0" encoding="utf-8"?>
<a:theme xmlns:a="http://schemas.openxmlformats.org/drawingml/2006/main" name="1_CSU - Storyboard 4x3 20161222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U Partnership Presentation 011217B" id="{EDA2E359-071F-D544-8208-3CAD1FBD7A85}" vid="{D5A8CE2E-C44B-C74A-9FE0-AABCF93CD8B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U Partnership Presentation 011217B" id="{EDA2E359-071F-D544-8208-3CAD1FBD7A85}" vid="{B3DCEA10-B0D5-B94A-A4D2-2A24BECC04D1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U Partnership Presentation 011217B" id="{EDA2E359-071F-D544-8208-3CAD1FBD7A85}" vid="{10743C2B-742E-0649-B48B-B347ED458B3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U Partnership Presentation 011217B" id="{EDA2E359-071F-D544-8208-3CAD1FBD7A85}" vid="{AE895DD9-AC58-5943-86AE-7843676B1C2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U Partnership Presentation 011217B" id="{EDA2E359-071F-D544-8208-3CAD1FBD7A85}" vid="{123DDB28-2DCA-7842-BFB8-8D96C97660F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FIU Partnership Presentation 011217B</Template>
  <TotalTime>21340</TotalTime>
  <Words>1039</Words>
  <Application>Microsoft Office PowerPoint</Application>
  <PresentationFormat>On-screen Show (4:3)</PresentationFormat>
  <Paragraphs>295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Courier New</vt:lpstr>
      <vt:lpstr>Kelson Sans</vt:lpstr>
      <vt:lpstr>Open Sans</vt:lpstr>
      <vt:lpstr>Wingdings</vt:lpstr>
      <vt:lpstr>1_CSU - Storyboard 4x3 20161222a</vt:lpstr>
      <vt:lpstr>Custom Design</vt:lpstr>
      <vt:lpstr>1_Custom Design</vt:lpstr>
      <vt:lpstr>Office Theme</vt:lpstr>
      <vt:lpstr>1_Office Theme</vt:lpstr>
      <vt:lpstr>Student Success Through  Quality Instruction</vt:lpstr>
      <vt:lpstr>Where MA needs to be</vt:lpstr>
      <vt:lpstr>The instructional black box?</vt:lpstr>
      <vt:lpstr>The “student success” agenda</vt:lpstr>
      <vt:lpstr>Instructors’ sizeable impact</vt:lpstr>
      <vt:lpstr>The changing academic workforce</vt:lpstr>
      <vt:lpstr>ACUE’s purpose and approach</vt:lpstr>
      <vt:lpstr>ACUE’s Course: Comprehensive and evidence-based</vt:lpstr>
      <vt:lpstr>Adopted by institutions nationwide</vt:lpstr>
      <vt:lpstr>ACUE’s Certificate in Effective College Instruction</vt:lpstr>
      <vt:lpstr>Real-time accountability</vt:lpstr>
      <vt:lpstr>Faculty and student impact</vt:lpstr>
      <vt:lpstr>Salem State and ACUE</vt:lpstr>
      <vt:lpstr>Partnership services</vt:lpstr>
      <vt:lpstr>Course experience</vt:lpstr>
      <vt:lpstr>Next steps</vt:lpstr>
      <vt:lpstr>Q &amp; A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Achieving BeyondPossible2020  through Great Teaching</dc:title>
  <dc:subject/>
  <dc:creator>Geoff Decker</dc:creator>
  <cp:keywords/>
  <dc:description/>
  <cp:lastModifiedBy>Chadha, Suchita (DHE)</cp:lastModifiedBy>
  <cp:revision>597</cp:revision>
  <cp:lastPrinted>2017-09-18T12:18:43Z</cp:lastPrinted>
  <dcterms:created xsi:type="dcterms:W3CDTF">2017-01-13T19:34:26Z</dcterms:created>
  <dcterms:modified xsi:type="dcterms:W3CDTF">2018-04-17T15:19:00Z</dcterms:modified>
  <cp:category/>
</cp:coreProperties>
</file>