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charts/style33.xml" ContentType="application/vnd.ms-office.chartstyl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charts/style22.xml" ContentType="application/vnd.ms-office.chartstyle+xml"/>
  <Override PartName="/ppt/charts/style40.xml" ContentType="application/vnd.ms-office.chartstyle+xml"/>
  <Override PartName="/ppt/charts/colors27.xml" ContentType="application/vnd.ms-office.chartcolorstyle+xml"/>
  <Override PartName="/ppt/charts/colors6.xml" ContentType="application/vnd.ms-office.chartcolor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style11.xml" ContentType="application/vnd.ms-office.chartstyle+xml"/>
  <Override PartName="/ppt/charts/colors16.xml" ContentType="application/vnd.ms-office.chartcolorstyle+xml"/>
  <Override PartName="/ppt/charts/colors34.xml" ContentType="application/vnd.ms-office.chartcolorstyl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charts/colors2.xml" ContentType="application/vnd.ms-office.chartcolorstyle+xml"/>
  <Override PartName="/ppt/charts/colors23.xml" ContentType="application/vnd.ms-office.chartcolorstyle+xml"/>
  <Override PartName="/ppt/charts/colors41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olors12.xml" ContentType="application/vnd.ms-office.chartcolorstyle+xml"/>
  <Override PartName="/ppt/charts/colors30.xml" ContentType="application/vnd.ms-office.chartcolorstyle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style9.xml" ContentType="application/vnd.ms-office.chartstyle+xml"/>
  <Override PartName="/ppt/charts/chart3.xml" ContentType="application/vnd.openxmlformats-officedocument.drawingml.chart+xml"/>
  <Override PartName="/ppt/charts/style27.xml" ContentType="application/vnd.ms-office.chartstyle+xml"/>
  <Override PartName="/ppt/charts/style38.xml" ContentType="application/vnd.ms-office.chartstyle+xml"/>
  <Override PartName="/ppt/charts/style5.xml" ContentType="application/vnd.ms-office.chartstyl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style16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charts/style34.xml" ContentType="application/vnd.ms-office.chartstyle+xml"/>
  <Override PartName="/ppt/charts/style1.xml" ContentType="application/vnd.ms-office.chartstyle+xml"/>
  <Override PartName="/ppt/charts/style23.xml" ContentType="application/vnd.ms-office.chartstyle+xml"/>
  <Override PartName="/ppt/charts/colors39.xml" ContentType="application/vnd.ms-office.chartcolorstyl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charts/colors7.xml" ContentType="application/vnd.ms-office.chartcolorstyle+xml"/>
  <Override PartName="/ppt/charts/style41.xml" ContentType="application/vnd.ms-office.chartstyle+xml"/>
  <Override PartName="/ppt/charts/style12.xml" ContentType="application/vnd.ms-office.chartstyle+xml"/>
  <Override PartName="/ppt/charts/style30.xml" ContentType="application/vnd.ms-office.chartstyle+xml"/>
  <Override PartName="/ppt/charts/colors28.xml" ContentType="application/vnd.ms-office.chartcolorstyle+xml"/>
  <Override PartName="/ppt/charts/colors17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25.xml" ContentType="application/vnd.openxmlformats-officedocument.drawingml.chart+xml"/>
  <Override PartName="/ppt/charts/colors35.xml" ContentType="application/vnd.ms-office.chartcolorstyl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charts/chart14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charts/colors24.xml" ContentType="application/vnd.ms-office.chartcolorstyle+xml"/>
  <Override PartName="/ppt/charts/colors13.xml" ContentType="application/vnd.ms-office.chartcolorstyle+xml"/>
  <Override PartName="/ppt/charts/colors42.xml" ContentType="application/vnd.ms-office.chartcolorstyle+xml"/>
  <Override PartName="/ppt/charts/colors3.xml" ContentType="application/vnd.ms-office.chartcolorstyle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charts/colors31.xml" ContentType="application/vnd.ms-office.chartcolorstyle+xml"/>
  <Override PartName="/ppt/slideLayouts/slideLayout10.xml" ContentType="application/vnd.openxmlformats-officedocument.presentationml.slideLayout+xml"/>
  <Override PartName="/ppt/charts/chart10.xml" ContentType="application/vnd.openxmlformats-officedocument.drawingml.chart+xml"/>
  <Override PartName="/ppt/charts/colors20.xml" ContentType="application/vnd.ms-office.chartcolorstyle+xml"/>
  <Override PartName="/ppt/charts/style39.xml" ContentType="application/vnd.ms-office.chartstyle+xml"/>
  <Override PartName="/ppt/charts/chart4.xml" ContentType="application/vnd.openxmlformats-officedocument.drawingml.chart+xml"/>
  <Override PartName="/ppt/charts/style28.xml" ContentType="application/vnd.ms-office.chartstyle+xml"/>
  <Override PartName="/ppt/charts/style6.xml" ContentType="application/vnd.ms-office.chartstyl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charts/style17.xml" ContentType="application/vnd.ms-office.chartstyle+xml"/>
  <Override PartName="/ppt/charts/style35.xml" ContentType="application/vnd.ms-office.chartstyl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  <Override PartName="/ppt/charts/style24.xml" ContentType="application/vnd.ms-office.chartstyle+xml"/>
  <Override PartName="/ppt/charts/style2.xml" ContentType="application/vnd.ms-office.chartstyle+xml"/>
  <Override PartName="/ppt/charts/style42.xml" ContentType="application/vnd.ms-office.chartstyle+xml"/>
  <Override PartName="/ppt/charts/colors29.xml" ContentType="application/vnd.ms-office.chartcolorstyle+xml"/>
  <Override PartName="/ppt/charts/colors8.xml" ContentType="application/vnd.ms-office.chartcolor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style13.xml" ContentType="application/vnd.ms-office.chartstyle+xml"/>
  <Override PartName="/ppt/charts/style31.xml" ContentType="application/vnd.ms-office.chartstyle+xml"/>
  <Override PartName="/ppt/charts/colors18.xml" ContentType="application/vnd.ms-office.chartcolorstyle+xml"/>
  <Override PartName="/ppt/charts/colors3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Override PartName="/ppt/charts/style20.xml" ContentType="application/vnd.ms-office.chartstyle+xml"/>
  <Override PartName="/ppt/charts/colors25.xml" ContentType="application/vnd.ms-office.chartcolorstyle+xml"/>
  <Override PartName="/ppt/charts/colors4.xml" ContentType="application/vnd.ms-office.chartcolorstyle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olors14.xml" ContentType="application/vnd.ms-office.chartcolorstyle+xml"/>
  <Override PartName="/ppt/charts/colors32.xml" ContentType="application/vnd.ms-office.chartcolorstyl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charts/colors21.xml" ContentType="application/vnd.ms-office.chartcolorstyle+xml"/>
  <Override PartName="/ppt/charts/style29.xml" ContentType="application/vnd.ms-office.chartstyle+xml"/>
  <Override PartName="/ppt/charts/style7.xml" ContentType="application/vnd.ms-office.chartstyle+xml"/>
  <Override PartName="/ppt/charts/colors10.xml" ContentType="application/vnd.ms-office.chartcolorstyle+xml"/>
  <Override PartName="/ppt/charts/chart5.xml" ContentType="application/vnd.openxmlformats-officedocument.drawingml.chart+xml"/>
  <Override PartName="/ppt/charts/style18.xml" ContentType="application/vnd.ms-office.chart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style25.xml" ContentType="application/vnd.ms-office.chartstyle+xml"/>
  <Override PartName="/ppt/charts/style36.xml" ContentType="application/vnd.ms-office.chartstyle+xml"/>
  <Override PartName="/ppt/charts/style3.xml" ContentType="application/vnd.ms-office.chartstyl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charts/colors9.xml" ContentType="application/vnd.ms-office.chartcolorstyle+xml"/>
  <Override PartName="/ppt/charts/style14.xml" ContentType="application/vnd.ms-office.chartstyle+xml"/>
  <Override PartName="/ppt/charts/style32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style21.xml" ContentType="application/vnd.ms-office.chartstyle+xml"/>
  <Override PartName="/ppt/charts/colors19.xml" ContentType="application/vnd.ms-office.chartcolorstyle+xml"/>
  <Override PartName="/ppt/charts/colors37.xml" ContentType="application/vnd.ms-office.chartcolorstyle+xml"/>
  <Override PartName="/ppt/slides/slide24.xml" ContentType="application/vnd.openxmlformats-officedocument.presentationml.slide+xml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Default Extension="jpeg" ContentType="image/jpeg"/>
  <Override PartName="/ppt/charts/colors5.xml" ContentType="application/vnd.ms-office.chartcolorstyle+xml"/>
  <Override PartName="/ppt/charts/style10.xml" ContentType="application/vnd.ms-office.chartstyle+xml"/>
  <Override PartName="/ppt/charts/colors26.xml" ContentType="application/vnd.ms-office.chartcolorstyle+xml"/>
  <Override PartName="/ppt/charts/colors15.xml" ContentType="application/vnd.ms-office.chartcolorstyl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3.xml" ContentType="application/vnd.openxmlformats-officedocument.drawingml.chart+xml"/>
  <Override PartName="/ppt/charts/colors33.xml" ContentType="application/vnd.ms-office.chartcolorstyle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olors22.xml" ContentType="application/vnd.ms-office.chartcolorstyle+xml"/>
  <Override PartName="/ppt/charts/colors11.xml" ContentType="application/vnd.ms-office.chartcolorstyle+xml"/>
  <Override PartName="/ppt/charts/colors40.xml" ContentType="application/vnd.ms-office.chartcolor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8.xml" ContentType="application/vnd.ms-office.chartstyle+xml"/>
  <Override PartName="/ppt/charts/style19.xml" ContentType="application/vnd.ms-office.chartstyle+xml"/>
  <Override PartName="/ppt/charts/style37.xml" ContentType="application/vnd.ms-office.chart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charts/style26.xml" ContentType="application/vnd.ms-office.chartstyle+xml"/>
  <Override PartName="/ppt/charts/style4.xml" ContentType="application/vnd.ms-office.chartstyle+xml"/>
  <Override PartName="/ppt/slides/slide29.xml" ContentType="application/vnd.openxmlformats-officedocument.presentationml.slide+xml"/>
  <Override PartName="/ppt/charts/chart39.xml" ContentType="application/vnd.openxmlformats-officedocument.drawingml.chart+xml"/>
  <Override PartName="/ppt/charts/colors38.xml" ContentType="application/vnd.ms-office.chartcolorstyle+xml"/>
  <Override PartName="/ppt/charts/style1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74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93" r:id="rId11"/>
    <p:sldId id="266" r:id="rId12"/>
    <p:sldId id="257" r:id="rId13"/>
    <p:sldId id="258" r:id="rId14"/>
    <p:sldId id="263" r:id="rId15"/>
    <p:sldId id="259" r:id="rId16"/>
    <p:sldId id="260" r:id="rId17"/>
    <p:sldId id="262" r:id="rId18"/>
    <p:sldId id="261" r:id="rId19"/>
    <p:sldId id="264" r:id="rId20"/>
    <p:sldId id="265" r:id="rId21"/>
    <p:sldId id="267" r:id="rId22"/>
    <p:sldId id="268" r:id="rId23"/>
    <p:sldId id="269" r:id="rId24"/>
    <p:sldId id="270" r:id="rId25"/>
    <p:sldId id="271" r:id="rId26"/>
    <p:sldId id="272" r:id="rId27"/>
    <p:sldId id="285" r:id="rId28"/>
    <p:sldId id="291" r:id="rId29"/>
    <p:sldId id="292" r:id="rId30"/>
    <p:sldId id="287" r:id="rId31"/>
    <p:sldId id="286" r:id="rId32"/>
    <p:sldId id="288" r:id="rId33"/>
    <p:sldId id="289" r:id="rId34"/>
    <p:sldId id="290" r:id="rId3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75E6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/>
    <p:restoredTop sz="94571"/>
  </p:normalViewPr>
  <p:slideViewPr>
    <p:cSldViewPr snapToGrid="0" snapToObjects="1">
      <p:cViewPr varScale="1">
        <p:scale>
          <a:sx n="86" d="100"/>
          <a:sy n="86" d="100"/>
        </p:scale>
        <p:origin x="-6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heeo-dc\H%20Drive\MSC\Data%20and%20Results\RY\Final%20Results%209.21.17\Combined%20RY%20Data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\\localhost\Users\rockyrockwell5\Desktop\MSC%20data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\\localhost\Users\rockyrockwell5\Desktop\MSC%20data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\\localhost\Users\rockyrockwell5\Desktop\MSC%20data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\\localhost\Users\rockyrockwell5\Desktop\MSC%20data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\\localhost\Users\rockyrockwell5\Desktop\MSC%20data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\\localhost\Users\rockyrockwell5\Desktop\MSC%20data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\\localhost\Users\rockyrockwell5\Desktop\DHE\2017%20MSC%20Data\MSC%20data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\\localhost\Users\rockyrockwell5\Desktop\MSC%20data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\\localhost\Users\rockyrockwell5\Desktop\MSC%20data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oleObject" Target="file:///\\localhost\Users\rockyrockwell5\Desktop\MSC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heeo-dc\H%20Drive\MSC\Data%20and%20Results\RY\Final%20Results%209.21.17\Combined%20RY%20Data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oleObject" Target="file:///\\localhost\Users\rockyrockwell5\Desktop\MSC%20data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oleObject" Target="file:///\\localhost\Users\rockyrockwell5\Desktop\MSC%20data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oleObject" Target="file:///\\localhost\Users\rockyrockwell5\Desktop\MSC%20data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oleObject" Target="file:///\\localhost\Users\rockyrockwell5\Desktop\MSC%20data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oleObject" Target="file:///\\localhost\Users\rockyrockwell5\Desktop\MSC%20data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Style" Target="style19.xml"/><Relationship Id="rId2" Type="http://schemas.microsoft.com/office/2011/relationships/chartColorStyle" Target="colors19.xml"/><Relationship Id="rId1" Type="http://schemas.openxmlformats.org/officeDocument/2006/relationships/oleObject" Target="file:///\\localhost\Users\rockyrockwell5\Desktop\MSC%20data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Style" Target="style20.xml"/><Relationship Id="rId2" Type="http://schemas.microsoft.com/office/2011/relationships/chartColorStyle" Target="colors20.xml"/><Relationship Id="rId1" Type="http://schemas.openxmlformats.org/officeDocument/2006/relationships/oleObject" Target="file:///\\localhost\Users\rockyrockwell5\Desktop\MSC%20data.xlsx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microsoft.com/office/2011/relationships/chartStyle" Target="style21.xml"/><Relationship Id="rId2" Type="http://schemas.microsoft.com/office/2011/relationships/chartColorStyle" Target="colors21.xml"/><Relationship Id="rId1" Type="http://schemas.openxmlformats.org/officeDocument/2006/relationships/oleObject" Target="file:///\\localhost\Users\rockyrockwell5\Desktop\MSC%20data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microsoft.com/office/2011/relationships/chartStyle" Target="style22.xml"/><Relationship Id="rId2" Type="http://schemas.microsoft.com/office/2011/relationships/chartColorStyle" Target="colors22.xml"/><Relationship Id="rId1" Type="http://schemas.openxmlformats.org/officeDocument/2006/relationships/oleObject" Target="file:///\\localhost\Users\rockyrockwell5\Desktop\MSC%20data.xlsx" TargetMode="External"/></Relationships>
</file>

<file path=ppt/charts/_rels/chart29.xml.rels><?xml version="1.0" encoding="UTF-8" standalone="yes"?>
<Relationships xmlns="http://schemas.openxmlformats.org/package/2006/relationships"><Relationship Id="rId3" Type="http://schemas.microsoft.com/office/2011/relationships/chartStyle" Target="style23.xml"/><Relationship Id="rId2" Type="http://schemas.microsoft.com/office/2011/relationships/chartColorStyle" Target="colors23.xml"/><Relationship Id="rId1" Type="http://schemas.openxmlformats.org/officeDocument/2006/relationships/oleObject" Target="file:///\\localhost\Users\rockyrockwell5\Desktop\MSC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heeo-dc\H%20Drive\MSC\Data%20and%20Results\RY\Final%20Results%209.21.17\Combined%20RY%20Data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microsoft.com/office/2011/relationships/chartStyle" Target="style24.xml"/><Relationship Id="rId2" Type="http://schemas.microsoft.com/office/2011/relationships/chartColorStyle" Target="colors24.xml"/><Relationship Id="rId1" Type="http://schemas.openxmlformats.org/officeDocument/2006/relationships/oleObject" Target="file:///\\localhost\Users\rockyrockwell5\Desktop\MSC%20data.xlsx" TargetMode="External"/></Relationships>
</file>

<file path=ppt/charts/_rels/chart31.xml.rels><?xml version="1.0" encoding="UTF-8" standalone="yes"?>
<Relationships xmlns="http://schemas.openxmlformats.org/package/2006/relationships"><Relationship Id="rId3" Type="http://schemas.microsoft.com/office/2011/relationships/chartStyle" Target="style25.xml"/><Relationship Id="rId2" Type="http://schemas.microsoft.com/office/2011/relationships/chartColorStyle" Target="colors25.xml"/><Relationship Id="rId1" Type="http://schemas.openxmlformats.org/officeDocument/2006/relationships/oleObject" Target="file:///\\localhost\Users\rockyrockwell5\Desktop\MSC%20data.xlsx" TargetMode="External"/></Relationships>
</file>

<file path=ppt/charts/_rels/chart32.xml.rels><?xml version="1.0" encoding="UTF-8" standalone="yes"?>
<Relationships xmlns="http://schemas.openxmlformats.org/package/2006/relationships"><Relationship Id="rId3" Type="http://schemas.microsoft.com/office/2011/relationships/chartStyle" Target="style26.xml"/><Relationship Id="rId2" Type="http://schemas.microsoft.com/office/2011/relationships/chartColorStyle" Target="colors26.xml"/><Relationship Id="rId1" Type="http://schemas.openxmlformats.org/officeDocument/2006/relationships/oleObject" Target="file:///\\localhost\Users\rockyrockwell5\Desktop\MSC%20data.xlsx" TargetMode="External"/></Relationships>
</file>

<file path=ppt/charts/_rels/chart33.xml.rels><?xml version="1.0" encoding="UTF-8" standalone="yes"?>
<Relationships xmlns="http://schemas.openxmlformats.org/package/2006/relationships"><Relationship Id="rId3" Type="http://schemas.microsoft.com/office/2011/relationships/chartStyle" Target="style27.xml"/><Relationship Id="rId2" Type="http://schemas.microsoft.com/office/2011/relationships/chartColorStyle" Target="colors27.xml"/><Relationship Id="rId1" Type="http://schemas.openxmlformats.org/officeDocument/2006/relationships/oleObject" Target="file:///\\localhost\Users\rockyrockwell5\Desktop\MSC%20data.xlsx" TargetMode="External"/></Relationships>
</file>

<file path=ppt/charts/_rels/chart34.xml.rels><?xml version="1.0" encoding="UTF-8" standalone="yes"?>
<Relationships xmlns="http://schemas.openxmlformats.org/package/2006/relationships"><Relationship Id="rId3" Type="http://schemas.microsoft.com/office/2011/relationships/chartStyle" Target="style28.xml"/><Relationship Id="rId2" Type="http://schemas.microsoft.com/office/2011/relationships/chartColorStyle" Target="colors28.xml"/><Relationship Id="rId1" Type="http://schemas.openxmlformats.org/officeDocument/2006/relationships/oleObject" Target="file:///\\localhost\Users\rockyrockwell5\Desktop\MSC%20data.xlsx" TargetMode="External"/></Relationships>
</file>

<file path=ppt/charts/_rels/chart35.xml.rels><?xml version="1.0" encoding="UTF-8" standalone="yes"?>
<Relationships xmlns="http://schemas.openxmlformats.org/package/2006/relationships"><Relationship Id="rId3" Type="http://schemas.microsoft.com/office/2011/relationships/chartStyle" Target="style29.xml"/><Relationship Id="rId2" Type="http://schemas.microsoft.com/office/2011/relationships/chartColorStyle" Target="colors29.xml"/><Relationship Id="rId1" Type="http://schemas.openxmlformats.org/officeDocument/2006/relationships/oleObject" Target="file:///\\localhost\Users\rockyrockwell5\Desktop\MSC%20data.xlsx" TargetMode="External"/></Relationships>
</file>

<file path=ppt/charts/_rels/chart36.xml.rels><?xml version="1.0" encoding="UTF-8" standalone="yes"?>
<Relationships xmlns="http://schemas.openxmlformats.org/package/2006/relationships"><Relationship Id="rId3" Type="http://schemas.microsoft.com/office/2011/relationships/chartStyle" Target="style30.xml"/><Relationship Id="rId2" Type="http://schemas.microsoft.com/office/2011/relationships/chartColorStyle" Target="colors30.xml"/><Relationship Id="rId1" Type="http://schemas.openxmlformats.org/officeDocument/2006/relationships/oleObject" Target="file:///\\localhost\Users\rockyrockwell5\Desktop\MSC%20data.xlsx" TargetMode="External"/></Relationships>
</file>

<file path=ppt/charts/_rels/chart37.xml.rels><?xml version="1.0" encoding="UTF-8" standalone="yes"?>
<Relationships xmlns="http://schemas.openxmlformats.org/package/2006/relationships"><Relationship Id="rId3" Type="http://schemas.microsoft.com/office/2011/relationships/chartStyle" Target="style31.xml"/><Relationship Id="rId2" Type="http://schemas.microsoft.com/office/2011/relationships/chartColorStyle" Target="colors31.xml"/><Relationship Id="rId1" Type="http://schemas.openxmlformats.org/officeDocument/2006/relationships/oleObject" Target="file:///\\localhost\Users\rockyrockwell5\Desktop\MSC%20data.xlsx" TargetMode="External"/></Relationships>
</file>

<file path=ppt/charts/_rels/chart38.xml.rels><?xml version="1.0" encoding="UTF-8" standalone="yes"?>
<Relationships xmlns="http://schemas.openxmlformats.org/package/2006/relationships"><Relationship Id="rId3" Type="http://schemas.microsoft.com/office/2011/relationships/chartStyle" Target="style32.xml"/><Relationship Id="rId2" Type="http://schemas.microsoft.com/office/2011/relationships/chartColorStyle" Target="colors32.xml"/><Relationship Id="rId1" Type="http://schemas.openxmlformats.org/officeDocument/2006/relationships/oleObject" Target="file:///\\localhost\Users\rockyrockwell5\Desktop\MSC%20data.xlsx" TargetMode="External"/></Relationships>
</file>

<file path=ppt/charts/_rels/chart39.xml.rels><?xml version="1.0" encoding="UTF-8" standalone="yes"?>
<Relationships xmlns="http://schemas.openxmlformats.org/package/2006/relationships"><Relationship Id="rId3" Type="http://schemas.microsoft.com/office/2011/relationships/chartStyle" Target="style33.xml"/><Relationship Id="rId2" Type="http://schemas.microsoft.com/office/2011/relationships/chartColorStyle" Target="colors33.xml"/><Relationship Id="rId1" Type="http://schemas.openxmlformats.org/officeDocument/2006/relationships/oleObject" Target="file:///\\localhost\Users\rockyrockwell5\Desktop\MSC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heeo-dc\H%20Drive\MSC\Data%20and%20Results\RY\Final%20Results%209.21.17\Combined%20RY%20Data.xlsx" TargetMode="External"/></Relationships>
</file>

<file path=ppt/charts/_rels/chart40.xml.rels><?xml version="1.0" encoding="UTF-8" standalone="yes"?>
<Relationships xmlns="http://schemas.openxmlformats.org/package/2006/relationships"><Relationship Id="rId3" Type="http://schemas.microsoft.com/office/2011/relationships/chartStyle" Target="style34.xml"/><Relationship Id="rId2" Type="http://schemas.microsoft.com/office/2011/relationships/chartColorStyle" Target="colors34.xml"/><Relationship Id="rId1" Type="http://schemas.openxmlformats.org/officeDocument/2006/relationships/oleObject" Target="file:///\\localhost\Users\rockyrockwell5\Desktop\MSC%20data.xlsx" TargetMode="External"/></Relationships>
</file>

<file path=ppt/charts/_rels/chart41.xml.rels><?xml version="1.0" encoding="UTF-8" standalone="yes"?>
<Relationships xmlns="http://schemas.openxmlformats.org/package/2006/relationships"><Relationship Id="rId3" Type="http://schemas.microsoft.com/office/2011/relationships/chartStyle" Target="style35.xml"/><Relationship Id="rId2" Type="http://schemas.microsoft.com/office/2011/relationships/chartColorStyle" Target="colors35.xml"/><Relationship Id="rId1" Type="http://schemas.openxmlformats.org/officeDocument/2006/relationships/oleObject" Target="file:///\\localhost\Users\rockyrockwell5\Desktop\MSC%20data.xlsx" TargetMode="External"/></Relationships>
</file>

<file path=ppt/charts/_rels/chart42.xml.rels><?xml version="1.0" encoding="UTF-8" standalone="yes"?>
<Relationships xmlns="http://schemas.openxmlformats.org/package/2006/relationships"><Relationship Id="rId3" Type="http://schemas.microsoft.com/office/2011/relationships/chartStyle" Target="style36.xml"/><Relationship Id="rId2" Type="http://schemas.microsoft.com/office/2011/relationships/chartColorStyle" Target="colors36.xml"/><Relationship Id="rId1" Type="http://schemas.openxmlformats.org/officeDocument/2006/relationships/oleObject" Target="file:///\\localhost\Users\rockyrockwell5\Desktop\MSC%20data.xlsx" TargetMode="External"/></Relationships>
</file>

<file path=ppt/charts/_rels/chart43.xml.rels><?xml version="1.0" encoding="UTF-8" standalone="yes"?>
<Relationships xmlns="http://schemas.openxmlformats.org/package/2006/relationships"><Relationship Id="rId3" Type="http://schemas.microsoft.com/office/2011/relationships/chartStyle" Target="style37.xml"/><Relationship Id="rId2" Type="http://schemas.microsoft.com/office/2011/relationships/chartColorStyle" Target="colors37.xml"/><Relationship Id="rId1" Type="http://schemas.openxmlformats.org/officeDocument/2006/relationships/oleObject" Target="file:///\\localhost\Users\rockyrockwell5\Desktop\DHE\2017%20MSC%20Data\MSC%20data%20-%202017.xlsx" TargetMode="External"/></Relationships>
</file>

<file path=ppt/charts/_rels/chart44.xml.rels><?xml version="1.0" encoding="UTF-8" standalone="yes"?>
<Relationships xmlns="http://schemas.openxmlformats.org/package/2006/relationships"><Relationship Id="rId3" Type="http://schemas.microsoft.com/office/2011/relationships/chartStyle" Target="style38.xml"/><Relationship Id="rId2" Type="http://schemas.microsoft.com/office/2011/relationships/chartColorStyle" Target="colors38.xml"/><Relationship Id="rId1" Type="http://schemas.openxmlformats.org/officeDocument/2006/relationships/oleObject" Target="file:///\\localhost\Users\rockyrockwell5\Desktop\DHE\2017%20MSC%20Data\MSC%20data%20-%202017.xlsx" TargetMode="External"/></Relationships>
</file>

<file path=ppt/charts/_rels/chart45.xml.rels><?xml version="1.0" encoding="UTF-8" standalone="yes"?>
<Relationships xmlns="http://schemas.openxmlformats.org/package/2006/relationships"><Relationship Id="rId3" Type="http://schemas.microsoft.com/office/2011/relationships/chartStyle" Target="style39.xml"/><Relationship Id="rId2" Type="http://schemas.microsoft.com/office/2011/relationships/chartColorStyle" Target="colors39.xml"/><Relationship Id="rId1" Type="http://schemas.openxmlformats.org/officeDocument/2006/relationships/oleObject" Target="file:///\\localhost\Users\rockyrockwell5\Desktop\DHE\2017%20MSC%20Data\MSC%20data%20-%202017.xlsx" TargetMode="External"/></Relationships>
</file>

<file path=ppt/charts/_rels/chart46.xml.rels><?xml version="1.0" encoding="UTF-8" standalone="yes"?>
<Relationships xmlns="http://schemas.openxmlformats.org/package/2006/relationships"><Relationship Id="rId3" Type="http://schemas.microsoft.com/office/2011/relationships/chartStyle" Target="style40.xml"/><Relationship Id="rId2" Type="http://schemas.microsoft.com/office/2011/relationships/chartColorStyle" Target="colors40.xml"/><Relationship Id="rId1" Type="http://schemas.openxmlformats.org/officeDocument/2006/relationships/oleObject" Target="file:///\\localhost\Users\rockyrockwell5\Desktop\DHE\2017%20MSC%20Data\MSC%20data%20-%202017.xlsx" TargetMode="External"/></Relationships>
</file>

<file path=ppt/charts/_rels/chart47.xml.rels><?xml version="1.0" encoding="UTF-8" standalone="yes"?>
<Relationships xmlns="http://schemas.openxmlformats.org/package/2006/relationships"><Relationship Id="rId3" Type="http://schemas.microsoft.com/office/2011/relationships/chartStyle" Target="style41.xml"/><Relationship Id="rId2" Type="http://schemas.microsoft.com/office/2011/relationships/chartColorStyle" Target="colors41.xml"/><Relationship Id="rId1" Type="http://schemas.openxmlformats.org/officeDocument/2006/relationships/oleObject" Target="file:///\\localhost\Users\rockyrockwell5\Desktop\DHE\2017%20MSC%20Data\MSC%20data%20-%202017.xlsx" TargetMode="External"/></Relationships>
</file>

<file path=ppt/charts/_rels/chart48.xml.rels><?xml version="1.0" encoding="UTF-8" standalone="yes"?>
<Relationships xmlns="http://schemas.openxmlformats.org/package/2006/relationships"><Relationship Id="rId3" Type="http://schemas.microsoft.com/office/2011/relationships/chartStyle" Target="style42.xml"/><Relationship Id="rId2" Type="http://schemas.microsoft.com/office/2011/relationships/chartColorStyle" Target="colors42.xml"/><Relationship Id="rId1" Type="http://schemas.openxmlformats.org/officeDocument/2006/relationships/oleObject" Target="file:///\\localhost\Users\rockyrockwell5\Desktop\DHE\2017%20MSC%20Data\MSC%20data%20-%202017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heeo-dc\H%20Drive\MSC\Data%20and%20Results\RY\Final%20Results%209.21.17\Combined%20RY%20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heeo-dc\H%20Drive\MSC\Data%20and%20Results\RY\Final%20Results%209.21.17\Combined%20RY%20Data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localhost\Users\rockyrockwell5\Desktop\MSC%20data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localhost\Users\rockyrockwell5\Desktop\MSC%20data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localhost\Users\rockyrockwell5\Desktop\MSC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Associates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Representativeness!$G$18</c:f>
              <c:strCache>
                <c:ptCount val="1"/>
                <c:pt idx="0">
                  <c:v>IPEDS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dPt>
            <c:idx val="0"/>
            <c:spPr>
              <a:solidFill>
                <a:srgbClr val="89231A"/>
              </a:solidFill>
              <a:ln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556-4CEC-8702-22FEED7CF314}"/>
              </c:ext>
            </c:extLst>
          </c:dPt>
          <c:dPt>
            <c:idx val="1"/>
            <c:spPr>
              <a:solidFill>
                <a:srgbClr val="558ED5"/>
              </a:solidFill>
              <a:ln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556-4CEC-8702-22FEED7CF3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Representativeness!$F$19:$F$20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Representativeness!$G$19:$G$20</c:f>
              <c:numCache>
                <c:formatCode>0%</c:formatCode>
                <c:ptCount val="2"/>
                <c:pt idx="0">
                  <c:v>0.619740900678597</c:v>
                </c:pt>
                <c:pt idx="1">
                  <c:v>0.3802590993214075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556-4CEC-8702-22FEED7CF314}"/>
            </c:ext>
          </c:extLst>
        </c:ser>
        <c:ser>
          <c:idx val="1"/>
          <c:order val="1"/>
          <c:tx>
            <c:strRef>
              <c:f>Representativeness!$H$18</c:f>
              <c:strCache>
                <c:ptCount val="1"/>
                <c:pt idx="0">
                  <c:v>MSC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dPt>
            <c:idx val="0"/>
            <c:spPr>
              <a:solidFill>
                <a:srgbClr val="5C1712"/>
              </a:solidFill>
              <a:ln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556-4CEC-8702-22FEED7CF314}"/>
              </c:ext>
            </c:extLst>
          </c:dPt>
          <c:dPt>
            <c:idx val="1"/>
            <c:spPr>
              <a:solidFill>
                <a:srgbClr val="08519C"/>
              </a:solidFill>
              <a:ln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A556-4CEC-8702-22FEED7CF3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Representativeness!$F$19:$F$20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Representativeness!$H$19:$H$20</c:f>
              <c:numCache>
                <c:formatCode>0%</c:formatCode>
                <c:ptCount val="2"/>
                <c:pt idx="0">
                  <c:v>0.60532498042286598</c:v>
                </c:pt>
                <c:pt idx="1">
                  <c:v>0.39467501957713402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556-4CEC-8702-22FEED7CF314}"/>
            </c:ext>
          </c:extLst>
        </c:ser>
        <c:gapWidth val="30"/>
        <c:axId val="78918784"/>
        <c:axId val="78920320"/>
      </c:barChart>
      <c:catAx>
        <c:axId val="789187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920320"/>
        <c:crosses val="autoZero"/>
        <c:auto val="1"/>
        <c:lblAlgn val="ctr"/>
        <c:lblOffset val="100"/>
      </c:catAx>
      <c:valAx>
        <c:axId val="78920320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789187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Conclusion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CT 2yr'!$F$1</c:f>
              <c:strCache>
                <c:ptCount val="1"/>
                <c:pt idx="0">
                  <c:v>Conclusion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CT 2yr'!$A$2:$A$6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CT 2yr'!$F$2:$F$6</c:f>
              <c:numCache>
                <c:formatCode>0%</c:formatCode>
                <c:ptCount val="5"/>
                <c:pt idx="0">
                  <c:v>0.11</c:v>
                </c:pt>
                <c:pt idx="1">
                  <c:v>0.25</c:v>
                </c:pt>
                <c:pt idx="2">
                  <c:v>0.5</c:v>
                </c:pt>
                <c:pt idx="3">
                  <c:v>0.1</c:v>
                </c:pt>
                <c:pt idx="4">
                  <c:v>4.0000000000000022E-2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6D-46A0-A74F-6C51F49FC150}"/>
            </c:ext>
          </c:extLst>
        </c:ser>
        <c:dLbls>
          <c:showVal val="1"/>
        </c:dLbls>
        <c:gapWidth val="100"/>
        <c:axId val="92172672"/>
        <c:axId val="92174208"/>
      </c:barChart>
      <c:catAx>
        <c:axId val="9217267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2174208"/>
        <c:crosses val="autoZero"/>
        <c:auto val="1"/>
        <c:lblAlgn val="ctr"/>
        <c:lblOffset val="100"/>
      </c:catAx>
      <c:valAx>
        <c:axId val="92174208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217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Explanation of Issues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CT 2yr'!$B$1</c:f>
              <c:strCache>
                <c:ptCount val="1"/>
                <c:pt idx="0">
                  <c:v>Explanation of Issues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CT 2yr'!$A$2:$A$6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CT 2yr'!$B$2:$B$6</c:f>
              <c:numCache>
                <c:formatCode>0%</c:formatCode>
                <c:ptCount val="5"/>
                <c:pt idx="0">
                  <c:v>8.0000000000000043E-2</c:v>
                </c:pt>
                <c:pt idx="1">
                  <c:v>0.17</c:v>
                </c:pt>
                <c:pt idx="2">
                  <c:v>0.42000000000000032</c:v>
                </c:pt>
                <c:pt idx="3">
                  <c:v>0.28000000000000008</c:v>
                </c:pt>
                <c:pt idx="4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D3-4996-93F2-B447C645C9C4}"/>
            </c:ext>
          </c:extLst>
        </c:ser>
        <c:dLbls>
          <c:showVal val="1"/>
        </c:dLbls>
        <c:gapWidth val="100"/>
        <c:axId val="92211072"/>
        <c:axId val="92212608"/>
      </c:barChart>
      <c:catAx>
        <c:axId val="9221107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212608"/>
        <c:crosses val="autoZero"/>
        <c:auto val="1"/>
        <c:lblAlgn val="ctr"/>
        <c:lblOffset val="100"/>
      </c:catAx>
      <c:valAx>
        <c:axId val="92212608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22110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Explanation of Issues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CT 4yr'!$B$1</c:f>
              <c:strCache>
                <c:ptCount val="1"/>
                <c:pt idx="0">
                  <c:v>Explanation of Issues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CT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CT 4yr'!$B$2:$B$6</c:f>
              <c:numCache>
                <c:formatCode>0%</c:formatCode>
                <c:ptCount val="5"/>
                <c:pt idx="0">
                  <c:v>2.0000000000000011E-2</c:v>
                </c:pt>
                <c:pt idx="1">
                  <c:v>0.11</c:v>
                </c:pt>
                <c:pt idx="2">
                  <c:v>0.30000000000000032</c:v>
                </c:pt>
                <c:pt idx="3">
                  <c:v>0.42000000000000032</c:v>
                </c:pt>
                <c:pt idx="4">
                  <c:v>0.15000000000000019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AA3-4CE0-A99F-D4A685031C4E}"/>
            </c:ext>
          </c:extLst>
        </c:ser>
        <c:dLbls>
          <c:showVal val="1"/>
        </c:dLbls>
        <c:gapWidth val="100"/>
        <c:axId val="92259072"/>
        <c:axId val="92260608"/>
      </c:barChart>
      <c:catAx>
        <c:axId val="9225907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260608"/>
        <c:crosses val="autoZero"/>
        <c:auto val="1"/>
        <c:lblAlgn val="ctr"/>
        <c:lblOffset val="100"/>
      </c:catAx>
      <c:valAx>
        <c:axId val="92260608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225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Evidence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CT 4yr'!$C$1</c:f>
              <c:strCache>
                <c:ptCount val="1"/>
                <c:pt idx="0">
                  <c:v>Evidence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CT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CT 4yr'!$C$2:$C$6</c:f>
              <c:numCache>
                <c:formatCode>0%</c:formatCode>
                <c:ptCount val="5"/>
                <c:pt idx="0">
                  <c:v>6.0000000000000032E-2</c:v>
                </c:pt>
                <c:pt idx="1">
                  <c:v>9.0000000000000024E-2</c:v>
                </c:pt>
                <c:pt idx="2">
                  <c:v>0.38000000000000045</c:v>
                </c:pt>
                <c:pt idx="3">
                  <c:v>0.4</c:v>
                </c:pt>
                <c:pt idx="4">
                  <c:v>7.0000000000000021E-2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B9-4173-B5D0-0D4FACA1F5A1}"/>
            </c:ext>
          </c:extLst>
        </c:ser>
        <c:dLbls>
          <c:showVal val="1"/>
        </c:dLbls>
        <c:gapWidth val="100"/>
        <c:axId val="92346624"/>
        <c:axId val="92356608"/>
      </c:barChart>
      <c:catAx>
        <c:axId val="9234662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2356608"/>
        <c:crosses val="autoZero"/>
        <c:auto val="1"/>
        <c:lblAlgn val="ctr"/>
        <c:lblOffset val="100"/>
      </c:catAx>
      <c:valAx>
        <c:axId val="92356608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2346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Student's Position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CT 4yr'!$E$1</c:f>
              <c:strCache>
                <c:ptCount val="1"/>
                <c:pt idx="0">
                  <c:v>Student's Position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CT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CT 4yr'!$E$2:$E$6</c:f>
              <c:numCache>
                <c:formatCode>0%</c:formatCode>
                <c:ptCount val="5"/>
                <c:pt idx="0">
                  <c:v>4.0000000000000022E-2</c:v>
                </c:pt>
                <c:pt idx="1">
                  <c:v>0.19</c:v>
                </c:pt>
                <c:pt idx="2">
                  <c:v>0.33000000000000052</c:v>
                </c:pt>
                <c:pt idx="3">
                  <c:v>0.38000000000000045</c:v>
                </c:pt>
                <c:pt idx="4">
                  <c:v>6.0000000000000032E-2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52-4A1C-8F15-CFC99BF66B33}"/>
            </c:ext>
          </c:extLst>
        </c:ser>
        <c:dLbls>
          <c:showVal val="1"/>
        </c:dLbls>
        <c:gapWidth val="100"/>
        <c:axId val="92397568"/>
        <c:axId val="92399104"/>
      </c:barChart>
      <c:catAx>
        <c:axId val="9239756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2399104"/>
        <c:crosses val="autoZero"/>
        <c:auto val="1"/>
        <c:lblAlgn val="ctr"/>
        <c:lblOffset val="100"/>
      </c:catAx>
      <c:valAx>
        <c:axId val="92399104"/>
        <c:scaling>
          <c:orientation val="minMax"/>
          <c:max val="0.5"/>
        </c:scaling>
        <c:delete val="1"/>
        <c:axPos val="b"/>
        <c:numFmt formatCode="0%" sourceLinked="1"/>
        <c:majorTickMark val="none"/>
        <c:tickLblPos val="none"/>
        <c:crossAx val="9239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Conclusion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CT 4yr'!$F$1</c:f>
              <c:strCache>
                <c:ptCount val="1"/>
                <c:pt idx="0">
                  <c:v>Conclusion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CT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CT 4yr'!$F$2:$F$6</c:f>
              <c:numCache>
                <c:formatCode>0%</c:formatCode>
                <c:ptCount val="5"/>
                <c:pt idx="0">
                  <c:v>4.0000000000000022E-2</c:v>
                </c:pt>
                <c:pt idx="1">
                  <c:v>0.14000000000000001</c:v>
                </c:pt>
                <c:pt idx="2">
                  <c:v>0.44</c:v>
                </c:pt>
                <c:pt idx="3">
                  <c:v>0.28000000000000008</c:v>
                </c:pt>
                <c:pt idx="4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C2-4A2E-A91C-69CBFC8C51AA}"/>
            </c:ext>
          </c:extLst>
        </c:ser>
        <c:dLbls>
          <c:showVal val="1"/>
        </c:dLbls>
        <c:gapWidth val="100"/>
        <c:axId val="92292608"/>
        <c:axId val="92294144"/>
      </c:barChart>
      <c:catAx>
        <c:axId val="9229260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2294144"/>
        <c:crosses val="autoZero"/>
        <c:auto val="1"/>
        <c:lblAlgn val="ctr"/>
        <c:lblOffset val="100"/>
      </c:catAx>
      <c:valAx>
        <c:axId val="9229414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one"/>
        <c:crossAx val="92292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Context </a:t>
            </a:r>
            <a:r>
              <a:rPr lang="en-US" sz="1200" dirty="0" smtClean="0"/>
              <a:t>and</a:t>
            </a:r>
            <a:r>
              <a:rPr lang="en-US" sz="1200" baseline="0" dirty="0" smtClean="0"/>
              <a:t> </a:t>
            </a:r>
            <a:r>
              <a:rPr lang="en-US" sz="1200" dirty="0" smtClean="0"/>
              <a:t>Assumptions</a:t>
            </a:r>
            <a:endParaRPr lang="en-US" sz="1200" dirty="0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CT 4yr'!$D$1</c:f>
              <c:strCache>
                <c:ptCount val="1"/>
                <c:pt idx="0">
                  <c:v>Context and Assumptions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CT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CT 4yr'!$D$2:$D$6</c:f>
              <c:numCache>
                <c:formatCode>0%</c:formatCode>
                <c:ptCount val="5"/>
                <c:pt idx="0">
                  <c:v>3.0000000000000002E-2</c:v>
                </c:pt>
                <c:pt idx="1">
                  <c:v>0.2</c:v>
                </c:pt>
                <c:pt idx="2">
                  <c:v>0.39000000000000046</c:v>
                </c:pt>
                <c:pt idx="3">
                  <c:v>0.29000000000000031</c:v>
                </c:pt>
                <c:pt idx="4">
                  <c:v>9.0000000000000024E-2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7-4FA1-8E5E-6F7BAC06E24C}"/>
            </c:ext>
          </c:extLst>
        </c:ser>
        <c:dLbls>
          <c:showVal val="1"/>
        </c:dLbls>
        <c:gapWidth val="100"/>
        <c:axId val="92339200"/>
        <c:axId val="90714880"/>
      </c:barChart>
      <c:catAx>
        <c:axId val="9233920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0714880"/>
        <c:crosses val="autoZero"/>
        <c:auto val="1"/>
        <c:lblAlgn val="ctr"/>
        <c:lblOffset val="100"/>
      </c:catAx>
      <c:valAx>
        <c:axId val="90714880"/>
        <c:scaling>
          <c:orientation val="minMax"/>
          <c:max val="0.5"/>
          <c:min val="0"/>
        </c:scaling>
        <c:delete val="1"/>
        <c:axPos val="b"/>
        <c:numFmt formatCode="0%" sourceLinked="1"/>
        <c:majorTickMark val="none"/>
        <c:tickLblPos val="none"/>
        <c:crossAx val="92339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Context/Purpose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WC 2yr'!$B$1</c:f>
              <c:strCache>
                <c:ptCount val="1"/>
                <c:pt idx="0">
                  <c:v>Context/Purpose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WC 2yr'!$A$2:$A$6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WC 2yr'!$B$2:$B$6</c:f>
              <c:numCache>
                <c:formatCode>0%</c:formatCode>
                <c:ptCount val="5"/>
                <c:pt idx="0">
                  <c:v>0</c:v>
                </c:pt>
                <c:pt idx="1">
                  <c:v>0.22</c:v>
                </c:pt>
                <c:pt idx="2">
                  <c:v>0.44</c:v>
                </c:pt>
                <c:pt idx="3">
                  <c:v>0.23</c:v>
                </c:pt>
                <c:pt idx="4">
                  <c:v>9.0000000000000024E-2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C3-4896-85AF-622E6559EC03}"/>
            </c:ext>
          </c:extLst>
        </c:ser>
        <c:dLbls>
          <c:showVal val="1"/>
        </c:dLbls>
        <c:gapWidth val="100"/>
        <c:axId val="90750976"/>
        <c:axId val="90752512"/>
      </c:barChart>
      <c:catAx>
        <c:axId val="9075097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752512"/>
        <c:crosses val="autoZero"/>
        <c:auto val="1"/>
        <c:lblAlgn val="ctr"/>
        <c:lblOffset val="100"/>
      </c:catAx>
      <c:valAx>
        <c:axId val="90752512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0750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Content Development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WC 2yr'!$C$1</c:f>
              <c:strCache>
                <c:ptCount val="1"/>
                <c:pt idx="0">
                  <c:v>Content Development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WC 2yr'!$A$2:$A$6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WC 2yr'!$C$2:$C$6</c:f>
              <c:numCache>
                <c:formatCode>0%</c:formatCode>
                <c:ptCount val="5"/>
                <c:pt idx="0">
                  <c:v>1.0000000000000005E-2</c:v>
                </c:pt>
                <c:pt idx="1">
                  <c:v>0.30000000000000032</c:v>
                </c:pt>
                <c:pt idx="2">
                  <c:v>0.36000000000000032</c:v>
                </c:pt>
                <c:pt idx="3">
                  <c:v>0.27</c:v>
                </c:pt>
                <c:pt idx="4">
                  <c:v>6.0000000000000032E-2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BA-436C-968A-ABF8EA9A6412}"/>
            </c:ext>
          </c:extLst>
        </c:ser>
        <c:dLbls>
          <c:showVal val="1"/>
        </c:dLbls>
        <c:gapWidth val="100"/>
        <c:axId val="92489216"/>
        <c:axId val="92490752"/>
      </c:barChart>
      <c:catAx>
        <c:axId val="9248921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2490752"/>
        <c:crosses val="autoZero"/>
        <c:auto val="1"/>
        <c:lblAlgn val="ctr"/>
        <c:lblOffset val="100"/>
      </c:catAx>
      <c:valAx>
        <c:axId val="92490752"/>
        <c:scaling>
          <c:orientation val="minMax"/>
          <c:max val="0.5"/>
        </c:scaling>
        <c:delete val="1"/>
        <c:axPos val="b"/>
        <c:numFmt formatCode="0%" sourceLinked="1"/>
        <c:majorTickMark val="none"/>
        <c:tickLblPos val="none"/>
        <c:crossAx val="92489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Genre and Conventions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WC 2yr'!$D$1</c:f>
              <c:strCache>
                <c:ptCount val="1"/>
                <c:pt idx="0">
                  <c:v>Genre and Conventions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WC 2yr'!$A$2:$A$6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WC 2yr'!$D$2:$D$6</c:f>
              <c:numCache>
                <c:formatCode>0%</c:formatCode>
                <c:ptCount val="5"/>
                <c:pt idx="0">
                  <c:v>2.0000000000000011E-2</c:v>
                </c:pt>
                <c:pt idx="1">
                  <c:v>0.32000000000000045</c:v>
                </c:pt>
                <c:pt idx="2">
                  <c:v>0.47000000000000008</c:v>
                </c:pt>
                <c:pt idx="3">
                  <c:v>0.15000000000000019</c:v>
                </c:pt>
                <c:pt idx="4">
                  <c:v>4.0000000000000022E-2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44-44CF-93DD-DD42D4E391F1}"/>
            </c:ext>
          </c:extLst>
        </c:ser>
        <c:dLbls>
          <c:showVal val="1"/>
        </c:dLbls>
        <c:gapWidth val="100"/>
        <c:axId val="92515328"/>
        <c:axId val="92607232"/>
      </c:barChart>
      <c:catAx>
        <c:axId val="9251532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2607232"/>
        <c:crosses val="autoZero"/>
        <c:auto val="1"/>
        <c:lblAlgn val="ctr"/>
        <c:lblOffset val="100"/>
      </c:catAx>
      <c:valAx>
        <c:axId val="92607232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2515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Bachelors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Representativeness!$J$18</c:f>
              <c:strCache>
                <c:ptCount val="1"/>
                <c:pt idx="0">
                  <c:v>IPEDS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dPt>
            <c:idx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EBD-4110-BA59-012630796A79}"/>
              </c:ext>
            </c:extLst>
          </c:dPt>
          <c:dPt>
            <c:idx val="1"/>
            <c:spPr>
              <a:solidFill>
                <a:srgbClr val="558ED5"/>
              </a:solidFill>
              <a:ln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EBD-4110-BA59-012630796A7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Representativeness!$I$19:$I$20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Representativeness!$J$19:$J$20</c:f>
              <c:numCache>
                <c:formatCode>0%</c:formatCode>
                <c:ptCount val="2"/>
                <c:pt idx="0">
                  <c:v>0.55448396793587196</c:v>
                </c:pt>
                <c:pt idx="1">
                  <c:v>0.44551603206412799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EBD-4110-BA59-012630796A79}"/>
            </c:ext>
          </c:extLst>
        </c:ser>
        <c:ser>
          <c:idx val="1"/>
          <c:order val="1"/>
          <c:tx>
            <c:strRef>
              <c:f>Representativeness!$K$18</c:f>
              <c:strCache>
                <c:ptCount val="1"/>
                <c:pt idx="0">
                  <c:v>MSC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dPt>
            <c:idx val="0"/>
            <c:spPr>
              <a:solidFill>
                <a:srgbClr val="5C1712"/>
              </a:solidFill>
              <a:ln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EBD-4110-BA59-012630796A79}"/>
              </c:ext>
            </c:extLst>
          </c:dPt>
          <c:dPt>
            <c:idx val="1"/>
            <c:spPr>
              <a:solidFill>
                <a:srgbClr val="08519C"/>
              </a:solidFill>
              <a:ln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AEBD-4110-BA59-012630796A7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Representativeness!$I$19:$I$20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Representativeness!$K$19:$K$20</c:f>
              <c:numCache>
                <c:formatCode>0%</c:formatCode>
                <c:ptCount val="2"/>
                <c:pt idx="0">
                  <c:v>0.5783582089552235</c:v>
                </c:pt>
                <c:pt idx="1">
                  <c:v>0.42164179104477656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EBD-4110-BA59-012630796A79}"/>
            </c:ext>
          </c:extLst>
        </c:ser>
        <c:gapWidth val="30"/>
        <c:axId val="78970240"/>
        <c:axId val="78660736"/>
      </c:barChart>
      <c:catAx>
        <c:axId val="789702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60736"/>
        <c:crosses val="autoZero"/>
        <c:auto val="1"/>
        <c:lblAlgn val="ctr"/>
        <c:lblOffset val="100"/>
      </c:catAx>
      <c:valAx>
        <c:axId val="78660736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789702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Sources and Evidence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WC 2yr'!$E$1</c:f>
              <c:strCache>
                <c:ptCount val="1"/>
                <c:pt idx="0">
                  <c:v>Sources and Evidence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WC 2yr'!$A$2:$A$6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WC 2yr'!$E$2:$E$6</c:f>
              <c:numCache>
                <c:formatCode>0%</c:formatCode>
                <c:ptCount val="5"/>
                <c:pt idx="0">
                  <c:v>0.13</c:v>
                </c:pt>
                <c:pt idx="1">
                  <c:v>0.23</c:v>
                </c:pt>
                <c:pt idx="2">
                  <c:v>0.35000000000000031</c:v>
                </c:pt>
                <c:pt idx="3">
                  <c:v>0.23</c:v>
                </c:pt>
                <c:pt idx="4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13-4355-A24E-3CD9FB767F15}"/>
            </c:ext>
          </c:extLst>
        </c:ser>
        <c:dLbls>
          <c:showVal val="1"/>
        </c:dLbls>
        <c:gapWidth val="100"/>
        <c:axId val="92631808"/>
        <c:axId val="92633344"/>
      </c:barChart>
      <c:catAx>
        <c:axId val="9263180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2633344"/>
        <c:crosses val="autoZero"/>
        <c:auto val="1"/>
        <c:lblAlgn val="ctr"/>
        <c:lblOffset val="100"/>
      </c:catAx>
      <c:valAx>
        <c:axId val="92633344"/>
        <c:scaling>
          <c:orientation val="minMax"/>
          <c:max val="0.5"/>
        </c:scaling>
        <c:delete val="1"/>
        <c:axPos val="b"/>
        <c:numFmt formatCode="0%" sourceLinked="1"/>
        <c:majorTickMark val="none"/>
        <c:tickLblPos val="none"/>
        <c:crossAx val="9263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Syntax and Mechanics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WC 2yr'!$F$1</c:f>
              <c:strCache>
                <c:ptCount val="1"/>
                <c:pt idx="0">
                  <c:v>Syntax and Mechanics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WC 2yr'!$A$2:$A$6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WC 2yr'!$F$2:$F$6</c:f>
              <c:numCache>
                <c:formatCode>0%</c:formatCode>
                <c:ptCount val="5"/>
                <c:pt idx="0">
                  <c:v>0.18000000000000019</c:v>
                </c:pt>
                <c:pt idx="1">
                  <c:v>0.52</c:v>
                </c:pt>
                <c:pt idx="2">
                  <c:v>0.26</c:v>
                </c:pt>
                <c:pt idx="3">
                  <c:v>4.0000000000000022E-2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05-4709-8222-03B93AF79920}"/>
            </c:ext>
          </c:extLst>
        </c:ser>
        <c:dLbls>
          <c:showVal val="1"/>
        </c:dLbls>
        <c:gapWidth val="100"/>
        <c:axId val="92670208"/>
        <c:axId val="92672000"/>
      </c:barChart>
      <c:catAx>
        <c:axId val="9267020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2672000"/>
        <c:crosses val="autoZero"/>
        <c:auto val="1"/>
        <c:lblAlgn val="ctr"/>
        <c:lblOffset val="100"/>
      </c:catAx>
      <c:valAx>
        <c:axId val="92672000"/>
        <c:scaling>
          <c:orientation val="minMax"/>
          <c:max val="0.55000000000000004"/>
        </c:scaling>
        <c:delete val="1"/>
        <c:axPos val="b"/>
        <c:numFmt formatCode="0%" sourceLinked="1"/>
        <c:majorTickMark val="none"/>
        <c:tickLblPos val="none"/>
        <c:crossAx val="92670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Context/Purpose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WC 4yr'!$B$1</c:f>
              <c:strCache>
                <c:ptCount val="1"/>
                <c:pt idx="0">
                  <c:v>Context/Purpose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WC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WC 4yr'!$B$2:$B$6</c:f>
              <c:numCache>
                <c:formatCode>0%</c:formatCode>
                <c:ptCount val="5"/>
                <c:pt idx="0">
                  <c:v>0</c:v>
                </c:pt>
                <c:pt idx="1">
                  <c:v>0.15000000000000019</c:v>
                </c:pt>
                <c:pt idx="2">
                  <c:v>0.33000000000000052</c:v>
                </c:pt>
                <c:pt idx="3">
                  <c:v>0.39000000000000046</c:v>
                </c:pt>
                <c:pt idx="4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61-43A7-89D1-931CA91ED154}"/>
            </c:ext>
          </c:extLst>
        </c:ser>
        <c:dLbls>
          <c:showVal val="1"/>
        </c:dLbls>
        <c:gapWidth val="100"/>
        <c:axId val="92710016"/>
        <c:axId val="92711552"/>
      </c:barChart>
      <c:catAx>
        <c:axId val="9271001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711552"/>
        <c:crosses val="autoZero"/>
        <c:auto val="1"/>
        <c:lblAlgn val="ctr"/>
        <c:lblOffset val="100"/>
      </c:catAx>
      <c:valAx>
        <c:axId val="92711552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2710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Content Development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WC 4yr'!$C$1</c:f>
              <c:strCache>
                <c:ptCount val="1"/>
                <c:pt idx="0">
                  <c:v>Content Development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WC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WC 4yr'!$C$2:$C$6</c:f>
              <c:numCache>
                <c:formatCode>0%</c:formatCode>
                <c:ptCount val="5"/>
                <c:pt idx="0">
                  <c:v>1.0000000000000005E-2</c:v>
                </c:pt>
                <c:pt idx="1">
                  <c:v>0.14000000000000001</c:v>
                </c:pt>
                <c:pt idx="2">
                  <c:v>0.38000000000000045</c:v>
                </c:pt>
                <c:pt idx="3">
                  <c:v>0.39000000000000046</c:v>
                </c:pt>
                <c:pt idx="4">
                  <c:v>8.0000000000000043E-2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7B-4D8F-AAE7-FB9C8824D7F4}"/>
            </c:ext>
          </c:extLst>
        </c:ser>
        <c:dLbls>
          <c:showVal val="1"/>
        </c:dLbls>
        <c:gapWidth val="100"/>
        <c:axId val="92805760"/>
        <c:axId val="92811648"/>
      </c:barChart>
      <c:catAx>
        <c:axId val="9280576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2811648"/>
        <c:crosses val="autoZero"/>
        <c:auto val="1"/>
        <c:lblAlgn val="ctr"/>
        <c:lblOffset val="100"/>
      </c:catAx>
      <c:valAx>
        <c:axId val="92811648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28057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Genre and Conventions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WC 4yr'!$D$1</c:f>
              <c:strCache>
                <c:ptCount val="1"/>
                <c:pt idx="0">
                  <c:v>Genre and Conventions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WC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WC 4yr'!$D$2:$D$6</c:f>
              <c:numCache>
                <c:formatCode>0%</c:formatCode>
                <c:ptCount val="5"/>
                <c:pt idx="0">
                  <c:v>2.0000000000000011E-2</c:v>
                </c:pt>
                <c:pt idx="1">
                  <c:v>0.21000000000000019</c:v>
                </c:pt>
                <c:pt idx="2">
                  <c:v>0.44</c:v>
                </c:pt>
                <c:pt idx="3">
                  <c:v>0.27</c:v>
                </c:pt>
                <c:pt idx="4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36-4707-99AF-831987E148F9}"/>
            </c:ext>
          </c:extLst>
        </c:ser>
        <c:dLbls>
          <c:showVal val="1"/>
        </c:dLbls>
        <c:gapWidth val="100"/>
        <c:axId val="92856704"/>
        <c:axId val="92858240"/>
      </c:barChart>
      <c:catAx>
        <c:axId val="9285670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2858240"/>
        <c:crosses val="autoZero"/>
        <c:auto val="1"/>
        <c:lblAlgn val="ctr"/>
        <c:lblOffset val="100"/>
      </c:catAx>
      <c:valAx>
        <c:axId val="92858240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2856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Sources and Evidence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WC 4yr'!$E$1</c:f>
              <c:strCache>
                <c:ptCount val="1"/>
                <c:pt idx="0">
                  <c:v>Sources and Evidence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WC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WC 4yr'!$E$2:$E$6</c:f>
              <c:numCache>
                <c:formatCode>0%</c:formatCode>
                <c:ptCount val="5"/>
                <c:pt idx="0">
                  <c:v>0.14000000000000001</c:v>
                </c:pt>
                <c:pt idx="1">
                  <c:v>0.13</c:v>
                </c:pt>
                <c:pt idx="2">
                  <c:v>0.34</c:v>
                </c:pt>
                <c:pt idx="3">
                  <c:v>0.33000000000000052</c:v>
                </c:pt>
                <c:pt idx="4">
                  <c:v>6.0000000000000032E-2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7C-4FD6-ACBF-E75F9398CE18}"/>
            </c:ext>
          </c:extLst>
        </c:ser>
        <c:dLbls>
          <c:showVal val="1"/>
        </c:dLbls>
        <c:gapWidth val="100"/>
        <c:axId val="92768128"/>
        <c:axId val="92769664"/>
      </c:barChart>
      <c:catAx>
        <c:axId val="9276812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2769664"/>
        <c:crosses val="autoZero"/>
        <c:auto val="1"/>
        <c:lblAlgn val="ctr"/>
        <c:lblOffset val="100"/>
      </c:catAx>
      <c:valAx>
        <c:axId val="92769664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2768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Syntax and Mechanics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WC 4yr'!$F$1</c:f>
              <c:strCache>
                <c:ptCount val="1"/>
                <c:pt idx="0">
                  <c:v>Syntax and Mechanics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WC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WC 4yr'!$F$2:$F$6</c:f>
              <c:numCache>
                <c:formatCode>0%</c:formatCode>
                <c:ptCount val="5"/>
                <c:pt idx="0">
                  <c:v>9.0000000000000024E-2</c:v>
                </c:pt>
                <c:pt idx="1">
                  <c:v>0.41000000000000031</c:v>
                </c:pt>
                <c:pt idx="2">
                  <c:v>0.41000000000000031</c:v>
                </c:pt>
                <c:pt idx="3">
                  <c:v>8.0000000000000043E-2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4B-405E-B0AE-2C3929D8008D}"/>
            </c:ext>
          </c:extLst>
        </c:ser>
        <c:dLbls>
          <c:showVal val="1"/>
        </c:dLbls>
        <c:gapWidth val="100"/>
        <c:axId val="96013696"/>
        <c:axId val="96023680"/>
      </c:barChart>
      <c:catAx>
        <c:axId val="9601369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6023680"/>
        <c:crosses val="autoZero"/>
        <c:auto val="1"/>
        <c:lblAlgn val="ctr"/>
        <c:lblOffset val="100"/>
      </c:catAx>
      <c:valAx>
        <c:axId val="96023680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6013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'Mass QL 2yr '!$B$1</c:f>
              <c:strCache>
                <c:ptCount val="1"/>
                <c:pt idx="0">
                  <c:v>Interpretation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QL 2yr 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QL 2yr '!$B$2:$B$6</c:f>
              <c:numCache>
                <c:formatCode>0%</c:formatCode>
                <c:ptCount val="5"/>
                <c:pt idx="0">
                  <c:v>0.39000000000000046</c:v>
                </c:pt>
                <c:pt idx="1">
                  <c:v>0.13</c:v>
                </c:pt>
                <c:pt idx="2">
                  <c:v>0.11</c:v>
                </c:pt>
                <c:pt idx="3">
                  <c:v>0.29000000000000031</c:v>
                </c:pt>
                <c:pt idx="4">
                  <c:v>8.0000000000000043E-2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2B-45EF-B164-F9FB51DB934B}"/>
            </c:ext>
          </c:extLst>
        </c:ser>
        <c:dLbls>
          <c:showVal val="1"/>
        </c:dLbls>
        <c:gapWidth val="100"/>
        <c:axId val="96065024"/>
        <c:axId val="96066560"/>
      </c:barChart>
      <c:catAx>
        <c:axId val="9606502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066560"/>
        <c:crosses val="autoZero"/>
        <c:auto val="1"/>
        <c:lblAlgn val="ctr"/>
        <c:lblOffset val="100"/>
      </c:catAx>
      <c:valAx>
        <c:axId val="96066560"/>
        <c:scaling>
          <c:orientation val="minMax"/>
          <c:max val="0.5"/>
          <c:min val="0"/>
        </c:scaling>
        <c:delete val="1"/>
        <c:axPos val="b"/>
        <c:numFmt formatCode="0%" sourceLinked="1"/>
        <c:majorTickMark val="none"/>
        <c:tickLblPos val="none"/>
        <c:crossAx val="96065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'Mass QL 2yr '!$C$1</c:f>
              <c:strCache>
                <c:ptCount val="1"/>
                <c:pt idx="0">
                  <c:v>Representation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QL 2yr 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QL 2yr '!$C$2:$C$6</c:f>
              <c:numCache>
                <c:formatCode>0%</c:formatCode>
                <c:ptCount val="5"/>
                <c:pt idx="0">
                  <c:v>0.39000000000000046</c:v>
                </c:pt>
                <c:pt idx="1">
                  <c:v>0.11</c:v>
                </c:pt>
                <c:pt idx="2">
                  <c:v>0.05</c:v>
                </c:pt>
                <c:pt idx="3">
                  <c:v>0.39000000000000046</c:v>
                </c:pt>
                <c:pt idx="4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22-435E-B389-E38134AF2F85}"/>
            </c:ext>
          </c:extLst>
        </c:ser>
        <c:dLbls>
          <c:showVal val="1"/>
        </c:dLbls>
        <c:gapWidth val="100"/>
        <c:axId val="96160768"/>
        <c:axId val="96178944"/>
      </c:barChart>
      <c:catAx>
        <c:axId val="9616076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6178944"/>
        <c:crosses val="autoZero"/>
        <c:auto val="1"/>
        <c:lblAlgn val="ctr"/>
        <c:lblOffset val="100"/>
      </c:catAx>
      <c:valAx>
        <c:axId val="96178944"/>
        <c:scaling>
          <c:orientation val="minMax"/>
          <c:max val="0.5"/>
          <c:min val="0"/>
        </c:scaling>
        <c:delete val="1"/>
        <c:axPos val="b"/>
        <c:numFmt formatCode="0%" sourceLinked="1"/>
        <c:majorTickMark val="none"/>
        <c:tickLblPos val="none"/>
        <c:crossAx val="96160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'Mass QL 2yr '!$D$1</c:f>
              <c:strCache>
                <c:ptCount val="1"/>
                <c:pt idx="0">
                  <c:v>Application/Analysis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QL 2yr 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QL 2yr '!$D$2:$D$6</c:f>
              <c:numCache>
                <c:formatCode>0%</c:formatCode>
                <c:ptCount val="5"/>
                <c:pt idx="0">
                  <c:v>0.26</c:v>
                </c:pt>
                <c:pt idx="1">
                  <c:v>0.21000000000000019</c:v>
                </c:pt>
                <c:pt idx="2">
                  <c:v>0.34</c:v>
                </c:pt>
                <c:pt idx="3">
                  <c:v>0.13</c:v>
                </c:pt>
                <c:pt idx="4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6-4663-9A13-F8EAA00F8EF4}"/>
            </c:ext>
          </c:extLst>
        </c:ser>
        <c:dLbls>
          <c:showVal val="1"/>
        </c:dLbls>
        <c:gapWidth val="100"/>
        <c:axId val="96342784"/>
        <c:axId val="96344320"/>
      </c:barChart>
      <c:catAx>
        <c:axId val="9634278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6344320"/>
        <c:crosses val="autoZero"/>
        <c:auto val="1"/>
        <c:lblAlgn val="ctr"/>
        <c:lblOffset val="100"/>
      </c:catAx>
      <c:valAx>
        <c:axId val="96344320"/>
        <c:scaling>
          <c:orientation val="minMax"/>
          <c:max val="0.5"/>
          <c:min val="0"/>
        </c:scaling>
        <c:delete val="1"/>
        <c:axPos val="b"/>
        <c:numFmt formatCode="0%" sourceLinked="1"/>
        <c:majorTickMark val="none"/>
        <c:tickLblPos val="none"/>
        <c:crossAx val="96342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Associates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tx>
            <c:strRef>
              <c:f>Representativeness!$F$8</c:f>
              <c:strCache>
                <c:ptCount val="1"/>
                <c:pt idx="0">
                  <c:v>24 and Under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Representativeness!$G$7:$H$7</c:f>
              <c:strCache>
                <c:ptCount val="2"/>
                <c:pt idx="0">
                  <c:v>IPEDS</c:v>
                </c:pt>
                <c:pt idx="1">
                  <c:v>MSC</c:v>
                </c:pt>
              </c:strCache>
            </c:strRef>
          </c:cat>
          <c:val>
            <c:numRef>
              <c:f>Representativeness!$G$8:$H$8</c:f>
              <c:numCache>
                <c:formatCode>0%</c:formatCode>
                <c:ptCount val="2"/>
                <c:pt idx="0">
                  <c:v>0.45074507142195974</c:v>
                </c:pt>
                <c:pt idx="1">
                  <c:v>0.639734582357534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29E-494B-8FE4-5E93F5542850}"/>
            </c:ext>
          </c:extLst>
        </c:ser>
        <c:ser>
          <c:idx val="1"/>
          <c:order val="1"/>
          <c:tx>
            <c:strRef>
              <c:f>Representativeness!$F$9</c:f>
              <c:strCache>
                <c:ptCount val="1"/>
                <c:pt idx="0">
                  <c:v>25-39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Representativeness!$G$7:$H$7</c:f>
              <c:strCache>
                <c:ptCount val="2"/>
                <c:pt idx="0">
                  <c:v>IPEDS</c:v>
                </c:pt>
                <c:pt idx="1">
                  <c:v>MSC</c:v>
                </c:pt>
              </c:strCache>
            </c:strRef>
          </c:cat>
          <c:val>
            <c:numRef>
              <c:f>Representativeness!$G$9:$H$9</c:f>
              <c:numCache>
                <c:formatCode>0%</c:formatCode>
                <c:ptCount val="2"/>
                <c:pt idx="0">
                  <c:v>0.40014808872983132</c:v>
                </c:pt>
                <c:pt idx="1">
                  <c:v>0.28103044496487156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29E-494B-8FE4-5E93F5542850}"/>
            </c:ext>
          </c:extLst>
        </c:ser>
        <c:ser>
          <c:idx val="2"/>
          <c:order val="2"/>
          <c:tx>
            <c:strRef>
              <c:f>Representativeness!$F$10</c:f>
              <c:strCache>
                <c:ptCount val="1"/>
                <c:pt idx="0">
                  <c:v>40+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Representativeness!$G$7:$H$7</c:f>
              <c:strCache>
                <c:ptCount val="2"/>
                <c:pt idx="0">
                  <c:v>IPEDS</c:v>
                </c:pt>
                <c:pt idx="1">
                  <c:v>MSC</c:v>
                </c:pt>
              </c:strCache>
            </c:strRef>
          </c:cat>
          <c:val>
            <c:numRef>
              <c:f>Representativeness!$G$10:$H$10</c:f>
              <c:numCache>
                <c:formatCode>0%</c:formatCode>
                <c:ptCount val="2"/>
                <c:pt idx="0">
                  <c:v>0.14910683984820924</c:v>
                </c:pt>
                <c:pt idx="1">
                  <c:v>7.9234972677595619E-2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29E-494B-8FE4-5E93F5542850}"/>
            </c:ext>
          </c:extLst>
        </c:ser>
        <c:gapWidth val="30"/>
        <c:overlap val="100"/>
        <c:axId val="90641920"/>
        <c:axId val="90643456"/>
      </c:barChart>
      <c:catAx>
        <c:axId val="906419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643456"/>
        <c:crosses val="autoZero"/>
        <c:auto val="1"/>
        <c:lblAlgn val="ctr"/>
        <c:lblOffset val="100"/>
      </c:catAx>
      <c:valAx>
        <c:axId val="90643456"/>
        <c:scaling>
          <c:orientation val="minMax"/>
          <c:max val="1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64192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'Mass QL 2yr '!$E$1</c:f>
              <c:strCache>
                <c:ptCount val="1"/>
                <c:pt idx="0">
                  <c:v>Assumptions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QL 2yr 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QL 2yr '!$E$2:$E$6</c:f>
              <c:numCache>
                <c:formatCode>0%</c:formatCode>
                <c:ptCount val="5"/>
                <c:pt idx="0">
                  <c:v>0.53</c:v>
                </c:pt>
                <c:pt idx="1">
                  <c:v>0.16</c:v>
                </c:pt>
                <c:pt idx="2">
                  <c:v>0.16</c:v>
                </c:pt>
                <c:pt idx="3">
                  <c:v>0.16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48-472E-AC20-D340D5FEE916}"/>
            </c:ext>
          </c:extLst>
        </c:ser>
        <c:dLbls>
          <c:showVal val="1"/>
        </c:dLbls>
        <c:gapWidth val="100"/>
        <c:axId val="96368896"/>
        <c:axId val="96378880"/>
      </c:barChart>
      <c:catAx>
        <c:axId val="9636889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6378880"/>
        <c:crosses val="autoZero"/>
        <c:auto val="1"/>
        <c:lblAlgn val="ctr"/>
        <c:lblOffset val="100"/>
      </c:catAx>
      <c:valAx>
        <c:axId val="96378880"/>
        <c:scaling>
          <c:orientation val="minMax"/>
          <c:max val="0.55000000000000004"/>
          <c:min val="0"/>
        </c:scaling>
        <c:delete val="1"/>
        <c:axPos val="b"/>
        <c:numFmt formatCode="0%" sourceLinked="1"/>
        <c:majorTickMark val="none"/>
        <c:tickLblPos val="none"/>
        <c:crossAx val="96368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'Mass QL 2yr '!$F$1</c:f>
              <c:strCache>
                <c:ptCount val="1"/>
                <c:pt idx="0">
                  <c:v>Communication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QL 2yr 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QL 2yr '!$F$2:$F$6</c:f>
              <c:numCache>
                <c:formatCode>0%</c:formatCode>
                <c:ptCount val="5"/>
                <c:pt idx="0">
                  <c:v>0.29000000000000031</c:v>
                </c:pt>
                <c:pt idx="1">
                  <c:v>0.13</c:v>
                </c:pt>
                <c:pt idx="2">
                  <c:v>0.13</c:v>
                </c:pt>
                <c:pt idx="3">
                  <c:v>0.37000000000000038</c:v>
                </c:pt>
                <c:pt idx="4">
                  <c:v>8.0000000000000043E-2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3D-4612-AE5E-2A799065B54D}"/>
            </c:ext>
          </c:extLst>
        </c:ser>
        <c:dLbls>
          <c:showVal val="1"/>
        </c:dLbls>
        <c:gapWidth val="100"/>
        <c:axId val="96403456"/>
        <c:axId val="96404992"/>
      </c:barChart>
      <c:catAx>
        <c:axId val="9640345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6404992"/>
        <c:crosses val="autoZero"/>
        <c:auto val="1"/>
        <c:lblAlgn val="ctr"/>
        <c:lblOffset val="100"/>
      </c:catAx>
      <c:valAx>
        <c:axId val="96404992"/>
        <c:scaling>
          <c:orientation val="minMax"/>
          <c:max val="0.5"/>
          <c:min val="0"/>
        </c:scaling>
        <c:delete val="1"/>
        <c:axPos val="b"/>
        <c:numFmt formatCode="0%" sourceLinked="1"/>
        <c:majorTickMark val="none"/>
        <c:tickLblPos val="none"/>
        <c:crossAx val="96403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'Mass QL 4yr'!$B$1</c:f>
              <c:strCache>
                <c:ptCount val="1"/>
                <c:pt idx="0">
                  <c:v>Interpretation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QL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QL 4yr'!$B$2:$B$6</c:f>
              <c:numCache>
                <c:formatCode>0%</c:formatCode>
                <c:ptCount val="5"/>
                <c:pt idx="0">
                  <c:v>0.24000000000000019</c:v>
                </c:pt>
                <c:pt idx="1">
                  <c:v>0.14000000000000001</c:v>
                </c:pt>
                <c:pt idx="2">
                  <c:v>0.23</c:v>
                </c:pt>
                <c:pt idx="3">
                  <c:v>0.32000000000000045</c:v>
                </c:pt>
                <c:pt idx="4">
                  <c:v>8.0000000000000043E-2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6E-44A8-B3DF-85243B21054B}"/>
            </c:ext>
          </c:extLst>
        </c:ser>
        <c:dLbls>
          <c:showVal val="1"/>
        </c:dLbls>
        <c:gapWidth val="100"/>
        <c:axId val="96450048"/>
        <c:axId val="96451584"/>
      </c:barChart>
      <c:catAx>
        <c:axId val="9645004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451584"/>
        <c:crosses val="autoZero"/>
        <c:auto val="1"/>
        <c:lblAlgn val="ctr"/>
        <c:lblOffset val="100"/>
      </c:catAx>
      <c:valAx>
        <c:axId val="96451584"/>
        <c:scaling>
          <c:orientation val="minMax"/>
          <c:max val="0.5"/>
        </c:scaling>
        <c:delete val="1"/>
        <c:axPos val="b"/>
        <c:numFmt formatCode="0%" sourceLinked="1"/>
        <c:majorTickMark val="none"/>
        <c:tickLblPos val="none"/>
        <c:crossAx val="96450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'Mass QL 4yr'!$C$1</c:f>
              <c:strCache>
                <c:ptCount val="1"/>
                <c:pt idx="0">
                  <c:v>Representation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QL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QL 4yr'!$C$2:$C$6</c:f>
              <c:numCache>
                <c:formatCode>0%</c:formatCode>
                <c:ptCount val="5"/>
                <c:pt idx="0">
                  <c:v>0.32000000000000045</c:v>
                </c:pt>
                <c:pt idx="1">
                  <c:v>0.1</c:v>
                </c:pt>
                <c:pt idx="2">
                  <c:v>0.22</c:v>
                </c:pt>
                <c:pt idx="3">
                  <c:v>0.33000000000000052</c:v>
                </c:pt>
                <c:pt idx="4">
                  <c:v>4.0000000000000022E-2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B1-4F35-BDB9-07BBB1243A34}"/>
            </c:ext>
          </c:extLst>
        </c:ser>
        <c:dLbls>
          <c:showVal val="1"/>
        </c:dLbls>
        <c:gapWidth val="100"/>
        <c:axId val="96541696"/>
        <c:axId val="96551680"/>
      </c:barChart>
      <c:catAx>
        <c:axId val="9654169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6551680"/>
        <c:crosses val="autoZero"/>
        <c:auto val="1"/>
        <c:lblAlgn val="ctr"/>
        <c:lblOffset val="100"/>
      </c:catAx>
      <c:valAx>
        <c:axId val="96551680"/>
        <c:scaling>
          <c:orientation val="minMax"/>
          <c:max val="0.5"/>
        </c:scaling>
        <c:delete val="1"/>
        <c:axPos val="b"/>
        <c:numFmt formatCode="0%" sourceLinked="1"/>
        <c:majorTickMark val="none"/>
        <c:tickLblPos val="none"/>
        <c:crossAx val="96541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'Mass QL 4yr'!$D$1</c:f>
              <c:strCache>
                <c:ptCount val="1"/>
                <c:pt idx="0">
                  <c:v>Application/Analysis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QL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QL 4yr'!$D$2:$D$6</c:f>
              <c:numCache>
                <c:formatCode>0%</c:formatCode>
                <c:ptCount val="5"/>
                <c:pt idx="0">
                  <c:v>0.2</c:v>
                </c:pt>
                <c:pt idx="1">
                  <c:v>0.18000000000000019</c:v>
                </c:pt>
                <c:pt idx="2">
                  <c:v>0.43000000000000038</c:v>
                </c:pt>
                <c:pt idx="3">
                  <c:v>0.18000000000000019</c:v>
                </c:pt>
                <c:pt idx="4">
                  <c:v>1.0000000000000005E-2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25-426B-96B8-7490B193AD56}"/>
            </c:ext>
          </c:extLst>
        </c:ser>
        <c:dLbls>
          <c:showVal val="1"/>
        </c:dLbls>
        <c:gapWidth val="100"/>
        <c:axId val="96592640"/>
        <c:axId val="96594176"/>
      </c:barChart>
      <c:catAx>
        <c:axId val="9659264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6594176"/>
        <c:crosses val="autoZero"/>
        <c:auto val="1"/>
        <c:lblAlgn val="ctr"/>
        <c:lblOffset val="100"/>
      </c:catAx>
      <c:valAx>
        <c:axId val="96594176"/>
        <c:scaling>
          <c:orientation val="minMax"/>
          <c:max val="0.5"/>
          <c:min val="0"/>
        </c:scaling>
        <c:delete val="1"/>
        <c:axPos val="b"/>
        <c:numFmt formatCode="0%" sourceLinked="1"/>
        <c:majorTickMark val="none"/>
        <c:tickLblPos val="none"/>
        <c:crossAx val="9659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'Mass QL 4yr'!$E$1</c:f>
              <c:strCache>
                <c:ptCount val="1"/>
                <c:pt idx="0">
                  <c:v>Assumptions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QL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QL 4yr'!$E$2:$E$6</c:f>
              <c:numCache>
                <c:formatCode>0%</c:formatCode>
                <c:ptCount val="5"/>
                <c:pt idx="0">
                  <c:v>0.56000000000000005</c:v>
                </c:pt>
                <c:pt idx="1">
                  <c:v>0.2</c:v>
                </c:pt>
                <c:pt idx="2">
                  <c:v>0.16</c:v>
                </c:pt>
                <c:pt idx="3">
                  <c:v>7.0000000000000021E-2</c:v>
                </c:pt>
                <c:pt idx="4">
                  <c:v>1.0000000000000005E-2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85-4235-80DC-0BA9C3ED42F9}"/>
            </c:ext>
          </c:extLst>
        </c:ser>
        <c:dLbls>
          <c:showVal val="1"/>
        </c:dLbls>
        <c:gapWidth val="100"/>
        <c:axId val="96483584"/>
        <c:axId val="96489472"/>
      </c:barChart>
      <c:catAx>
        <c:axId val="9648358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6489472"/>
        <c:crosses val="autoZero"/>
        <c:auto val="1"/>
        <c:lblAlgn val="ctr"/>
        <c:lblOffset val="100"/>
      </c:catAx>
      <c:valAx>
        <c:axId val="96489472"/>
        <c:scaling>
          <c:orientation val="minMax"/>
          <c:max val="0.56000000000000005"/>
          <c:min val="0"/>
        </c:scaling>
        <c:delete val="1"/>
        <c:axPos val="b"/>
        <c:numFmt formatCode="0%" sourceLinked="1"/>
        <c:majorTickMark val="none"/>
        <c:tickLblPos val="none"/>
        <c:crossAx val="96483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'Mass QL 4yr'!$F$1</c:f>
              <c:strCache>
                <c:ptCount val="1"/>
                <c:pt idx="0">
                  <c:v>Communication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QL 4yr'!$A$2:$A$6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QL 4yr'!$F$2:$F$6</c:f>
              <c:numCache>
                <c:formatCode>0%</c:formatCode>
                <c:ptCount val="5"/>
                <c:pt idx="0">
                  <c:v>0.23</c:v>
                </c:pt>
                <c:pt idx="1">
                  <c:v>0.22</c:v>
                </c:pt>
                <c:pt idx="2">
                  <c:v>0.2</c:v>
                </c:pt>
                <c:pt idx="3">
                  <c:v>0.31000000000000039</c:v>
                </c:pt>
                <c:pt idx="4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CB-4E63-A810-40EE4528767E}"/>
            </c:ext>
          </c:extLst>
        </c:ser>
        <c:dLbls>
          <c:showVal val="1"/>
        </c:dLbls>
        <c:gapWidth val="100"/>
        <c:axId val="96526336"/>
        <c:axId val="96527872"/>
      </c:barChart>
      <c:catAx>
        <c:axId val="9652633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6527872"/>
        <c:crosses val="autoZero"/>
        <c:auto val="1"/>
        <c:lblAlgn val="ctr"/>
        <c:lblOffset val="100"/>
      </c:catAx>
      <c:valAx>
        <c:axId val="96527872"/>
        <c:scaling>
          <c:orientation val="minMax"/>
          <c:max val="0.5"/>
          <c:min val="0"/>
        </c:scaling>
        <c:delete val="1"/>
        <c:axPos val="b"/>
        <c:numFmt formatCode="0%" sourceLinked="1"/>
        <c:majorTickMark val="none"/>
        <c:tickLblPos val="none"/>
        <c:crossAx val="9652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Differences in Average Outcome Scores from 2016 to 2017 in Massachusetts </a:t>
            </a:r>
          </a:p>
          <a:p>
            <a:pPr>
              <a:defRPr/>
            </a:pPr>
            <a:r>
              <a:rPr lang="en-US"/>
              <a:t>Critical Thinking at 2-Yr Colleges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7.4615403543307104E-2"/>
          <c:y val="7.5402741324001224E-2"/>
          <c:w val="0.92538459645669291"/>
          <c:h val="0.8264722951297756"/>
        </c:manualLayout>
      </c:layout>
      <c:barChart>
        <c:barDir val="col"/>
        <c:grouping val="clustered"/>
        <c:ser>
          <c:idx val="0"/>
          <c:order val="0"/>
          <c:invertIfNegative val="1"/>
          <c:dLbls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'2017 and 2016 Mass CT'!$B$25:$F$25</c:f>
              <c:strCache>
                <c:ptCount val="5"/>
                <c:pt idx="0">
                  <c:v>Explanation of Issues</c:v>
                </c:pt>
                <c:pt idx="1">
                  <c:v>Evidence</c:v>
                </c:pt>
                <c:pt idx="2">
                  <c:v>Context and Assumptions</c:v>
                </c:pt>
                <c:pt idx="3">
                  <c:v>Student's Position</c:v>
                </c:pt>
                <c:pt idx="4">
                  <c:v>Conclusion</c:v>
                </c:pt>
              </c:strCache>
            </c:strRef>
          </c:cat>
          <c:val>
            <c:numRef>
              <c:f>'2017 and 2016 Mass CT'!$B$26:$F$26</c:f>
              <c:numCache>
                <c:formatCode>General</c:formatCode>
                <c:ptCount val="5"/>
                <c:pt idx="0">
                  <c:v>0.15000000000000019</c:v>
                </c:pt>
                <c:pt idx="1">
                  <c:v>-0.13</c:v>
                </c:pt>
                <c:pt idx="2">
                  <c:v>0</c:v>
                </c:pt>
                <c:pt idx="3">
                  <c:v>-0.11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79-4BB5-A7A3-D73BBAC4A293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D75E69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Val val="1"/>
        </c:dLbls>
        <c:gapWidth val="20"/>
        <c:overlap val="-46"/>
        <c:axId val="96117504"/>
        <c:axId val="96119040"/>
      </c:barChart>
      <c:catAx>
        <c:axId val="961175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96119040"/>
        <c:crosses val="autoZero"/>
        <c:auto val="1"/>
        <c:lblAlgn val="ctr"/>
        <c:lblOffset val="25"/>
      </c:catAx>
      <c:valAx>
        <c:axId val="96119040"/>
        <c:scaling>
          <c:orientation val="minMax"/>
          <c:max val="0.5"/>
          <c:min val="-0.5"/>
        </c:scaling>
        <c:axPos val="l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96117504"/>
        <c:crosses val="autoZero"/>
        <c:crossBetween val="between"/>
        <c:majorUnit val="0.25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30" b="1" i="0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Differences in Average Outcome Scores from 2016 to 2017 in Massachusetts </a:t>
            </a:r>
            <a:endParaRPr lang="en-US" sz="2130" dirty="0" smtClean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30" dirty="0" smtClean="0">
                <a:solidFill>
                  <a:schemeClr val="accent5">
                    <a:lumMod val="50000"/>
                  </a:schemeClr>
                </a:solidFill>
              </a:rPr>
              <a:t>Critical </a:t>
            </a:r>
            <a:r>
              <a:rPr lang="en-US" sz="2130" dirty="0">
                <a:solidFill>
                  <a:schemeClr val="accent5">
                    <a:lumMod val="50000"/>
                  </a:schemeClr>
                </a:solidFill>
              </a:rPr>
              <a:t>Thinking at 4-Yr Colleges 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'2017 and 2016 Mass CT'!$B$34:$F$34</c:f>
              <c:strCache>
                <c:ptCount val="5"/>
                <c:pt idx="0">
                  <c:v>Explanation of Issues</c:v>
                </c:pt>
                <c:pt idx="1">
                  <c:v>Evidence</c:v>
                </c:pt>
                <c:pt idx="2">
                  <c:v>Context and Assumptions</c:v>
                </c:pt>
                <c:pt idx="3">
                  <c:v>Student's Position</c:v>
                </c:pt>
                <c:pt idx="4">
                  <c:v>Conclusion</c:v>
                </c:pt>
              </c:strCache>
            </c:strRef>
          </c:cat>
          <c:val>
            <c:numRef>
              <c:f>'2017 and 2016 Mass CT'!$B$35:$F$35</c:f>
              <c:numCache>
                <c:formatCode>General</c:formatCode>
                <c:ptCount val="5"/>
                <c:pt idx="0">
                  <c:v>0.45</c:v>
                </c:pt>
                <c:pt idx="1">
                  <c:v>0.39000000000000046</c:v>
                </c:pt>
                <c:pt idx="2">
                  <c:v>0.47000000000000008</c:v>
                </c:pt>
                <c:pt idx="3">
                  <c:v>0.39000000000000046</c:v>
                </c:pt>
                <c:pt idx="4">
                  <c:v>0.42000000000000032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34-441A-B461-2F842AD97D41}"/>
            </c:ext>
          </c:extLst>
        </c:ser>
        <c:dLbls>
          <c:showVal val="1"/>
        </c:dLbls>
        <c:gapWidth val="20"/>
        <c:overlap val="-24"/>
        <c:axId val="97725056"/>
        <c:axId val="97739136"/>
      </c:barChart>
      <c:catAx>
        <c:axId val="977250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39136"/>
        <c:crosses val="autoZero"/>
        <c:auto val="1"/>
        <c:lblAlgn val="ctr"/>
        <c:lblOffset val="100"/>
      </c:catAx>
      <c:valAx>
        <c:axId val="97739136"/>
        <c:scaling>
          <c:orientation val="minMax"/>
          <c:max val="0.5"/>
          <c:min val="-0.5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2505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30" b="1" i="0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Differences in Average Outcome Scores from 2016 to 2017 in Massachusetts </a:t>
            </a:r>
            <a:endParaRPr lang="en-US" sz="2130" dirty="0" smtClean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30" dirty="0" smtClean="0">
                <a:solidFill>
                  <a:schemeClr val="accent5">
                    <a:lumMod val="50000"/>
                  </a:schemeClr>
                </a:solidFill>
              </a:rPr>
              <a:t>Written </a:t>
            </a:r>
            <a:r>
              <a:rPr lang="en-US" sz="2130" dirty="0">
                <a:solidFill>
                  <a:schemeClr val="accent5">
                    <a:lumMod val="50000"/>
                  </a:schemeClr>
                </a:solidFill>
              </a:rPr>
              <a:t>Communication at 2-Yr Colleges</a:t>
            </a:r>
          </a:p>
        </c:rich>
      </c:tx>
      <c:layout>
        <c:manualLayout>
          <c:xMode val="edge"/>
          <c:yMode val="edge"/>
          <c:x val="0.21356537679525822"/>
          <c:y val="2.9221930592009355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'2017 and 2016 Mass WC'!$B$5:$F$6</c:f>
              <c:strCache>
                <c:ptCount val="5"/>
                <c:pt idx="0">
                  <c:v>Context and Purpose</c:v>
                </c:pt>
                <c:pt idx="1">
                  <c:v>Content Development</c:v>
                </c:pt>
                <c:pt idx="2">
                  <c:v>Genre and Conventions</c:v>
                </c:pt>
                <c:pt idx="3">
                  <c:v>Sources and Evidence</c:v>
                </c:pt>
                <c:pt idx="4">
                  <c:v>Syntax and Mechanics</c:v>
                </c:pt>
              </c:strCache>
              <c:extLst xmlns:c16r2="http://schemas.microsoft.com/office/drawing/2015/06/chart"/>
            </c:strRef>
          </c:cat>
          <c:val>
            <c:numRef>
              <c:f>'2017 and 2016 Mass WC'!$B$7:$F$7</c:f>
              <c:numCache>
                <c:formatCode>General</c:formatCode>
                <c:ptCount val="5"/>
                <c:pt idx="0">
                  <c:v>0.77000000000000091</c:v>
                </c:pt>
                <c:pt idx="1">
                  <c:v>0.53</c:v>
                </c:pt>
                <c:pt idx="2">
                  <c:v>1</c:v>
                </c:pt>
                <c:pt idx="3">
                  <c:v>0.12000000000000002</c:v>
                </c:pt>
                <c:pt idx="4">
                  <c:v>1.05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75-4512-8266-77D12F6D3609}"/>
            </c:ext>
          </c:extLst>
        </c:ser>
        <c:dLbls>
          <c:showVal val="1"/>
        </c:dLbls>
        <c:gapWidth val="20"/>
        <c:overlap val="-24"/>
        <c:axId val="97657600"/>
        <c:axId val="97659136"/>
      </c:barChart>
      <c:catAx>
        <c:axId val="976576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659136"/>
        <c:crosses val="autoZero"/>
        <c:lblAlgn val="ctr"/>
        <c:lblOffset val="100"/>
      </c:catAx>
      <c:valAx>
        <c:axId val="97659136"/>
        <c:scaling>
          <c:orientation val="minMax"/>
          <c:max val="1.05"/>
          <c:min val="-0.5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65760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Bachelors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tx>
            <c:strRef>
              <c:f>Representativeness!$I$8</c:f>
              <c:strCache>
                <c:ptCount val="1"/>
                <c:pt idx="0">
                  <c:v>24 and Under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Representativeness!$J$7:$K$7</c:f>
              <c:strCache>
                <c:ptCount val="2"/>
                <c:pt idx="0">
                  <c:v>IPEDS</c:v>
                </c:pt>
                <c:pt idx="1">
                  <c:v>MSC</c:v>
                </c:pt>
              </c:strCache>
            </c:strRef>
          </c:cat>
          <c:val>
            <c:numRef>
              <c:f>Representativeness!$J$8:$K$8</c:f>
              <c:numCache>
                <c:formatCode>0%</c:formatCode>
                <c:ptCount val="2"/>
                <c:pt idx="0">
                  <c:v>0.72395645704440625</c:v>
                </c:pt>
                <c:pt idx="1">
                  <c:v>0.74108623548922103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8B3-4833-AA32-9174BAC5A991}"/>
            </c:ext>
          </c:extLst>
        </c:ser>
        <c:ser>
          <c:idx val="1"/>
          <c:order val="1"/>
          <c:tx>
            <c:strRef>
              <c:f>Representativeness!$I$9</c:f>
              <c:strCache>
                <c:ptCount val="1"/>
                <c:pt idx="0">
                  <c:v>25-39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Representativeness!$J$7:$K$7</c:f>
              <c:strCache>
                <c:ptCount val="2"/>
                <c:pt idx="0">
                  <c:v>IPEDS</c:v>
                </c:pt>
                <c:pt idx="1">
                  <c:v>MSC</c:v>
                </c:pt>
              </c:strCache>
            </c:strRef>
          </c:cat>
          <c:val>
            <c:numRef>
              <c:f>Representativeness!$J$9:$K$9</c:f>
              <c:numCache>
                <c:formatCode>0%</c:formatCode>
                <c:ptCount val="2"/>
                <c:pt idx="0">
                  <c:v>0.22542094134231325</c:v>
                </c:pt>
                <c:pt idx="1">
                  <c:v>0.20149253731343328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8B3-4833-AA32-9174BAC5A991}"/>
            </c:ext>
          </c:extLst>
        </c:ser>
        <c:ser>
          <c:idx val="2"/>
          <c:order val="2"/>
          <c:tx>
            <c:strRef>
              <c:f>Representativeness!$I$10</c:f>
              <c:strCache>
                <c:ptCount val="1"/>
                <c:pt idx="0">
                  <c:v>40+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Representativeness!$J$7:$K$7</c:f>
              <c:strCache>
                <c:ptCount val="2"/>
                <c:pt idx="0">
                  <c:v>IPEDS</c:v>
                </c:pt>
                <c:pt idx="1">
                  <c:v>MSC</c:v>
                </c:pt>
              </c:strCache>
            </c:strRef>
          </c:cat>
          <c:val>
            <c:numRef>
              <c:f>Representativeness!$J$10:$K$10</c:f>
              <c:numCache>
                <c:formatCode>0%</c:formatCode>
                <c:ptCount val="2"/>
                <c:pt idx="0">
                  <c:v>5.0622601613282234E-2</c:v>
                </c:pt>
                <c:pt idx="1">
                  <c:v>5.7421227197346762E-2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8B3-4833-AA32-9174BAC5A991}"/>
            </c:ext>
          </c:extLst>
        </c:ser>
        <c:gapWidth val="30"/>
        <c:overlap val="100"/>
        <c:axId val="90700416"/>
        <c:axId val="78516608"/>
      </c:barChart>
      <c:catAx>
        <c:axId val="907004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516608"/>
        <c:crosses val="autoZero"/>
        <c:auto val="1"/>
        <c:lblAlgn val="ctr"/>
        <c:lblOffset val="100"/>
      </c:catAx>
      <c:valAx>
        <c:axId val="78516608"/>
        <c:scaling>
          <c:orientation val="minMax"/>
          <c:max val="1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70041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30" b="1" i="0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Differences in Average Outcome Scores from 2016 to 2017 in Massachusetts </a:t>
            </a:r>
            <a:endParaRPr lang="en-US" sz="2130" dirty="0" smtClean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30" dirty="0" smtClean="0">
                <a:solidFill>
                  <a:schemeClr val="accent5">
                    <a:lumMod val="50000"/>
                  </a:schemeClr>
                </a:solidFill>
              </a:rPr>
              <a:t>Written </a:t>
            </a:r>
            <a:r>
              <a:rPr lang="en-US" sz="2130" dirty="0">
                <a:solidFill>
                  <a:schemeClr val="accent5">
                    <a:lumMod val="50000"/>
                  </a:schemeClr>
                </a:solidFill>
              </a:rPr>
              <a:t>Communication at 4-Yr Colleges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'2017 and 2016 Mass WC'!$B$19:$F$20</c:f>
              <c:strCache>
                <c:ptCount val="5"/>
                <c:pt idx="0">
                  <c:v>Context and Purpose</c:v>
                </c:pt>
                <c:pt idx="1">
                  <c:v>Content Development</c:v>
                </c:pt>
                <c:pt idx="2">
                  <c:v>Genre and Conventions</c:v>
                </c:pt>
                <c:pt idx="3">
                  <c:v>Sources and Evidence</c:v>
                </c:pt>
                <c:pt idx="4">
                  <c:v>Syntax and Mechanics</c:v>
                </c:pt>
              </c:strCache>
              <c:extLst xmlns:c16r2="http://schemas.microsoft.com/office/drawing/2015/06/chart"/>
            </c:strRef>
          </c:cat>
          <c:val>
            <c:numRef>
              <c:f>'2017 and 2016 Mass WC'!$B$21:$F$21</c:f>
              <c:numCache>
                <c:formatCode>General</c:formatCode>
                <c:ptCount val="5"/>
                <c:pt idx="0">
                  <c:v>0.19</c:v>
                </c:pt>
                <c:pt idx="1">
                  <c:v>-0.13</c:v>
                </c:pt>
                <c:pt idx="2">
                  <c:v>-0.16</c:v>
                </c:pt>
                <c:pt idx="3">
                  <c:v>-0.11</c:v>
                </c:pt>
                <c:pt idx="4">
                  <c:v>1.37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2C-4EA7-B078-BB977EC6C472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D75E69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Val val="1"/>
        </c:dLbls>
        <c:gapWidth val="20"/>
        <c:overlap val="-24"/>
        <c:axId val="97688192"/>
        <c:axId val="97694080"/>
      </c:barChart>
      <c:catAx>
        <c:axId val="976881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694080"/>
        <c:crosses val="autoZero"/>
        <c:auto val="1"/>
        <c:lblAlgn val="ctr"/>
        <c:lblOffset val="900"/>
      </c:catAx>
      <c:valAx>
        <c:axId val="97694080"/>
        <c:scaling>
          <c:orientation val="minMax"/>
          <c:max val="1.4"/>
          <c:min val="-0.5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68819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28" b="1" i="0" u="none" strike="noStrike" kern="1200" baseline="0">
                <a:solidFill>
                  <a:srgbClr val="44546A"/>
                </a:solidFill>
                <a:latin typeface="+mn-lt"/>
                <a:ea typeface="+mn-ea"/>
                <a:cs typeface="+mn-cs"/>
              </a:defRPr>
            </a:pPr>
            <a:r>
              <a:rPr lang="en-US" sz="2130" b="1" i="0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Differences in Average Outcome Scores from 2016 to 2017 in Massachusetts </a:t>
            </a:r>
            <a:endParaRPr lang="en-US" sz="213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28" b="1" i="0" u="none" strike="noStrike" kern="1200" baseline="0">
                <a:solidFill>
                  <a:srgbClr val="44546A"/>
                </a:solidFill>
                <a:latin typeface="+mn-lt"/>
                <a:ea typeface="+mn-ea"/>
                <a:cs typeface="+mn-cs"/>
              </a:defRPr>
            </a:pPr>
            <a:r>
              <a:rPr lang="en-US" sz="2130" dirty="0" smtClean="0">
                <a:solidFill>
                  <a:schemeClr val="accent5">
                    <a:lumMod val="50000"/>
                  </a:schemeClr>
                </a:solidFill>
              </a:rPr>
              <a:t>Quantitative </a:t>
            </a:r>
            <a:r>
              <a:rPr lang="en-US" sz="2130" dirty="0">
                <a:solidFill>
                  <a:schemeClr val="accent5">
                    <a:lumMod val="50000"/>
                  </a:schemeClr>
                </a:solidFill>
              </a:rPr>
              <a:t>Literacy at 2-Yr Colleges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'2017 and 2016 Mass QL'!$B$5:$F$6</c:f>
              <c:strCache>
                <c:ptCount val="5"/>
                <c:pt idx="0">
                  <c:v>Interpretation</c:v>
                </c:pt>
                <c:pt idx="1">
                  <c:v>Representation</c:v>
                </c:pt>
                <c:pt idx="2">
                  <c:v>Application and Analysis</c:v>
                </c:pt>
                <c:pt idx="3">
                  <c:v>Assumptions</c:v>
                </c:pt>
                <c:pt idx="4">
                  <c:v>Communication</c:v>
                </c:pt>
              </c:strCache>
              <c:extLst xmlns:c16r2="http://schemas.microsoft.com/office/drawing/2015/06/chart"/>
            </c:strRef>
          </c:cat>
          <c:val>
            <c:numRef>
              <c:f>'2017 and 2016 Mass QL'!$B$7:$F$7</c:f>
              <c:numCache>
                <c:formatCode>General</c:formatCode>
                <c:ptCount val="5"/>
                <c:pt idx="0">
                  <c:v>0.11</c:v>
                </c:pt>
                <c:pt idx="1">
                  <c:v>7.0000000000000104E-2</c:v>
                </c:pt>
                <c:pt idx="2">
                  <c:v>-0.21000000000000019</c:v>
                </c:pt>
                <c:pt idx="3">
                  <c:v>-0.13</c:v>
                </c:pt>
                <c:pt idx="4">
                  <c:v>0.28000000000000008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B6-4FE0-B9C3-F1E3DFCEBCDA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D75E69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Val val="1"/>
        </c:dLbls>
        <c:gapWidth val="20"/>
        <c:overlap val="-24"/>
        <c:axId val="97936128"/>
        <c:axId val="97937664"/>
      </c:barChart>
      <c:catAx>
        <c:axId val="979361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37664"/>
        <c:crosses val="autoZero"/>
        <c:auto val="1"/>
        <c:lblAlgn val="ctr"/>
        <c:lblOffset val="100"/>
      </c:catAx>
      <c:valAx>
        <c:axId val="97937664"/>
        <c:scaling>
          <c:orientation val="minMax"/>
          <c:max val="0.5"/>
          <c:min val="-0.5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3612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30" b="1" i="0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Differences in Average Outcome Scores from 2016 to 2017 in Massachusetts </a:t>
            </a:r>
            <a:endParaRPr lang="en-US" sz="2130" dirty="0" smtClean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30" dirty="0" smtClean="0">
                <a:solidFill>
                  <a:schemeClr val="accent5">
                    <a:lumMod val="50000"/>
                  </a:schemeClr>
                </a:solidFill>
              </a:rPr>
              <a:t>Quantitative </a:t>
            </a:r>
            <a:r>
              <a:rPr lang="en-US" sz="2130" dirty="0">
                <a:solidFill>
                  <a:schemeClr val="accent5">
                    <a:lumMod val="50000"/>
                  </a:schemeClr>
                </a:solidFill>
              </a:rPr>
              <a:t>Literacy at 4-Yr Colleges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D75E69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'2017 and 2016 Mass QL'!$B$19:$F$20</c:f>
              <c:strCache>
                <c:ptCount val="5"/>
                <c:pt idx="0">
                  <c:v>Interpretation</c:v>
                </c:pt>
                <c:pt idx="1">
                  <c:v>Representation</c:v>
                </c:pt>
                <c:pt idx="2">
                  <c:v>Application and Analysis</c:v>
                </c:pt>
                <c:pt idx="3">
                  <c:v>Assumptions</c:v>
                </c:pt>
                <c:pt idx="4">
                  <c:v>Communication</c:v>
                </c:pt>
              </c:strCache>
              <c:extLst xmlns:c16r2="http://schemas.microsoft.com/office/drawing/2015/06/chart"/>
            </c:strRef>
          </c:cat>
          <c:val>
            <c:numRef>
              <c:f>'2017 and 2016 Mass QL'!$B$21:$F$21</c:f>
              <c:numCache>
                <c:formatCode>General</c:formatCode>
                <c:ptCount val="5"/>
                <c:pt idx="0">
                  <c:v>-0.44</c:v>
                </c:pt>
                <c:pt idx="1">
                  <c:v>-0.85000000000000064</c:v>
                </c:pt>
                <c:pt idx="2">
                  <c:v>-0.52</c:v>
                </c:pt>
                <c:pt idx="3">
                  <c:v>-0.35000000000000031</c:v>
                </c:pt>
                <c:pt idx="4">
                  <c:v>-0.59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42-41EC-8185-F7FEBB58EF1A}"/>
            </c:ext>
          </c:extLst>
        </c:ser>
        <c:dLbls>
          <c:showVal val="1"/>
        </c:dLbls>
        <c:gapWidth val="20"/>
        <c:overlap val="-24"/>
        <c:axId val="97958528"/>
        <c:axId val="97796480"/>
      </c:barChart>
      <c:catAx>
        <c:axId val="979585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96480"/>
        <c:crosses val="autoZero"/>
        <c:auto val="1"/>
        <c:lblAlgn val="ctr"/>
        <c:lblOffset val="100"/>
      </c:catAx>
      <c:valAx>
        <c:axId val="97796480"/>
        <c:scaling>
          <c:orientation val="minMax"/>
          <c:max val="0.5"/>
          <c:min val="-1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5852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Mass. 2017 Compare</a:t>
            </a:r>
            <a:r>
              <a:rPr lang="en-US" baseline="0" dirty="0" smtClean="0">
                <a:solidFill>
                  <a:schemeClr val="accent5">
                    <a:lumMod val="50000"/>
                  </a:schemeClr>
                </a:solidFill>
              </a:rPr>
              <a:t>s to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Project Level - Critical Thinking (2-year colleges)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'2017 MA CT v. Project CT'!$B$5:$F$6</c:f>
              <c:strCache>
                <c:ptCount val="5"/>
                <c:pt idx="0">
                  <c:v>Explanation of Issues</c:v>
                </c:pt>
                <c:pt idx="1">
                  <c:v>Evidence</c:v>
                </c:pt>
                <c:pt idx="2">
                  <c:v>Context and Assumptions</c:v>
                </c:pt>
                <c:pt idx="3">
                  <c:v>Student's Position</c:v>
                </c:pt>
                <c:pt idx="4">
                  <c:v>Conclusion</c:v>
                </c:pt>
              </c:strCache>
              <c:extLst xmlns:c16r2="http://schemas.microsoft.com/office/drawing/2015/06/chart"/>
            </c:strRef>
          </c:cat>
          <c:val>
            <c:numRef>
              <c:f>'2017 MA CT v. Project CT'!$B$7:$F$7</c:f>
              <c:numCache>
                <c:formatCode>General</c:formatCode>
                <c:ptCount val="5"/>
                <c:pt idx="0">
                  <c:v>0.11</c:v>
                </c:pt>
                <c:pt idx="1">
                  <c:v>0.17</c:v>
                </c:pt>
                <c:pt idx="2">
                  <c:v>0.14000000000000001</c:v>
                </c:pt>
                <c:pt idx="3">
                  <c:v>7.0000000000000104E-2</c:v>
                </c:pt>
                <c:pt idx="4">
                  <c:v>0.12000000000000002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0D-4F6B-83CD-C4F4179943E4}"/>
            </c:ext>
          </c:extLst>
        </c:ser>
        <c:dLbls>
          <c:showVal val="1"/>
        </c:dLbls>
        <c:gapWidth val="20"/>
        <c:overlap val="-24"/>
        <c:axId val="99095296"/>
        <c:axId val="99096832"/>
      </c:barChart>
      <c:catAx>
        <c:axId val="990952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096832"/>
        <c:crosses val="autoZero"/>
        <c:auto val="1"/>
        <c:lblAlgn val="ctr"/>
        <c:lblOffset val="100"/>
      </c:catAx>
      <c:valAx>
        <c:axId val="99096832"/>
        <c:scaling>
          <c:orientation val="minMax"/>
          <c:max val="0.5"/>
          <c:min val="-0.5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09529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28" b="1" i="0" u="none" strike="noStrike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How Mass. 2017 Compares to Project Level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- Critical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Thinking (4-year colleges)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'2017 MA CT v. Project CT'!$B$13:$F$14</c:f>
              <c:strCache>
                <c:ptCount val="5"/>
                <c:pt idx="0">
                  <c:v>Explanation of Issues</c:v>
                </c:pt>
                <c:pt idx="1">
                  <c:v>Evidence</c:v>
                </c:pt>
                <c:pt idx="2">
                  <c:v>Context and Assumptions</c:v>
                </c:pt>
                <c:pt idx="3">
                  <c:v>Student's Position</c:v>
                </c:pt>
                <c:pt idx="4">
                  <c:v>Conclusion</c:v>
                </c:pt>
              </c:strCache>
              <c:extLst xmlns:c16r2="http://schemas.microsoft.com/office/drawing/2015/06/chart"/>
            </c:strRef>
          </c:cat>
          <c:val>
            <c:numRef>
              <c:f>'2017 MA CT v. Project CT'!$B$15:$F$15</c:f>
              <c:numCache>
                <c:formatCode>General</c:formatCode>
                <c:ptCount val="5"/>
                <c:pt idx="0">
                  <c:v>0.17</c:v>
                </c:pt>
                <c:pt idx="1">
                  <c:v>0.21000000000000019</c:v>
                </c:pt>
                <c:pt idx="2">
                  <c:v>0.19</c:v>
                </c:pt>
                <c:pt idx="3">
                  <c:v>0.19</c:v>
                </c:pt>
                <c:pt idx="4">
                  <c:v>0.19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2F-4B00-900D-3DEDF556D060}"/>
            </c:ext>
          </c:extLst>
        </c:ser>
        <c:dLbls>
          <c:showVal val="1"/>
        </c:dLbls>
        <c:gapWidth val="20"/>
        <c:overlap val="-24"/>
        <c:axId val="99125888"/>
        <c:axId val="99148160"/>
      </c:barChart>
      <c:catAx>
        <c:axId val="991258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148160"/>
        <c:crosses val="autoZero"/>
        <c:auto val="1"/>
        <c:lblAlgn val="ctr"/>
        <c:lblOffset val="100"/>
      </c:catAx>
      <c:valAx>
        <c:axId val="99148160"/>
        <c:scaling>
          <c:orientation val="minMax"/>
          <c:max val="0.5"/>
          <c:min val="-0.5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12588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28" b="1" i="0" u="none" strike="noStrike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How Mass. 2017 Compares to Project Level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Written Communication (2-year colleges) 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'2017 MA WC v. Project WC'!$B$5:$F$6</c:f>
              <c:strCache>
                <c:ptCount val="5"/>
                <c:pt idx="0">
                  <c:v>Context and Purpose</c:v>
                </c:pt>
                <c:pt idx="1">
                  <c:v>Content Development</c:v>
                </c:pt>
                <c:pt idx="2">
                  <c:v>Genre and Conventions</c:v>
                </c:pt>
                <c:pt idx="3">
                  <c:v>Sources and Evidence</c:v>
                </c:pt>
                <c:pt idx="4">
                  <c:v>Syntax and Mechanics</c:v>
                </c:pt>
              </c:strCache>
              <c:extLst xmlns:c16r2="http://schemas.microsoft.com/office/drawing/2015/06/chart"/>
            </c:strRef>
          </c:cat>
          <c:val>
            <c:numRef>
              <c:f>'2017 MA WC v. Project WC'!$B$7:$F$7</c:f>
              <c:numCache>
                <c:formatCode>General</c:formatCode>
                <c:ptCount val="5"/>
                <c:pt idx="0">
                  <c:v>0.12000000000000002</c:v>
                </c:pt>
                <c:pt idx="1">
                  <c:v>0.17</c:v>
                </c:pt>
                <c:pt idx="2">
                  <c:v>6.0000000000000032E-2</c:v>
                </c:pt>
                <c:pt idx="3">
                  <c:v>0.17</c:v>
                </c:pt>
                <c:pt idx="4">
                  <c:v>9.9999999999998024E-3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8D-457A-A7D3-1FC160820561}"/>
            </c:ext>
          </c:extLst>
        </c:ser>
        <c:dLbls>
          <c:showVal val="1"/>
        </c:dLbls>
        <c:gapWidth val="20"/>
        <c:overlap val="-24"/>
        <c:axId val="98013952"/>
        <c:axId val="98015488"/>
      </c:barChart>
      <c:catAx>
        <c:axId val="980139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015488"/>
        <c:crosses val="autoZero"/>
        <c:auto val="1"/>
        <c:lblAlgn val="ctr"/>
        <c:lblOffset val="100"/>
      </c:catAx>
      <c:valAx>
        <c:axId val="98015488"/>
        <c:scaling>
          <c:orientation val="minMax"/>
          <c:max val="0.5"/>
          <c:min val="-0.5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01395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28" b="1" i="0" u="none" strike="noStrike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How Mass. 2017 Compares to Project Level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Written Communication (4-year colleges)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'2017 MA WC v. Project WC'!$B$13:$F$14</c:f>
              <c:strCache>
                <c:ptCount val="5"/>
                <c:pt idx="0">
                  <c:v>Context and Purpose</c:v>
                </c:pt>
                <c:pt idx="1">
                  <c:v>Content Development</c:v>
                </c:pt>
                <c:pt idx="2">
                  <c:v>Genre and Conventions</c:v>
                </c:pt>
                <c:pt idx="3">
                  <c:v>Sources and Evidence</c:v>
                </c:pt>
                <c:pt idx="4">
                  <c:v>Syntax and Mechanics</c:v>
                </c:pt>
              </c:strCache>
              <c:extLst xmlns:c16r2="http://schemas.microsoft.com/office/drawing/2015/06/chart"/>
            </c:strRef>
          </c:cat>
          <c:val>
            <c:numRef>
              <c:f>'2017 MA WC v. Project WC'!$B$15:$F$15</c:f>
              <c:numCache>
                <c:formatCode>General</c:formatCode>
                <c:ptCount val="5"/>
                <c:pt idx="0">
                  <c:v>0</c:v>
                </c:pt>
                <c:pt idx="1">
                  <c:v>2.9999999999999808E-2</c:v>
                </c:pt>
                <c:pt idx="2">
                  <c:v>-0.1</c:v>
                </c:pt>
                <c:pt idx="3">
                  <c:v>-0.11</c:v>
                </c:pt>
                <c:pt idx="4">
                  <c:v>5.0000000000000322E-2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1F-4C30-B46B-FA395199B1C6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D75E69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Val val="1"/>
        </c:dLbls>
        <c:gapWidth val="20"/>
        <c:overlap val="-24"/>
        <c:axId val="99244672"/>
        <c:axId val="99262848"/>
      </c:barChart>
      <c:catAx>
        <c:axId val="992446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b" anchorCtr="0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262848"/>
        <c:crosses val="autoZero"/>
        <c:lblAlgn val="ctr"/>
        <c:lblOffset val="750"/>
        <c:tickLblSkip val="1"/>
      </c:catAx>
      <c:valAx>
        <c:axId val="99262848"/>
        <c:scaling>
          <c:orientation val="minMax"/>
          <c:max val="0.5"/>
          <c:min val="-0.5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24467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28" b="1" i="0" u="none" strike="noStrike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How Mass. 2017 Compares to Project Level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Quantitative Literacy (2-year colleges)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'2017 MA QL v. Project QL'!$B$5:$F$6</c:f>
              <c:strCache>
                <c:ptCount val="5"/>
                <c:pt idx="0">
                  <c:v>Interpretation</c:v>
                </c:pt>
                <c:pt idx="1">
                  <c:v>Representation</c:v>
                </c:pt>
                <c:pt idx="2">
                  <c:v>Application and Analysis</c:v>
                </c:pt>
                <c:pt idx="3">
                  <c:v>Assumptions</c:v>
                </c:pt>
                <c:pt idx="4">
                  <c:v>Communication</c:v>
                </c:pt>
              </c:strCache>
              <c:extLst xmlns:c16r2="http://schemas.microsoft.com/office/drawing/2015/06/chart"/>
            </c:strRef>
          </c:cat>
          <c:val>
            <c:numRef>
              <c:f>'2017 MA QL v. Project QL'!$B$7:$F$7</c:f>
              <c:numCache>
                <c:formatCode>General</c:formatCode>
                <c:ptCount val="5"/>
                <c:pt idx="0">
                  <c:v>-0.05</c:v>
                </c:pt>
                <c:pt idx="1">
                  <c:v>-0.24000000000000019</c:v>
                </c:pt>
                <c:pt idx="2">
                  <c:v>0.11</c:v>
                </c:pt>
                <c:pt idx="3">
                  <c:v>0.23</c:v>
                </c:pt>
                <c:pt idx="4">
                  <c:v>0.36000000000000032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12-4A06-BC3F-FD462A3F5D8E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D75E69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Val val="1"/>
        </c:dLbls>
        <c:gapWidth val="20"/>
        <c:overlap val="-24"/>
        <c:axId val="104555264"/>
        <c:axId val="104556800"/>
      </c:barChart>
      <c:catAx>
        <c:axId val="1045552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56800"/>
        <c:crosses val="autoZero"/>
        <c:lblAlgn val="ctr"/>
        <c:lblOffset val="250"/>
      </c:catAx>
      <c:valAx>
        <c:axId val="104556800"/>
        <c:scaling>
          <c:orientation val="minMax"/>
          <c:min val="-0.5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5526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28" b="1" i="0" u="none" strike="noStrike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How Mass. 2017 Compares to Project Level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Quantitative Literacy (4-year colleges)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'2017 MA QL v. Project QL'!$B$13:$F$14</c:f>
              <c:strCache>
                <c:ptCount val="5"/>
                <c:pt idx="0">
                  <c:v>Interpretation</c:v>
                </c:pt>
                <c:pt idx="1">
                  <c:v>Representation</c:v>
                </c:pt>
                <c:pt idx="2">
                  <c:v>Application and Analysis</c:v>
                </c:pt>
                <c:pt idx="3">
                  <c:v>Assumptions</c:v>
                </c:pt>
                <c:pt idx="4">
                  <c:v>Communication</c:v>
                </c:pt>
              </c:strCache>
              <c:extLst xmlns:c16r2="http://schemas.microsoft.com/office/drawing/2015/06/chart"/>
            </c:strRef>
          </c:cat>
          <c:val>
            <c:numRef>
              <c:f>'2017 MA QL v. Project QL'!$B$15:$F$15</c:f>
              <c:numCache>
                <c:formatCode>General</c:formatCode>
                <c:ptCount val="5"/>
                <c:pt idx="0">
                  <c:v>0.11</c:v>
                </c:pt>
                <c:pt idx="1">
                  <c:v>-3.0000000000000002E-2</c:v>
                </c:pt>
                <c:pt idx="2">
                  <c:v>1.0000000000000005E-2</c:v>
                </c:pt>
                <c:pt idx="3">
                  <c:v>-6.9999999999999923E-2</c:v>
                </c:pt>
                <c:pt idx="4">
                  <c:v>-0.05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5B-43E3-9EB4-5A49B8BAC769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D75E69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Val val="1"/>
        </c:dLbls>
        <c:gapWidth val="20"/>
        <c:overlap val="-24"/>
        <c:axId val="104565376"/>
        <c:axId val="104583552"/>
      </c:barChart>
      <c:catAx>
        <c:axId val="10456537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83552"/>
        <c:crosses val="autoZero"/>
        <c:lblAlgn val="ctr"/>
        <c:lblOffset val="350"/>
      </c:catAx>
      <c:valAx>
        <c:axId val="104583552"/>
        <c:scaling>
          <c:orientation val="minMax"/>
          <c:max val="0.5"/>
          <c:min val="-0.5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6537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Associates</a:t>
            </a:r>
          </a:p>
        </c:rich>
      </c:tx>
      <c:layout>
        <c:manualLayout>
          <c:xMode val="edge"/>
          <c:yMode val="edge"/>
          <c:x val="0.40860507246376793"/>
          <c:y val="1.2910666574157199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7.9145555175168317E-2"/>
          <c:y val="0.13895104900436728"/>
          <c:w val="0.80192185895241463"/>
          <c:h val="0.75622526673361012"/>
        </c:manualLayout>
      </c:layout>
      <c:barChart>
        <c:barDir val="col"/>
        <c:grouping val="clustered"/>
        <c:ser>
          <c:idx val="0"/>
          <c:order val="0"/>
          <c:tx>
            <c:strRef>
              <c:f>Representativeness!$F$38</c:f>
              <c:strCache>
                <c:ptCount val="1"/>
                <c:pt idx="0">
                  <c:v>AI/PI/NA</c:v>
                </c:pt>
              </c:strCache>
            </c:strRef>
          </c:tx>
          <c:spPr>
            <a:solidFill>
              <a:srgbClr val="5C1712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Representativeness!$G$37:$H$37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Representativeness!$G$38:$H$38</c:f>
              <c:numCache>
                <c:formatCode>0%</c:formatCode>
                <c:ptCount val="2"/>
                <c:pt idx="0">
                  <c:v>7.81555295037124E-3</c:v>
                </c:pt>
                <c:pt idx="1">
                  <c:v>6.4157927205428971E-3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AA-46C9-BA6D-1B9A6C019010}"/>
            </c:ext>
          </c:extLst>
        </c:ser>
        <c:ser>
          <c:idx val="1"/>
          <c:order val="1"/>
          <c:tx>
            <c:strRef>
              <c:f>Representativeness!$F$39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rgbClr val="7B1E17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Representativeness!$G$37:$H$37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Representativeness!$G$39:$H$39</c:f>
              <c:numCache>
                <c:formatCode>0%</c:formatCode>
                <c:ptCount val="2"/>
                <c:pt idx="0">
                  <c:v>3.243454474404061E-2</c:v>
                </c:pt>
                <c:pt idx="1">
                  <c:v>2.9179518815546011E-2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3AA-46C9-BA6D-1B9A6C019010}"/>
            </c:ext>
          </c:extLst>
        </c:ser>
        <c:ser>
          <c:idx val="2"/>
          <c:order val="2"/>
          <c:tx>
            <c:strRef>
              <c:f>Representativeness!$F$40</c:f>
              <c:strCache>
                <c:ptCount val="1"/>
                <c:pt idx="0">
                  <c:v>Black or African American</c:v>
                </c:pt>
              </c:strCache>
            </c:strRef>
          </c:tx>
          <c:spPr>
            <a:solidFill>
              <a:srgbClr val="A2271E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Representativeness!$G$37:$H$37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Representativeness!$G$40:$H$40</c:f>
              <c:numCache>
                <c:formatCode>0%</c:formatCode>
                <c:ptCount val="2"/>
                <c:pt idx="0">
                  <c:v>8.675263774912069E-2</c:v>
                </c:pt>
                <c:pt idx="1">
                  <c:v>9.0993214065391681E-2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3AA-46C9-BA6D-1B9A6C019010}"/>
            </c:ext>
          </c:extLst>
        </c:ser>
        <c:ser>
          <c:idx val="3"/>
          <c:order val="3"/>
          <c:tx>
            <c:strRef>
              <c:f>Representativeness!$F$41</c:f>
              <c:strCache>
                <c:ptCount val="1"/>
                <c:pt idx="0">
                  <c:v>Hispanic or Latino</c:v>
                </c:pt>
              </c:strCache>
            </c:strRef>
          </c:tx>
          <c:spPr>
            <a:solidFill>
              <a:srgbClr val="B72E23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Representativeness!$G$37:$H$37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Representativeness!$G$41:$H$41</c:f>
              <c:numCache>
                <c:formatCode>0%</c:formatCode>
                <c:ptCount val="2"/>
                <c:pt idx="0">
                  <c:v>0.12426729191090317</c:v>
                </c:pt>
                <c:pt idx="1">
                  <c:v>9.9074645280691279E-2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3AA-46C9-BA6D-1B9A6C019010}"/>
            </c:ext>
          </c:extLst>
        </c:ser>
        <c:ser>
          <c:idx val="4"/>
          <c:order val="4"/>
          <c:tx>
            <c:strRef>
              <c:f>Representativeness!$F$42</c:f>
              <c:strCache>
                <c:ptCount val="1"/>
                <c:pt idx="0">
                  <c:v>Non-resident alien</c:v>
                </c:pt>
              </c:strCache>
            </c:strRef>
          </c:tx>
          <c:spPr>
            <a:solidFill>
              <a:srgbClr val="D34F39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Representativeness!$G$37:$H$37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Representativeness!$G$42:$H$42</c:f>
              <c:numCache>
                <c:formatCode>0%</c:formatCode>
                <c:ptCount val="2"/>
                <c:pt idx="0">
                  <c:v>8.2063305978898257E-3</c:v>
                </c:pt>
                <c:pt idx="1">
                  <c:v>1.1967921036397331E-2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AA-46C9-BA6D-1B9A6C019010}"/>
            </c:ext>
          </c:extLst>
        </c:ser>
        <c:ser>
          <c:idx val="5"/>
          <c:order val="5"/>
          <c:tx>
            <c:strRef>
              <c:f>Representativeness!$F$43</c:f>
              <c:strCache>
                <c:ptCount val="1"/>
                <c:pt idx="0">
                  <c:v>Two or more races</c:v>
                </c:pt>
              </c:strCache>
            </c:strRef>
          </c:tx>
          <c:spPr>
            <a:solidFill>
              <a:srgbClr val="DB715F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Representativeness!$G$37:$H$37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Representativeness!$G$43:$H$43</c:f>
              <c:numCache>
                <c:formatCode>0%</c:formatCode>
                <c:ptCount val="2"/>
                <c:pt idx="0">
                  <c:v>3.9468542399374799E-2</c:v>
                </c:pt>
                <c:pt idx="1">
                  <c:v>2.6095003084515782E-2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3AA-46C9-BA6D-1B9A6C019010}"/>
            </c:ext>
          </c:extLst>
        </c:ser>
        <c:ser>
          <c:idx val="6"/>
          <c:order val="6"/>
          <c:tx>
            <c:strRef>
              <c:f>Representativeness!$F$44</c:f>
              <c:strCache>
                <c:ptCount val="1"/>
                <c:pt idx="0">
                  <c:v>Unknown</c:v>
                </c:pt>
              </c:strCache>
            </c:strRef>
          </c:tx>
          <c:spPr>
            <a:solidFill>
              <a:srgbClr val="E69B8E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Representativeness!$G$37:$H$37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Representativeness!$G$44:$H$44</c:f>
              <c:numCache>
                <c:formatCode>0%</c:formatCode>
                <c:ptCount val="2"/>
                <c:pt idx="0">
                  <c:v>3.3606877686596398E-2</c:v>
                </c:pt>
                <c:pt idx="1">
                  <c:v>2.581739666872309E-2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3AA-46C9-BA6D-1B9A6C019010}"/>
            </c:ext>
          </c:extLst>
        </c:ser>
        <c:gapWidth val="30"/>
        <c:axId val="90880640"/>
        <c:axId val="90775936"/>
      </c:barChart>
      <c:catAx>
        <c:axId val="908806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775936"/>
        <c:crosses val="autoZero"/>
        <c:auto val="1"/>
        <c:lblAlgn val="ctr"/>
        <c:lblOffset val="100"/>
      </c:catAx>
      <c:valAx>
        <c:axId val="90775936"/>
        <c:scaling>
          <c:orientation val="minMax"/>
          <c:max val="0.2"/>
        </c:scaling>
        <c:axPos val="l"/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80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825218276286787"/>
          <c:y val="0"/>
          <c:w val="0.24244964915099956"/>
          <c:h val="0.59446401799767257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Bachelors</a:t>
            </a:r>
          </a:p>
        </c:rich>
      </c:tx>
      <c:layout>
        <c:manualLayout>
          <c:xMode val="edge"/>
          <c:yMode val="edge"/>
          <c:x val="0.40701391283354832"/>
          <c:y val="2.0958908472460246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6.2538824387526504E-2"/>
          <c:y val="0.10017094017094012"/>
          <c:w val="0.77626495662816275"/>
          <c:h val="0.84145097247459699"/>
        </c:manualLayout>
      </c:layout>
      <c:barChart>
        <c:barDir val="col"/>
        <c:grouping val="clustered"/>
        <c:ser>
          <c:idx val="0"/>
          <c:order val="0"/>
          <c:tx>
            <c:strRef>
              <c:f>Representativeness!$I$38</c:f>
              <c:strCache>
                <c:ptCount val="1"/>
                <c:pt idx="0">
                  <c:v>AI/PI/NA</c:v>
                </c:pt>
              </c:strCache>
            </c:strRef>
          </c:tx>
          <c:spPr>
            <a:solidFill>
              <a:srgbClr val="5C1712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Representativeness!$J$37:$K$37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Representativeness!$J$38:$K$38</c:f>
              <c:numCache>
                <c:formatCode>0%</c:formatCode>
                <c:ptCount val="2"/>
                <c:pt idx="0">
                  <c:v>8.913764510779465E-3</c:v>
                </c:pt>
                <c:pt idx="1">
                  <c:v>5.9180861723447005E-3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317-4413-8BAF-EE3FAE4B94A6}"/>
            </c:ext>
          </c:extLst>
        </c:ser>
        <c:ser>
          <c:idx val="1"/>
          <c:order val="1"/>
          <c:tx>
            <c:strRef>
              <c:f>Representativeness!$I$39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rgbClr val="89231A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Representativeness!$J$37:$K$37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Representativeness!$J$39:$K$39</c:f>
              <c:numCache>
                <c:formatCode>0%</c:formatCode>
                <c:ptCount val="2"/>
                <c:pt idx="0">
                  <c:v>4.9336650082918897E-2</c:v>
                </c:pt>
                <c:pt idx="1">
                  <c:v>5.7270791583166322E-2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317-4413-8BAF-EE3FAE4B94A6}"/>
            </c:ext>
          </c:extLst>
        </c:ser>
        <c:ser>
          <c:idx val="2"/>
          <c:order val="2"/>
          <c:tx>
            <c:strRef>
              <c:f>Representativeness!$I$40</c:f>
              <c:strCache>
                <c:ptCount val="1"/>
                <c:pt idx="0">
                  <c:v>Black or African American</c:v>
                </c:pt>
              </c:strCache>
            </c:strRef>
          </c:tx>
          <c:spPr>
            <a:solidFill>
              <a:srgbClr val="A2271E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Representativeness!$J$37:$K$37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Representativeness!$J$40:$K$40</c:f>
              <c:numCache>
                <c:formatCode>0%</c:formatCode>
                <c:ptCount val="2"/>
                <c:pt idx="0">
                  <c:v>9.5771144278607043E-2</c:v>
                </c:pt>
                <c:pt idx="1">
                  <c:v>8.2164328657314725E-2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317-4413-8BAF-EE3FAE4B94A6}"/>
            </c:ext>
          </c:extLst>
        </c:ser>
        <c:ser>
          <c:idx val="3"/>
          <c:order val="3"/>
          <c:tx>
            <c:strRef>
              <c:f>Representativeness!$I$41</c:f>
              <c:strCache>
                <c:ptCount val="1"/>
                <c:pt idx="0">
                  <c:v>Hispanic or Latino</c:v>
                </c:pt>
              </c:strCache>
            </c:strRef>
          </c:tx>
          <c:spPr>
            <a:solidFill>
              <a:srgbClr val="B72E23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Representativeness!$J$37:$K$37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Representativeness!$J$41:$K$41</c:f>
              <c:numCache>
                <c:formatCode>0%</c:formatCode>
                <c:ptCount val="2"/>
                <c:pt idx="0">
                  <c:v>7.9601990049751423E-2</c:v>
                </c:pt>
                <c:pt idx="1">
                  <c:v>6.9232214428857825E-2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17-4413-8BAF-EE3FAE4B94A6}"/>
            </c:ext>
          </c:extLst>
        </c:ser>
        <c:ser>
          <c:idx val="4"/>
          <c:order val="4"/>
          <c:tx>
            <c:strRef>
              <c:f>Representativeness!$I$42</c:f>
              <c:strCache>
                <c:ptCount val="1"/>
                <c:pt idx="0">
                  <c:v>Non-resident alien</c:v>
                </c:pt>
              </c:strCache>
            </c:strRef>
          </c:tx>
          <c:spPr>
            <a:solidFill>
              <a:srgbClr val="D34F39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Representativeness!$J$37:$K$37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Representativeness!$J$42:$K$42</c:f>
              <c:numCache>
                <c:formatCode>0%</c:formatCode>
                <c:ptCount val="2"/>
                <c:pt idx="0">
                  <c:v>1.6376451077943607E-2</c:v>
                </c:pt>
                <c:pt idx="1">
                  <c:v>2.891720941883771E-2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317-4413-8BAF-EE3FAE4B94A6}"/>
            </c:ext>
          </c:extLst>
        </c:ser>
        <c:ser>
          <c:idx val="5"/>
          <c:order val="5"/>
          <c:tx>
            <c:strRef>
              <c:f>Representativeness!$I$43</c:f>
              <c:strCache>
                <c:ptCount val="1"/>
                <c:pt idx="0">
                  <c:v>Two or more races</c:v>
                </c:pt>
              </c:strCache>
            </c:strRef>
          </c:tx>
          <c:spPr>
            <a:solidFill>
              <a:srgbClr val="DB715F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Representativeness!$J$37:$K$37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Representativeness!$J$43:$K$43</c:f>
              <c:numCache>
                <c:formatCode>0%</c:formatCode>
                <c:ptCount val="2"/>
                <c:pt idx="0">
                  <c:v>3.2960199004975106E-2</c:v>
                </c:pt>
                <c:pt idx="1">
                  <c:v>3.9641783567134353E-2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317-4413-8BAF-EE3FAE4B94A6}"/>
            </c:ext>
          </c:extLst>
        </c:ser>
        <c:ser>
          <c:idx val="6"/>
          <c:order val="6"/>
          <c:tx>
            <c:strRef>
              <c:f>Representativeness!$I$44</c:f>
              <c:strCache>
                <c:ptCount val="1"/>
                <c:pt idx="0">
                  <c:v>Unknown</c:v>
                </c:pt>
              </c:strCache>
            </c:strRef>
          </c:tx>
          <c:spPr>
            <a:solidFill>
              <a:srgbClr val="E69B8E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Representativeness!$J$37:$K$37</c:f>
              <c:strCache>
                <c:ptCount val="2"/>
                <c:pt idx="0">
                  <c:v>MSC</c:v>
                </c:pt>
                <c:pt idx="1">
                  <c:v>IPEDS</c:v>
                </c:pt>
              </c:strCache>
            </c:strRef>
          </c:cat>
          <c:val>
            <c:numRef>
              <c:f>Representativeness!$J$44:$K$44</c:f>
              <c:numCache>
                <c:formatCode>0%</c:formatCode>
                <c:ptCount val="2"/>
                <c:pt idx="0">
                  <c:v>3.2960199004975106E-2</c:v>
                </c:pt>
                <c:pt idx="1">
                  <c:v>3.6776678356713416E-2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317-4413-8BAF-EE3FAE4B94A6}"/>
            </c:ext>
          </c:extLst>
        </c:ser>
        <c:gapWidth val="30"/>
        <c:axId val="91028096"/>
        <c:axId val="90907008"/>
      </c:barChart>
      <c:catAx>
        <c:axId val="910280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07008"/>
        <c:crosses val="autoZero"/>
        <c:auto val="1"/>
        <c:lblAlgn val="ctr"/>
        <c:lblOffset val="100"/>
      </c:catAx>
      <c:valAx>
        <c:axId val="90907008"/>
        <c:scaling>
          <c:orientation val="minMax"/>
          <c:max val="0.2"/>
        </c:scaling>
        <c:axPos val="l"/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028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6947453048737"/>
          <c:y val="1.1295424578478999E-2"/>
          <c:w val="0.24748862640729644"/>
          <c:h val="0.5867956761852596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Evidence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CT 2yr'!$C$1</c:f>
              <c:strCache>
                <c:ptCount val="1"/>
                <c:pt idx="0">
                  <c:v>Evidence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CT 2yr'!$A$2:$A$6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CT 2yr'!$C$2:$C$6</c:f>
              <c:numCache>
                <c:formatCode>0%</c:formatCode>
                <c:ptCount val="5"/>
                <c:pt idx="0">
                  <c:v>0.1</c:v>
                </c:pt>
                <c:pt idx="1">
                  <c:v>0.19000000000000003</c:v>
                </c:pt>
                <c:pt idx="2">
                  <c:v>0.5</c:v>
                </c:pt>
                <c:pt idx="3">
                  <c:v>0.17</c:v>
                </c:pt>
                <c:pt idx="4">
                  <c:v>4.0000000000000022E-2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8E-44BC-9444-D9DB399E6589}"/>
            </c:ext>
          </c:extLst>
        </c:ser>
        <c:dLbls>
          <c:showVal val="1"/>
        </c:dLbls>
        <c:gapWidth val="100"/>
        <c:axId val="90918272"/>
        <c:axId val="91030656"/>
      </c:barChart>
      <c:catAx>
        <c:axId val="9091827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1030656"/>
        <c:crosses val="autoZero"/>
        <c:auto val="1"/>
        <c:lblAlgn val="ctr"/>
        <c:lblOffset val="100"/>
      </c:catAx>
      <c:valAx>
        <c:axId val="91030656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0918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Context and </a:t>
            </a:r>
            <a:endParaRPr lang="en-US" sz="1200" dirty="0" smtClean="0"/>
          </a:p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/>
              <a:t>Assumptions</a:t>
            </a:r>
            <a:endParaRPr lang="en-US" sz="1200" dirty="0"/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7.25025591075905E-2"/>
          <c:y val="0.20027287589899501"/>
          <c:w val="0.92749744089240849"/>
          <c:h val="0.7323649666188079"/>
        </c:manualLayout>
      </c:layout>
      <c:barChart>
        <c:barDir val="bar"/>
        <c:grouping val="clustered"/>
        <c:ser>
          <c:idx val="0"/>
          <c:order val="0"/>
          <c:tx>
            <c:strRef>
              <c:f>'Mass CT 2yr'!$D$1</c:f>
              <c:strCache>
                <c:ptCount val="1"/>
                <c:pt idx="0">
                  <c:v>Context and Assumptions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CT 2yr'!$A$2:$A$6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CT 2yr'!$D$2:$D$6</c:f>
              <c:numCache>
                <c:formatCode>0%</c:formatCode>
                <c:ptCount val="5"/>
                <c:pt idx="0">
                  <c:v>0.1</c:v>
                </c:pt>
                <c:pt idx="1">
                  <c:v>0.33000000000000052</c:v>
                </c:pt>
                <c:pt idx="2">
                  <c:v>0.4</c:v>
                </c:pt>
                <c:pt idx="3">
                  <c:v>0.14000000000000001</c:v>
                </c:pt>
                <c:pt idx="4">
                  <c:v>3.0000000000000002E-2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A9-4B2B-9C56-7B3642452DD2}"/>
            </c:ext>
          </c:extLst>
        </c:ser>
        <c:dLbls>
          <c:showVal val="1"/>
        </c:dLbls>
        <c:gapWidth val="100"/>
        <c:axId val="91059328"/>
        <c:axId val="91060864"/>
      </c:barChart>
      <c:catAx>
        <c:axId val="9105932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1060864"/>
        <c:crosses val="autoZero"/>
        <c:auto val="1"/>
        <c:lblAlgn val="ctr"/>
        <c:lblOffset val="100"/>
      </c:catAx>
      <c:valAx>
        <c:axId val="91060864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1059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Student's Position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'Mass CT 2yr'!$E$1</c:f>
              <c:strCache>
                <c:ptCount val="1"/>
                <c:pt idx="0">
                  <c:v>Student's Position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'Mass CT 2yr'!$A$2:$A$6</c:f>
              <c:strCache>
                <c:ptCount val="5"/>
                <c:pt idx="0">
                  <c:v>Zero 0</c:v>
                </c:pt>
                <c:pt idx="1">
                  <c:v>Benchmark 1</c:v>
                </c:pt>
                <c:pt idx="2">
                  <c:v>Milestone 2</c:v>
                </c:pt>
                <c:pt idx="3">
                  <c:v>Milestone 3</c:v>
                </c:pt>
                <c:pt idx="4">
                  <c:v>Milestone 4</c:v>
                </c:pt>
              </c:strCache>
            </c:strRef>
          </c:cat>
          <c:val>
            <c:numRef>
              <c:f>'Mass CT 2yr'!$E$2:$E$6</c:f>
              <c:numCache>
                <c:formatCode>0%</c:formatCode>
                <c:ptCount val="5"/>
                <c:pt idx="0">
                  <c:v>0.11</c:v>
                </c:pt>
                <c:pt idx="1">
                  <c:v>0.37000000000000038</c:v>
                </c:pt>
                <c:pt idx="2">
                  <c:v>0.35000000000000031</c:v>
                </c:pt>
                <c:pt idx="3">
                  <c:v>0.14000000000000001</c:v>
                </c:pt>
                <c:pt idx="4">
                  <c:v>3.0000000000000002E-2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782-4BAD-A9DA-C1559D40CB72}"/>
            </c:ext>
          </c:extLst>
        </c:ser>
        <c:dLbls>
          <c:showVal val="1"/>
        </c:dLbls>
        <c:gapWidth val="100"/>
        <c:axId val="91085440"/>
        <c:axId val="92156288"/>
      </c:barChart>
      <c:catAx>
        <c:axId val="9108544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2156288"/>
        <c:crosses val="autoZero"/>
        <c:auto val="1"/>
        <c:lblAlgn val="ctr"/>
        <c:lblOffset val="100"/>
      </c:catAx>
      <c:valAx>
        <c:axId val="92156288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91085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31000-A358-4F88-BC9C-3D49AF0FC6E6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EF02B-B5E2-4B42-990D-4A1A22103A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FF3BAB-8812-EF49-8EFD-81B2C8119B97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04C4A5-39DE-EB42-8DF0-49510DBD6F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3754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number of female and male students who submitted papers is generally reflective of the overall number of</a:t>
            </a:r>
            <a:r>
              <a:rPr lang="en-US" baseline="0" dirty="0"/>
              <a:t> females and males in their two year and four year institutions.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17D7-AD22-42C0-AA1C-228AB350190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459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two year institutions, the age ranges of students who submitted papers are consistent with their overall institutional profiles. Four year institutions had slightly more older students than their</a:t>
            </a:r>
            <a:r>
              <a:rPr lang="en-US" baseline="0" dirty="0"/>
              <a:t> institutional profiles.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17D7-AD22-42C0-AA1C-228AB350190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254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</a:t>
            </a:r>
            <a:r>
              <a:rPr lang="en-US" baseline="0" dirty="0"/>
              <a:t> </a:t>
            </a:r>
            <a:r>
              <a:rPr lang="en-US" dirty="0"/>
              <a:t>two year institutions,</a:t>
            </a:r>
            <a:r>
              <a:rPr lang="en-US" baseline="0" dirty="0"/>
              <a:t> the ethnic backgrounds of students who submitted papers almost perfectly matched the institutional profiles.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17D7-AD22-42C0-AA1C-228AB350190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1811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four year institutions, the</a:t>
            </a:r>
            <a:r>
              <a:rPr lang="en-US" baseline="0" dirty="0"/>
              <a:t> MSC project sample demographic match is very close to the demographic of graduating students at those institutions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17D7-AD22-42C0-AA1C-228AB350190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2952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4C4A5-39DE-EB42-8DF0-49510DBD6F6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44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31BE-0039-C449-807E-9CA7040B062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D56F-5DB6-D345-9346-F7AFBF77F3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498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31BE-0039-C449-807E-9CA7040B062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D56F-5DB6-D345-9346-F7AFBF77F3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41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31BE-0039-C449-807E-9CA7040B062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D56F-5DB6-D345-9346-F7AFBF77F3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102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31BE-0039-C449-807E-9CA7040B062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D56F-5DB6-D345-9346-F7AFBF77F3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00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31BE-0039-C449-807E-9CA7040B062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D56F-5DB6-D345-9346-F7AFBF77F3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13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31BE-0039-C449-807E-9CA7040B062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D56F-5DB6-D345-9346-F7AFBF77F3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984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31BE-0039-C449-807E-9CA7040B062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D56F-5DB6-D345-9346-F7AFBF77F3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1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31BE-0039-C449-807E-9CA7040B062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D56F-5DB6-D345-9346-F7AFBF77F3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332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31BE-0039-C449-807E-9CA7040B062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D56F-5DB6-D345-9346-F7AFBF77F3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2111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31BE-0039-C449-807E-9CA7040B062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D56F-5DB6-D345-9346-F7AFBF77F3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53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31BE-0039-C449-807E-9CA7040B062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D56F-5DB6-D345-9346-F7AFBF77F3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52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831BE-0039-C449-807E-9CA7040B062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4D56F-5DB6-D345-9346-F7AFBF77F3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291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12" Type="http://schemas.openxmlformats.org/officeDocument/2006/relationships/chart" Target="../charts/chart1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11" Type="http://schemas.openxmlformats.org/officeDocument/2006/relationships/chart" Target="../charts/chart15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3.xml"/><Relationship Id="rId3" Type="http://schemas.openxmlformats.org/officeDocument/2006/relationships/chart" Target="../charts/chart18.xml"/><Relationship Id="rId7" Type="http://schemas.openxmlformats.org/officeDocument/2006/relationships/chart" Target="../charts/chart22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1.xml"/><Relationship Id="rId11" Type="http://schemas.openxmlformats.org/officeDocument/2006/relationships/chart" Target="../charts/chart26.xml"/><Relationship Id="rId5" Type="http://schemas.openxmlformats.org/officeDocument/2006/relationships/chart" Target="../charts/chart20.xml"/><Relationship Id="rId10" Type="http://schemas.openxmlformats.org/officeDocument/2006/relationships/chart" Target="../charts/chart25.xml"/><Relationship Id="rId4" Type="http://schemas.openxmlformats.org/officeDocument/2006/relationships/chart" Target="../charts/chart19.xml"/><Relationship Id="rId9" Type="http://schemas.openxmlformats.org/officeDocument/2006/relationships/chart" Target="../charts/chart2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3.xml"/><Relationship Id="rId3" Type="http://schemas.openxmlformats.org/officeDocument/2006/relationships/chart" Target="../charts/chart28.xml"/><Relationship Id="rId7" Type="http://schemas.openxmlformats.org/officeDocument/2006/relationships/chart" Target="../charts/chart32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1.xml"/><Relationship Id="rId11" Type="http://schemas.openxmlformats.org/officeDocument/2006/relationships/chart" Target="../charts/chart36.xml"/><Relationship Id="rId5" Type="http://schemas.openxmlformats.org/officeDocument/2006/relationships/chart" Target="../charts/chart30.xml"/><Relationship Id="rId10" Type="http://schemas.openxmlformats.org/officeDocument/2006/relationships/chart" Target="../charts/chart35.xml"/><Relationship Id="rId4" Type="http://schemas.openxmlformats.org/officeDocument/2006/relationships/chart" Target="../charts/chart29.xml"/><Relationship Id="rId9" Type="http://schemas.openxmlformats.org/officeDocument/2006/relationships/chart" Target="../charts/chart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70" r="718" b="4603"/>
          <a:stretch/>
        </p:blipFill>
        <p:spPr bwMode="auto">
          <a:xfrm>
            <a:off x="0" y="-35169"/>
            <a:ext cx="12293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759200" y="2209800"/>
            <a:ext cx="74168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Refinement Year Results (2016-2017</a:t>
            </a:r>
            <a:r>
              <a:rPr lang="en-US" sz="4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– 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1/19/2018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3D55-48D9-49D4-8807-B7A9260F3397}" type="datetime1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210800" y="4419600"/>
            <a:ext cx="406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403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1" y="365127"/>
            <a:ext cx="10861712" cy="610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74" y="73342"/>
            <a:ext cx="11132127" cy="912697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Multi State Collaborative Sample Sizes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66612708"/>
              </p:ext>
            </p:extLst>
          </p:nvPr>
        </p:nvGraphicFramePr>
        <p:xfrm>
          <a:off x="0" y="722278"/>
          <a:ext cx="12192002" cy="613572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111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803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923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607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347426"/>
              </a:tblGrid>
              <a:tr h="31852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2015-2016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2016-2017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Net Change (%)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8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Project Level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8523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2yr colleges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Critical Thinking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443 (52.7%)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852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Written Communication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71 (  7.7%)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852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Quantitative</a:t>
                      </a:r>
                      <a:r>
                        <a:rPr lang="en-US" sz="1400" baseline="0" dirty="0" smtClean="0"/>
                        <a:t> Literacy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576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381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195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(-33.9%)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8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Total – 2yr colleges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2,335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2,654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319 (13.7%)</a:t>
                      </a:r>
                      <a:endParaRPr lang="en-US" sz="1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23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4yr colleges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Critical Thinking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2,056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2,006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50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 -2.4%)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852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Written Communication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1,936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2,123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187  (  9.7%)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852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Quantitative</a:t>
                      </a:r>
                      <a:r>
                        <a:rPr lang="en-US" sz="1400" baseline="0" dirty="0" smtClean="0"/>
                        <a:t> Literacy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787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748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39 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 -5.0%)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8523"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Total – 4yr colleges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4,779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4,877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  98  (   2.1%)</a:t>
                      </a:r>
                      <a:endParaRPr lang="en-US" sz="1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2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Massachusetts</a:t>
                      </a:r>
                      <a:r>
                        <a:rPr lang="en-US" sz="1600" b="1" baseline="0" dirty="0" smtClean="0"/>
                        <a:t> Level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8523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 </a:t>
                      </a:r>
                      <a:r>
                        <a:rPr lang="en-US" sz="1600" dirty="0" err="1" smtClean="0"/>
                        <a:t>yr</a:t>
                      </a:r>
                      <a:r>
                        <a:rPr lang="en-US" sz="1600" dirty="0" smtClean="0"/>
                        <a:t> colleges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Critical Thinking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204 (189%)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852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Written Communication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281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158 (128%)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1852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Quantitative Literacy 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38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14 ( 58.3%)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1852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Total – 2yr colleges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255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631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376 (147%)</a:t>
                      </a:r>
                      <a:endParaRPr lang="en-US" sz="1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23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</a:t>
                      </a:r>
                      <a:r>
                        <a:rPr lang="en-US" sz="1600" dirty="0" err="1" smtClean="0"/>
                        <a:t>yr</a:t>
                      </a:r>
                      <a:r>
                        <a:rPr lang="en-US" sz="1600" dirty="0" smtClean="0"/>
                        <a:t> colleges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Critical Thinking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378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484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106 ( 28.0%)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1852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Written Communication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113 ( 43.6%)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1852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Quantitative Literacy 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111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68 (158%)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18523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Total – 4yr colleges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680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967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287 (42.2%)</a:t>
                      </a:r>
                      <a:endParaRPr lang="en-US" sz="1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1620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33789205"/>
              </p:ext>
            </p:extLst>
          </p:nvPr>
        </p:nvGraphicFramePr>
        <p:xfrm>
          <a:off x="3754420" y="1129169"/>
          <a:ext cx="2070565" cy="2450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89381829"/>
              </p:ext>
            </p:extLst>
          </p:nvPr>
        </p:nvGraphicFramePr>
        <p:xfrm>
          <a:off x="5807065" y="1129169"/>
          <a:ext cx="2277161" cy="2450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83207003"/>
              </p:ext>
            </p:extLst>
          </p:nvPr>
        </p:nvGraphicFramePr>
        <p:xfrm>
          <a:off x="7892404" y="1074986"/>
          <a:ext cx="1968267" cy="2505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19394006"/>
              </p:ext>
            </p:extLst>
          </p:nvPr>
        </p:nvGraphicFramePr>
        <p:xfrm>
          <a:off x="9860669" y="1066305"/>
          <a:ext cx="2165035" cy="2450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25293722"/>
              </p:ext>
            </p:extLst>
          </p:nvPr>
        </p:nvGraphicFramePr>
        <p:xfrm>
          <a:off x="1123083" y="1079962"/>
          <a:ext cx="2907536" cy="2450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59540" y="311287"/>
            <a:ext cx="8249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Massachusetts Critical Thinking Distribution - 2017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325353" y="2100069"/>
            <a:ext cx="191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2-Year Institutions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35448622"/>
              </p:ext>
            </p:extLst>
          </p:nvPr>
        </p:nvGraphicFramePr>
        <p:xfrm>
          <a:off x="1164389" y="3534599"/>
          <a:ext cx="2850177" cy="2890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8050133"/>
              </p:ext>
            </p:extLst>
          </p:nvPr>
        </p:nvGraphicFramePr>
        <p:xfrm>
          <a:off x="3766175" y="3517235"/>
          <a:ext cx="2067420" cy="290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2111575"/>
              </p:ext>
            </p:extLst>
          </p:nvPr>
        </p:nvGraphicFramePr>
        <p:xfrm>
          <a:off x="7768832" y="3517235"/>
          <a:ext cx="2103592" cy="2845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1925720"/>
              </p:ext>
            </p:extLst>
          </p:nvPr>
        </p:nvGraphicFramePr>
        <p:xfrm>
          <a:off x="9872424" y="3580101"/>
          <a:ext cx="2001112" cy="2768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22" name="TextBox 21"/>
          <p:cNvSpPr txBox="1"/>
          <p:nvPr/>
        </p:nvSpPr>
        <p:spPr>
          <a:xfrm rot="16200000">
            <a:off x="-325353" y="4755328"/>
            <a:ext cx="191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-Year Institutions</a:t>
            </a:r>
            <a:endParaRPr lang="en-US" dirty="0"/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69571836"/>
              </p:ext>
            </p:extLst>
          </p:nvPr>
        </p:nvGraphicFramePr>
        <p:xfrm>
          <a:off x="5833595" y="3417814"/>
          <a:ext cx="2067421" cy="2930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  <p:extLst>
      <p:ext uri="{BB962C8B-B14F-4D97-AF65-F5344CB8AC3E}">
        <p14:creationId xmlns:p14="http://schemas.microsoft.com/office/powerpoint/2010/main" xmlns="" val="539700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20404870"/>
              </p:ext>
            </p:extLst>
          </p:nvPr>
        </p:nvGraphicFramePr>
        <p:xfrm>
          <a:off x="1098173" y="1129947"/>
          <a:ext cx="2647951" cy="2745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76862523"/>
              </p:ext>
            </p:extLst>
          </p:nvPr>
        </p:nvGraphicFramePr>
        <p:xfrm>
          <a:off x="2938332" y="1114390"/>
          <a:ext cx="2838451" cy="2745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36415425"/>
              </p:ext>
            </p:extLst>
          </p:nvPr>
        </p:nvGraphicFramePr>
        <p:xfrm>
          <a:off x="5134411" y="1114390"/>
          <a:ext cx="2546351" cy="2745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93946388"/>
              </p:ext>
            </p:extLst>
          </p:nvPr>
        </p:nvGraphicFramePr>
        <p:xfrm>
          <a:off x="6851340" y="1118126"/>
          <a:ext cx="2865963" cy="2745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37793068"/>
              </p:ext>
            </p:extLst>
          </p:nvPr>
        </p:nvGraphicFramePr>
        <p:xfrm>
          <a:off x="8941625" y="1132943"/>
          <a:ext cx="2536579" cy="2745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159540" y="311287"/>
            <a:ext cx="8249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Massachusetts Written Communication Distribution - 2017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-325353" y="2100069"/>
            <a:ext cx="191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2-Year Institutions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-325352" y="4779559"/>
            <a:ext cx="191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-Year Institutions</a:t>
            </a:r>
            <a:endParaRPr lang="en-US" dirty="0"/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36764331"/>
              </p:ext>
            </p:extLst>
          </p:nvPr>
        </p:nvGraphicFramePr>
        <p:xfrm>
          <a:off x="1114172" y="3864416"/>
          <a:ext cx="2655277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56441997"/>
              </p:ext>
            </p:extLst>
          </p:nvPr>
        </p:nvGraphicFramePr>
        <p:xfrm>
          <a:off x="3351209" y="3831524"/>
          <a:ext cx="2024263" cy="271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62917406"/>
              </p:ext>
            </p:extLst>
          </p:nvPr>
        </p:nvGraphicFramePr>
        <p:xfrm>
          <a:off x="5221993" y="3831524"/>
          <a:ext cx="2371188" cy="2682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25398453"/>
              </p:ext>
            </p:extLst>
          </p:nvPr>
        </p:nvGraphicFramePr>
        <p:xfrm>
          <a:off x="7181302" y="3827556"/>
          <a:ext cx="2259783" cy="2715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69578711"/>
              </p:ext>
            </p:extLst>
          </p:nvPr>
        </p:nvGraphicFramePr>
        <p:xfrm>
          <a:off x="9231282" y="3815065"/>
          <a:ext cx="2456725" cy="2738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1802922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9540" y="311287"/>
            <a:ext cx="8249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Massachusetts Quantitative Literacy Distribution - 2017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-325353" y="2100069"/>
            <a:ext cx="191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2-Year Institutions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325352" y="4779559"/>
            <a:ext cx="191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-Year Institutions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70512277"/>
              </p:ext>
            </p:extLst>
          </p:nvPr>
        </p:nvGraphicFramePr>
        <p:xfrm>
          <a:off x="1214705" y="1193446"/>
          <a:ext cx="2616987" cy="2447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41318246"/>
              </p:ext>
            </p:extLst>
          </p:nvPr>
        </p:nvGraphicFramePr>
        <p:xfrm>
          <a:off x="3600577" y="1211372"/>
          <a:ext cx="2246264" cy="2430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36644027"/>
              </p:ext>
            </p:extLst>
          </p:nvPr>
        </p:nvGraphicFramePr>
        <p:xfrm>
          <a:off x="5575454" y="1242578"/>
          <a:ext cx="2651820" cy="2403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11333440"/>
              </p:ext>
            </p:extLst>
          </p:nvPr>
        </p:nvGraphicFramePr>
        <p:xfrm>
          <a:off x="7544349" y="1193447"/>
          <a:ext cx="2301459" cy="2439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41716853"/>
              </p:ext>
            </p:extLst>
          </p:nvPr>
        </p:nvGraphicFramePr>
        <p:xfrm>
          <a:off x="9718446" y="1180208"/>
          <a:ext cx="2693279" cy="2487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44317438"/>
              </p:ext>
            </p:extLst>
          </p:nvPr>
        </p:nvGraphicFramePr>
        <p:xfrm>
          <a:off x="1217735" y="3682722"/>
          <a:ext cx="2971133" cy="2901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7487375"/>
              </p:ext>
            </p:extLst>
          </p:nvPr>
        </p:nvGraphicFramePr>
        <p:xfrm>
          <a:off x="3153783" y="3663014"/>
          <a:ext cx="2766261" cy="2940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36406223"/>
              </p:ext>
            </p:extLst>
          </p:nvPr>
        </p:nvGraphicFramePr>
        <p:xfrm>
          <a:off x="5264472" y="3663013"/>
          <a:ext cx="2492563" cy="2955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08173999"/>
              </p:ext>
            </p:extLst>
          </p:nvPr>
        </p:nvGraphicFramePr>
        <p:xfrm>
          <a:off x="7416987" y="3634772"/>
          <a:ext cx="2301459" cy="3014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17859606"/>
              </p:ext>
            </p:extLst>
          </p:nvPr>
        </p:nvGraphicFramePr>
        <p:xfrm>
          <a:off x="9718446" y="3621195"/>
          <a:ext cx="2693279" cy="3031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1844564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6729643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2390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43537979"/>
              </p:ext>
            </p:extLst>
          </p:nvPr>
        </p:nvGraphicFramePr>
        <p:xfrm>
          <a:off x="0" y="1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33101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268735805"/>
              </p:ext>
            </p:extLst>
          </p:nvPr>
        </p:nvGraphicFramePr>
        <p:xfrm>
          <a:off x="130629" y="0"/>
          <a:ext cx="1195977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38193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1138824950"/>
              </p:ext>
            </p:extLst>
          </p:nvPr>
        </p:nvGraphicFramePr>
        <p:xfrm>
          <a:off x="1" y="101601"/>
          <a:ext cx="12061371" cy="6756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13949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xmlns="" val="1259686932"/>
              </p:ext>
            </p:extLst>
          </p:nvPr>
        </p:nvGraphicFramePr>
        <p:xfrm>
          <a:off x="146957" y="0"/>
          <a:ext cx="1190352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00846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-1376" y="34427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Study Participation and Representativeness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2438400"/>
            <a:ext cx="1005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These slides summarize results from the Refinement Year of the </a:t>
            </a:r>
            <a:r>
              <a:rPr lang="en-US" sz="2000" b="1" dirty="0"/>
              <a:t>Multi-State Collaborative to Advance Quality Student Learning</a:t>
            </a:r>
            <a:r>
              <a:rPr lang="en-US" sz="2000" dirty="0"/>
              <a:t>  involving 13 states using common rubrics to assess more than 7,000 pieces of student work. </a:t>
            </a:r>
            <a:endParaRPr lang="en-US" sz="2000" i="1" dirty="0"/>
          </a:p>
        </p:txBody>
      </p:sp>
      <p:sp>
        <p:nvSpPr>
          <p:cNvPr id="13" name="Rectangle 12"/>
          <p:cNvSpPr/>
          <p:nvPr/>
        </p:nvSpPr>
        <p:spPr>
          <a:xfrm flipV="1">
            <a:off x="-24719" y="1066800"/>
            <a:ext cx="12212597" cy="8606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V="1">
            <a:off x="1" y="6613952"/>
            <a:ext cx="12205729" cy="26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" y="990600"/>
            <a:ext cx="1220572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9793-F0EC-43C0-9BA0-2F5C2E280E53}" type="datetime1">
              <a:rPr lang="en-US" smtClean="0"/>
              <a:pPr/>
              <a:t>6/13/2018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78706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xmlns="" val="62151703"/>
              </p:ext>
            </p:extLst>
          </p:nvPr>
        </p:nvGraphicFramePr>
        <p:xfrm>
          <a:off x="0" y="0"/>
          <a:ext cx="1206681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74066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28245470"/>
              </p:ext>
            </p:extLst>
          </p:nvPr>
        </p:nvGraphicFramePr>
        <p:xfrm>
          <a:off x="179614" y="212271"/>
          <a:ext cx="11854543" cy="651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63573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23943777"/>
              </p:ext>
            </p:extLst>
          </p:nvPr>
        </p:nvGraphicFramePr>
        <p:xfrm>
          <a:off x="146958" y="114300"/>
          <a:ext cx="11903529" cy="65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97139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52904321"/>
              </p:ext>
            </p:extLst>
          </p:nvPr>
        </p:nvGraphicFramePr>
        <p:xfrm>
          <a:off x="146957" y="163286"/>
          <a:ext cx="11870872" cy="6580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44998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92475424"/>
              </p:ext>
            </p:extLst>
          </p:nvPr>
        </p:nvGraphicFramePr>
        <p:xfrm>
          <a:off x="130628" y="0"/>
          <a:ext cx="11870872" cy="674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36511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56796329"/>
              </p:ext>
            </p:extLst>
          </p:nvPr>
        </p:nvGraphicFramePr>
        <p:xfrm>
          <a:off x="146957" y="228600"/>
          <a:ext cx="11740243" cy="6368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390565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51703064"/>
              </p:ext>
            </p:extLst>
          </p:nvPr>
        </p:nvGraphicFramePr>
        <p:xfrm>
          <a:off x="179614" y="212271"/>
          <a:ext cx="11789229" cy="6498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760338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Suggested Action Items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7108"/>
            <a:ext cx="10515600" cy="479985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Writing:</a:t>
            </a:r>
          </a:p>
          <a:p>
            <a:pPr lvl="1"/>
            <a:r>
              <a:rPr lang="en-US" dirty="0" smtClean="0"/>
              <a:t>More focus on Syntax &amp; Mechanics and Sources of Evidence (Written Communications) in the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years</a:t>
            </a:r>
          </a:p>
          <a:p>
            <a:pPr lvl="1"/>
            <a:r>
              <a:rPr lang="en-US" dirty="0" smtClean="0"/>
              <a:t>More activities related to Written Communications in 3</a:t>
            </a:r>
            <a:r>
              <a:rPr lang="en-US" baseline="30000" dirty="0" smtClean="0"/>
              <a:t>rd</a:t>
            </a:r>
            <a:r>
              <a:rPr lang="en-US" dirty="0" smtClean="0"/>
              <a:t> and 4</a:t>
            </a:r>
            <a:r>
              <a:rPr lang="en-US" baseline="30000" dirty="0" smtClean="0"/>
              <a:t>th</a:t>
            </a:r>
            <a:r>
              <a:rPr lang="en-US" dirty="0" smtClean="0"/>
              <a:t> year courses, programs, and majors (except in Syntax and Mechanics)</a:t>
            </a:r>
          </a:p>
          <a:p>
            <a:pPr lvl="1"/>
            <a:r>
              <a:rPr lang="en-US" dirty="0" smtClean="0"/>
              <a:t>Resume or enhance existing “writing across the curriculum” activities</a:t>
            </a:r>
          </a:p>
          <a:p>
            <a:pPr lvl="1"/>
            <a:r>
              <a:rPr lang="en-US" dirty="0" smtClean="0"/>
              <a:t>Faculty training on sources and evidence</a:t>
            </a:r>
          </a:p>
          <a:p>
            <a:r>
              <a:rPr lang="en-US" dirty="0" smtClean="0"/>
              <a:t>Quantitative Literacy:</a:t>
            </a:r>
          </a:p>
          <a:p>
            <a:pPr lvl="1"/>
            <a:r>
              <a:rPr lang="en-US" dirty="0" smtClean="0"/>
              <a:t>Increase activities related to Quantitative Literacy in 3</a:t>
            </a:r>
            <a:r>
              <a:rPr lang="en-US" baseline="30000" dirty="0" smtClean="0"/>
              <a:t>rd</a:t>
            </a:r>
            <a:r>
              <a:rPr lang="en-US" dirty="0" smtClean="0"/>
              <a:t> and 4</a:t>
            </a:r>
            <a:r>
              <a:rPr lang="en-US" baseline="30000" dirty="0" smtClean="0"/>
              <a:t>th</a:t>
            </a:r>
            <a:r>
              <a:rPr lang="en-US" dirty="0" smtClean="0"/>
              <a:t> year courses, programs, and majors</a:t>
            </a:r>
          </a:p>
          <a:p>
            <a:pPr lvl="1"/>
            <a:r>
              <a:rPr lang="en-US" dirty="0" smtClean="0"/>
              <a:t>Employ quantitative literacy across the curriculum in addition to general education courses</a:t>
            </a:r>
          </a:p>
          <a:p>
            <a:pPr lvl="1"/>
            <a:r>
              <a:rPr lang="en-US" dirty="0" smtClean="0"/>
              <a:t>Provide training for faculty on how to employ Quantitative Literacy in curriculum and assignment design at all levels</a:t>
            </a:r>
          </a:p>
          <a:p>
            <a:pPr lvl="1"/>
            <a:r>
              <a:rPr lang="en-US" dirty="0" smtClean="0"/>
              <a:t>DHE to launch regional Quantitative Literacy faculty workshops in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Suggested Action Items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Artifact &amp; Assignments:</a:t>
            </a:r>
          </a:p>
          <a:p>
            <a:pPr lvl="1"/>
            <a:r>
              <a:rPr lang="en-US" dirty="0" smtClean="0"/>
              <a:t>Focus on a high degree of fit between the VALUE Rubric and the assignment design, especially in writing and quantitative literacy</a:t>
            </a:r>
          </a:p>
          <a:p>
            <a:pPr lvl="1"/>
            <a:r>
              <a:rPr lang="en-US" dirty="0" smtClean="0"/>
              <a:t>Continue to be selective in artifacts submitted and alignment with VALUE Rubrics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Do We Address the Issues of Quality and Equity Without the MSC Going Forward?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Dr. Lane Glenn</a:t>
            </a:r>
          </a:p>
          <a:p>
            <a:r>
              <a:rPr lang="en-US" dirty="0" smtClean="0"/>
              <a:t>President, Northern Essex Community College</a:t>
            </a:r>
          </a:p>
          <a:p>
            <a:r>
              <a:rPr lang="en-US" dirty="0" smtClean="0"/>
              <a:t>Chair, Task Force on Statewide Assessment</a:t>
            </a:r>
          </a:p>
          <a:p>
            <a:r>
              <a:rPr lang="en-US" dirty="0" smtClean="0"/>
              <a:t>January 19, 2018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0205" y="381001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Participating States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6400" y="1286470"/>
            <a:ext cx="11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13 States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</a:rPr>
              <a:t>Connecticut, Hawaii, Indiana, Kentucky, Maine, Massachusetts, Minnesota, Missouri, Oregon, Rhode Island, Texas, Utah, and Virginia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 flipV="1">
            <a:off x="-24719" y="1066800"/>
            <a:ext cx="12212597" cy="8606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V="1">
            <a:off x="1" y="6613952"/>
            <a:ext cx="12205729" cy="26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" y="990600"/>
            <a:ext cx="1220572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F66B-173E-40A8-9A24-3C76E7E7B9A6}" type="datetime1">
              <a:rPr lang="en-US" smtClean="0"/>
              <a:pPr/>
              <a:t>6/13/2018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79001E1-AC8E-455C-A9A7-E4632C2EF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2400" y="1981201"/>
            <a:ext cx="10261600" cy="511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11367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do we address the issues of quality and equity without the MSC going forward?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Forego the MSC/VALUE Institute due to cost</a:t>
            </a:r>
          </a:p>
          <a:p>
            <a:endParaRPr lang="en-US" dirty="0" smtClean="0"/>
          </a:p>
          <a:p>
            <a:r>
              <a:rPr lang="en-US" dirty="0" smtClean="0"/>
              <a:t>Each institution addresses the issue on an </a:t>
            </a:r>
            <a:r>
              <a:rPr lang="en-US" i="1" dirty="0" smtClean="0"/>
              <a:t>ad hoc </a:t>
            </a:r>
            <a:r>
              <a:rPr lang="en-US" dirty="0" smtClean="0"/>
              <a:t>basis</a:t>
            </a:r>
          </a:p>
          <a:p>
            <a:endParaRPr lang="en-US" dirty="0" smtClean="0"/>
          </a:p>
          <a:p>
            <a:r>
              <a:rPr lang="en-US" dirty="0" smtClean="0"/>
              <a:t>Continue to participate in the MSC/VALUE Institute on a periodic basis (e.g., every three years) on a shared cost basis between the DHE and the institutions</a:t>
            </a:r>
          </a:p>
          <a:p>
            <a:endParaRPr lang="en-US" dirty="0" smtClean="0"/>
          </a:p>
          <a:p>
            <a:r>
              <a:rPr lang="en-US" dirty="0" smtClean="0"/>
              <a:t>Other approaches?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do we assess the issues of quality and equity without the MSC going forward?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Forego the MSC/VALUE Institute due to cost:</a:t>
            </a:r>
          </a:p>
          <a:p>
            <a:pPr lvl="1"/>
            <a:r>
              <a:rPr lang="en-US" dirty="0" smtClean="0"/>
              <a:t>No method to assess institutional quality and address equity</a:t>
            </a:r>
          </a:p>
          <a:p>
            <a:pPr lvl="1"/>
            <a:r>
              <a:rPr lang="en-US" dirty="0" smtClean="0"/>
              <a:t>Weakens the ability of institutions to demonstrate the assessment of educational quality</a:t>
            </a:r>
          </a:p>
          <a:p>
            <a:pPr lvl="1"/>
            <a:r>
              <a:rPr lang="en-US" dirty="0" smtClean="0"/>
              <a:t>Loss of statewide perspective and the ability to effect policy</a:t>
            </a:r>
          </a:p>
          <a:p>
            <a:pPr lvl="1"/>
            <a:r>
              <a:rPr lang="en-US" dirty="0" smtClean="0"/>
              <a:t>Inability to fully meet state legal (Chapter 15A, Section 32) for assessing quality</a:t>
            </a:r>
          </a:p>
          <a:p>
            <a:pPr lvl="1"/>
            <a:r>
              <a:rPr lang="en-US" dirty="0" smtClean="0"/>
              <a:t>Loss of national perspective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do we address the issues of quality and equity without the MSC going forward?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institution addresses the issue on an </a:t>
            </a:r>
            <a:r>
              <a:rPr lang="en-US" i="1" dirty="0" smtClean="0"/>
              <a:t>ad hoc </a:t>
            </a:r>
            <a:r>
              <a:rPr lang="en-US" dirty="0" smtClean="0"/>
              <a:t>basis:</a:t>
            </a:r>
          </a:p>
          <a:p>
            <a:pPr lvl="1"/>
            <a:r>
              <a:rPr lang="en-US" dirty="0" smtClean="0"/>
              <a:t>Could still meet institutional assessment needs</a:t>
            </a:r>
          </a:p>
          <a:p>
            <a:pPr lvl="1"/>
            <a:r>
              <a:rPr lang="en-US" dirty="0" smtClean="0"/>
              <a:t>Saves the cost of the VALUE Institute (projected to be at least $4,500 per institution for 2018-2019) assuming the use of lower cost vendor or a local solution</a:t>
            </a:r>
          </a:p>
          <a:p>
            <a:pPr lvl="1"/>
            <a:r>
              <a:rPr lang="en-US" dirty="0" smtClean="0"/>
              <a:t>Forego statewide perspective and the ability to impact policy</a:t>
            </a:r>
          </a:p>
          <a:p>
            <a:pPr lvl="1"/>
            <a:r>
              <a:rPr lang="en-US" dirty="0" smtClean="0"/>
              <a:t>Weakens the state’s ability to meet its legal and performance measurement requirements</a:t>
            </a:r>
          </a:p>
          <a:p>
            <a:pPr lvl="1"/>
            <a:r>
              <a:rPr lang="en-US" dirty="0" smtClean="0"/>
              <a:t>May forego national perspective if a local approach is employed versus the VALUE Institute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do we assess the issues of quality and equity without the MSC going forward?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Continue to participate in the MSC/VALUE Institute on a periodic basis (e.g., every three years) on a shared basis between the DHE and the institutions:</a:t>
            </a:r>
          </a:p>
          <a:p>
            <a:pPr lvl="1"/>
            <a:r>
              <a:rPr lang="en-US" dirty="0" smtClean="0"/>
              <a:t>Enables institutions to meet their institutional assessment needs</a:t>
            </a:r>
          </a:p>
          <a:p>
            <a:pPr lvl="1"/>
            <a:r>
              <a:rPr lang="en-US" dirty="0" smtClean="0"/>
              <a:t>Enables the state to meet its legal and performance measurement requirements</a:t>
            </a:r>
          </a:p>
          <a:p>
            <a:pPr lvl="1"/>
            <a:r>
              <a:rPr lang="en-US" dirty="0" smtClean="0"/>
              <a:t>Provides institutions time to implement changes before assessing the impact</a:t>
            </a:r>
          </a:p>
          <a:p>
            <a:pPr lvl="1"/>
            <a:r>
              <a:rPr lang="en-US" dirty="0" smtClean="0"/>
              <a:t>Enables the state to address statewide policy issues</a:t>
            </a:r>
          </a:p>
          <a:p>
            <a:pPr lvl="1"/>
            <a:r>
              <a:rPr lang="en-US" dirty="0" smtClean="0"/>
              <a:t>Shares the cost and responsibility between the institutions and the state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do we assess the issues of quality and equity without the MSC going forward?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Approaches?</a:t>
            </a:r>
          </a:p>
          <a:p>
            <a:pPr lvl="1"/>
            <a:r>
              <a:rPr lang="en-US" dirty="0" smtClean="0"/>
              <a:t>Each institution do their own approach, be it VALUE Institute, another vendor, or a local solution:</a:t>
            </a:r>
          </a:p>
          <a:p>
            <a:pPr lvl="2"/>
            <a:r>
              <a:rPr lang="en-US" dirty="0" smtClean="0"/>
              <a:t>Issues of consistency</a:t>
            </a:r>
          </a:p>
          <a:p>
            <a:pPr lvl="2"/>
            <a:r>
              <a:rPr lang="en-US" dirty="0" smtClean="0"/>
              <a:t>Issues of data comparability</a:t>
            </a:r>
          </a:p>
          <a:p>
            <a:pPr lvl="1"/>
            <a:r>
              <a:rPr lang="en-US" dirty="0" smtClean="0"/>
              <a:t>Each institution provide their local data to DHE to be aggregated and reported on a statewide basis:</a:t>
            </a:r>
          </a:p>
          <a:p>
            <a:pPr lvl="2"/>
            <a:r>
              <a:rPr lang="en-US" dirty="0" smtClean="0"/>
              <a:t>Issues of system comparability</a:t>
            </a:r>
          </a:p>
          <a:p>
            <a:pPr lvl="2"/>
            <a:r>
              <a:rPr lang="en-US" dirty="0" smtClean="0"/>
              <a:t>Issues of institutional data privacy</a:t>
            </a:r>
          </a:p>
          <a:p>
            <a:pPr lvl="1"/>
            <a:r>
              <a:rPr lang="en-US" dirty="0" smtClean="0"/>
              <a:t>DHE will need to obtain a technical platform to process the data an to add technical/statistical expertise to generate reporting</a:t>
            </a:r>
          </a:p>
          <a:p>
            <a:pPr lvl="2"/>
            <a:r>
              <a:rPr lang="en-US" dirty="0" smtClean="0"/>
              <a:t>Issues of additional costs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-203200" y="34427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7,386 papers were submitted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flipV="1">
            <a:off x="-24719" y="1066800"/>
            <a:ext cx="12212597" cy="8606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V="1">
            <a:off x="1" y="6613952"/>
            <a:ext cx="12205729" cy="26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" y="990600"/>
            <a:ext cx="1220572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F66B-173E-40A8-9A24-3C76E7E7B9A6}" type="datetime1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00279" y="1693387"/>
            <a:ext cx="934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All students were near graduation. By the time that students graduate, are they proficient in writing, presenting, and interpreting data? Are they proficient at thinking critically?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B0E63AD0-B272-44EA-9F9D-57396B089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9886139"/>
              </p:ext>
            </p:extLst>
          </p:nvPr>
        </p:nvGraphicFramePr>
        <p:xfrm>
          <a:off x="1524000" y="2874318"/>
          <a:ext cx="9550400" cy="1926280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1981803">
                  <a:extLst>
                    <a:ext uri="{9D8B030D-6E8A-4147-A177-3AD203B41FA5}">
                      <a16:colId xmlns="" xmlns:a16="http://schemas.microsoft.com/office/drawing/2014/main" val="3423553822"/>
                    </a:ext>
                  </a:extLst>
                </a:gridCol>
                <a:gridCol w="1771204">
                  <a:extLst>
                    <a:ext uri="{9D8B030D-6E8A-4147-A177-3AD203B41FA5}">
                      <a16:colId xmlns="" xmlns:a16="http://schemas.microsoft.com/office/drawing/2014/main" val="1263563212"/>
                    </a:ext>
                  </a:extLst>
                </a:gridCol>
                <a:gridCol w="2128824">
                  <a:extLst>
                    <a:ext uri="{9D8B030D-6E8A-4147-A177-3AD203B41FA5}">
                      <a16:colId xmlns="" xmlns:a16="http://schemas.microsoft.com/office/drawing/2014/main" val="4047677377"/>
                    </a:ext>
                  </a:extLst>
                </a:gridCol>
                <a:gridCol w="2445713">
                  <a:extLst>
                    <a:ext uri="{9D8B030D-6E8A-4147-A177-3AD203B41FA5}">
                      <a16:colId xmlns="" xmlns:a16="http://schemas.microsoft.com/office/drawing/2014/main" val="3073026159"/>
                    </a:ext>
                  </a:extLst>
                </a:gridCol>
                <a:gridCol w="1222856">
                  <a:extLst>
                    <a:ext uri="{9D8B030D-6E8A-4147-A177-3AD203B41FA5}">
                      <a16:colId xmlns="" xmlns:a16="http://schemas.microsoft.com/office/drawing/2014/main" val="935465837"/>
                    </a:ext>
                  </a:extLst>
                </a:gridCol>
              </a:tblGrid>
              <a:tr h="6179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Critical Thinking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Quantitative Literacy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Written Communication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extLst>
                  <a:ext uri="{0D108BD9-81ED-4DB2-BD59-A6C34878D82A}">
                    <a16:rowId xmlns="" xmlns:a16="http://schemas.microsoft.com/office/drawing/2014/main" val="2215474201"/>
                  </a:ext>
                </a:extLst>
              </a:tr>
              <a:tr h="4361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Associates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1,131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449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982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2,562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extLst>
                  <a:ext uri="{0D108BD9-81ED-4DB2-BD59-A6C34878D82A}">
                    <a16:rowId xmlns="" xmlns:a16="http://schemas.microsoft.com/office/drawing/2014/main" val="1696890427"/>
                  </a:ext>
                </a:extLst>
              </a:tr>
              <a:tr h="4361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Bachelors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2,024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782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2,018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4,824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extLst>
                  <a:ext uri="{0D108BD9-81ED-4DB2-BD59-A6C34878D82A}">
                    <a16:rowId xmlns="" xmlns:a16="http://schemas.microsoft.com/office/drawing/2014/main" val="543058633"/>
                  </a:ext>
                </a:extLst>
              </a:tr>
              <a:tr h="4361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3,155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1,231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3,000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7,386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/>
                </a:tc>
                <a:extLst>
                  <a:ext uri="{0D108BD9-81ED-4DB2-BD59-A6C34878D82A}">
                    <a16:rowId xmlns="" xmlns:a16="http://schemas.microsoft.com/office/drawing/2014/main" val="310712933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C588BAD8-2268-4626-B03D-62FCC15105B5}"/>
              </a:ext>
            </a:extLst>
          </p:cNvPr>
          <p:cNvSpPr/>
          <p:nvPr/>
        </p:nvSpPr>
        <p:spPr>
          <a:xfrm>
            <a:off x="1335903" y="5792654"/>
            <a:ext cx="958060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Note: Excludes “early” students, students with an unknown degree level, duplicates, and students with credits outside of the MSC project range.</a:t>
            </a:r>
          </a:p>
        </p:txBody>
      </p:sp>
    </p:spTree>
    <p:extLst>
      <p:ext uri="{BB962C8B-B14F-4D97-AF65-F5344CB8AC3E}">
        <p14:creationId xmlns:p14="http://schemas.microsoft.com/office/powerpoint/2010/main" xmlns="" val="3013852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-1376" y="34427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Representativeness: Gender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1521024"/>
            <a:ext cx="975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MSC Project Sample Demographics Relative to Graduating Students at Participating Institutions</a:t>
            </a:r>
          </a:p>
        </p:txBody>
      </p:sp>
      <p:sp>
        <p:nvSpPr>
          <p:cNvPr id="13" name="Rectangle 12"/>
          <p:cNvSpPr/>
          <p:nvPr/>
        </p:nvSpPr>
        <p:spPr>
          <a:xfrm flipV="1">
            <a:off x="-24719" y="1066800"/>
            <a:ext cx="12212597" cy="8606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V="1">
            <a:off x="-34582" y="6605230"/>
            <a:ext cx="12205729" cy="26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" y="990600"/>
            <a:ext cx="1220572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0E52-3648-4401-9FB9-2AAAF2FEBC51}" type="datetime1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25600" y="6062990"/>
            <a:ext cx="934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Comparison data used are 2015 IPEDS graduates (associates, bachelors) at participating institutions.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3149600" y="5105400"/>
            <a:ext cx="2594539" cy="27103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          IPEDS           MSC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9042400" y="5155298"/>
            <a:ext cx="2594539" cy="27103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          IPEDS           MSC</a:t>
            </a:r>
          </a:p>
        </p:txBody>
      </p:sp>
      <p:graphicFrame>
        <p:nvGraphicFramePr>
          <p:cNvPr id="18" name="Chart 17">
            <a:extLst>
              <a:ext uri="{FF2B5EF4-FFF2-40B4-BE49-F238E27FC236}">
                <a16:creationId xmlns="" xmlns:a16="http://schemas.microsoft.com/office/drawing/2014/main" id="{5F22DCA5-F70E-40F4-9C89-641A8648F2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44932255"/>
              </p:ext>
            </p:extLst>
          </p:nvPr>
        </p:nvGraphicFramePr>
        <p:xfrm>
          <a:off x="445856" y="2457029"/>
          <a:ext cx="5283200" cy="2483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="" xmlns:a16="http://schemas.microsoft.com/office/drawing/2014/main" id="{4FBC0B29-0EFC-4AD7-BD04-70B8CD64BA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85716536"/>
              </p:ext>
            </p:extLst>
          </p:nvPr>
        </p:nvGraphicFramePr>
        <p:xfrm>
          <a:off x="6400800" y="2457029"/>
          <a:ext cx="5283200" cy="2483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20C8F77-6045-41C6-927E-C6A1EAD8385C}"/>
              </a:ext>
            </a:extLst>
          </p:cNvPr>
          <p:cNvSpPr txBox="1"/>
          <p:nvPr/>
        </p:nvSpPr>
        <p:spPr>
          <a:xfrm>
            <a:off x="810509" y="4267203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  </a:t>
            </a:r>
            <a:r>
              <a:rPr lang="en-US" sz="1200" dirty="0">
                <a:solidFill>
                  <a:schemeClr val="bg1"/>
                </a:solidFill>
              </a:rPr>
              <a:t>IPEDS	 MSC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1CB1144C-8027-4D4F-9DB5-A15D88A79DCC}"/>
              </a:ext>
            </a:extLst>
          </p:cNvPr>
          <p:cNvSpPr txBox="1"/>
          <p:nvPr/>
        </p:nvSpPr>
        <p:spPr>
          <a:xfrm>
            <a:off x="3313344" y="4267204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  </a:t>
            </a:r>
            <a:r>
              <a:rPr lang="en-US" sz="1200" dirty="0">
                <a:solidFill>
                  <a:schemeClr val="bg1"/>
                </a:solidFill>
              </a:rPr>
              <a:t>IPEDS	 MSC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A6ACA121-C835-4AF3-AF07-930DDF19CFE9}"/>
              </a:ext>
            </a:extLst>
          </p:cNvPr>
          <p:cNvSpPr txBox="1"/>
          <p:nvPr/>
        </p:nvSpPr>
        <p:spPr>
          <a:xfrm>
            <a:off x="6803397" y="4267202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  </a:t>
            </a:r>
            <a:r>
              <a:rPr lang="en-US" sz="1200" dirty="0">
                <a:solidFill>
                  <a:schemeClr val="bg1"/>
                </a:solidFill>
              </a:rPr>
              <a:t>IPEDS	 MSC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67661E0-6039-4151-A2E0-40233789AC68}"/>
              </a:ext>
            </a:extLst>
          </p:cNvPr>
          <p:cNvSpPr txBox="1"/>
          <p:nvPr/>
        </p:nvSpPr>
        <p:spPr>
          <a:xfrm>
            <a:off x="9196351" y="4267201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  </a:t>
            </a:r>
            <a:r>
              <a:rPr lang="en-US" sz="1200" dirty="0">
                <a:solidFill>
                  <a:schemeClr val="bg1"/>
                </a:solidFill>
              </a:rPr>
              <a:t>IPEDS	 MSC</a:t>
            </a:r>
          </a:p>
        </p:txBody>
      </p:sp>
    </p:spTree>
    <p:extLst>
      <p:ext uri="{BB962C8B-B14F-4D97-AF65-F5344CB8AC3E}">
        <p14:creationId xmlns:p14="http://schemas.microsoft.com/office/powerpoint/2010/main" xmlns="" val="718266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-1376" y="34427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Representativeness: Age</a:t>
            </a:r>
          </a:p>
        </p:txBody>
      </p:sp>
      <p:sp>
        <p:nvSpPr>
          <p:cNvPr id="13" name="Rectangle 12"/>
          <p:cNvSpPr/>
          <p:nvPr/>
        </p:nvSpPr>
        <p:spPr>
          <a:xfrm flipV="1">
            <a:off x="-24719" y="1066800"/>
            <a:ext cx="12212597" cy="8606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V="1">
            <a:off x="1" y="6613952"/>
            <a:ext cx="12205729" cy="26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" y="990600"/>
            <a:ext cx="1220572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61EC-B405-4AAD-8391-672FD5AA2C77}" type="datetime1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625600" y="6062990"/>
            <a:ext cx="934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Comparison data used are 2015 IPEDS graduates (associates, bachelors) at participating institutions.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25600" y="1521024"/>
            <a:ext cx="975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MSC Project Sample Demographics Relative to Graduating Students at Participating Institutions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="" xmlns:a16="http://schemas.microsoft.com/office/drawing/2014/main" id="{A8DFB32D-DD8D-4245-87B0-B6664E0FCE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99870415"/>
              </p:ext>
            </p:extLst>
          </p:nvPr>
        </p:nvGraphicFramePr>
        <p:xfrm>
          <a:off x="365772" y="2133600"/>
          <a:ext cx="5761271" cy="3457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="" xmlns:a16="http://schemas.microsoft.com/office/drawing/2014/main" id="{2B29E51A-606D-48AF-A675-C1EA3D5D04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97821882"/>
              </p:ext>
            </p:extLst>
          </p:nvPr>
        </p:nvGraphicFramePr>
        <p:xfrm>
          <a:off x="6127043" y="2128429"/>
          <a:ext cx="5750572" cy="3448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99644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-1376" y="34427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Representativeness: Race/Ethnicity</a:t>
            </a:r>
          </a:p>
        </p:txBody>
      </p:sp>
      <p:sp>
        <p:nvSpPr>
          <p:cNvPr id="13" name="Rectangle 12"/>
          <p:cNvSpPr/>
          <p:nvPr/>
        </p:nvSpPr>
        <p:spPr>
          <a:xfrm flipV="1">
            <a:off x="-24719" y="1066800"/>
            <a:ext cx="12212597" cy="8606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V="1">
            <a:off x="1" y="6613952"/>
            <a:ext cx="12205729" cy="26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" y="990600"/>
            <a:ext cx="1220572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87D8-71A1-496A-BEB7-AAD8E7B6AB48}" type="datetime1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25600" y="6019800"/>
            <a:ext cx="934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Comparison data used are 2015 IPEDS graduates (associates, bachelors) at participating institutions.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2400" y="1521024"/>
            <a:ext cx="1005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MSC Project Sample Demographics Relative to Graduating Students at Participating Institutions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="" xmlns:a16="http://schemas.microsoft.com/office/drawing/2014/main" id="{FDC1EFDA-430F-420C-9B21-C60DAE62CB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48023797"/>
              </p:ext>
            </p:extLst>
          </p:nvPr>
        </p:nvGraphicFramePr>
        <p:xfrm>
          <a:off x="1625600" y="2003286"/>
          <a:ext cx="9347200" cy="3934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BED58DB2-65A1-4CD1-B1F2-5A2FCEB16C48}"/>
              </a:ext>
            </a:extLst>
          </p:cNvPr>
          <p:cNvSpPr/>
          <p:nvPr/>
        </p:nvSpPr>
        <p:spPr>
          <a:xfrm>
            <a:off x="5231024" y="2333309"/>
            <a:ext cx="172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200" i="1" dirty="0"/>
              <a:t>IPEDS 67% White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200" i="1" dirty="0"/>
              <a:t>MSC 71% White</a:t>
            </a:r>
          </a:p>
        </p:txBody>
      </p:sp>
    </p:spTree>
    <p:extLst>
      <p:ext uri="{BB962C8B-B14F-4D97-AF65-F5344CB8AC3E}">
        <p14:creationId xmlns:p14="http://schemas.microsoft.com/office/powerpoint/2010/main" xmlns="" val="238089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-1376" y="34427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Representativeness: Race/Ethnicity</a:t>
            </a:r>
          </a:p>
        </p:txBody>
      </p:sp>
      <p:sp>
        <p:nvSpPr>
          <p:cNvPr id="13" name="Rectangle 12"/>
          <p:cNvSpPr/>
          <p:nvPr/>
        </p:nvSpPr>
        <p:spPr>
          <a:xfrm flipV="1">
            <a:off x="-24719" y="1066800"/>
            <a:ext cx="12212597" cy="8606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V="1">
            <a:off x="1" y="6613952"/>
            <a:ext cx="12205729" cy="26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" y="990600"/>
            <a:ext cx="1220572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A99E7-CFE6-4322-8C93-7815CC1C722E}" type="datetime1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27200" y="6190075"/>
            <a:ext cx="934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Comparison data used are 2015 IPEDS graduates (associates, bachelors) at participating institutions.</a:t>
            </a:r>
          </a:p>
        </p:txBody>
      </p:sp>
      <p:graphicFrame>
        <p:nvGraphicFramePr>
          <p:cNvPr id="18" name="Chart 17">
            <a:extLst>
              <a:ext uri="{FF2B5EF4-FFF2-40B4-BE49-F238E27FC236}">
                <a16:creationId xmlns="" xmlns:a16="http://schemas.microsoft.com/office/drawing/2014/main" id="{75271B4A-C3A7-4346-B425-C01EFCEFF9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70487415"/>
              </p:ext>
            </p:extLst>
          </p:nvPr>
        </p:nvGraphicFramePr>
        <p:xfrm>
          <a:off x="1727200" y="2013243"/>
          <a:ext cx="9234256" cy="392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F50DED15-835D-4E6E-A756-9466AE6D04AE}"/>
              </a:ext>
            </a:extLst>
          </p:cNvPr>
          <p:cNvSpPr/>
          <p:nvPr/>
        </p:nvSpPr>
        <p:spPr>
          <a:xfrm>
            <a:off x="5217980" y="2362201"/>
            <a:ext cx="172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200" i="1" dirty="0"/>
              <a:t>IPEDS 68% White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200" i="1" dirty="0"/>
              <a:t>MSC 68% White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C7620965-1F0E-4F88-82BF-B0B680BBC227}"/>
              </a:ext>
            </a:extLst>
          </p:cNvPr>
          <p:cNvSpPr txBox="1"/>
          <p:nvPr/>
        </p:nvSpPr>
        <p:spPr>
          <a:xfrm>
            <a:off x="1422400" y="1521024"/>
            <a:ext cx="1005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MSC Project Sample Demographics Relative to Graduating Students at Participating Institutions</a:t>
            </a:r>
          </a:p>
        </p:txBody>
      </p:sp>
    </p:spTree>
    <p:extLst>
      <p:ext uri="{BB962C8B-B14F-4D97-AF65-F5344CB8AC3E}">
        <p14:creationId xmlns:p14="http://schemas.microsoft.com/office/powerpoint/2010/main" xmlns="" val="587073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70" r="718" b="4603"/>
          <a:stretch/>
        </p:blipFill>
        <p:spPr bwMode="auto">
          <a:xfrm>
            <a:off x="-101600" y="1"/>
            <a:ext cx="12293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759200" y="2209800"/>
            <a:ext cx="8229600" cy="12618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4D6CA9"/>
                </a:solidFill>
              </a:rPr>
              <a:t>Massachusetts 2016-17</a:t>
            </a:r>
          </a:p>
          <a:p>
            <a:r>
              <a:rPr lang="en-US" sz="2800" i="1" dirty="0">
                <a:solidFill>
                  <a:srgbClr val="4D6CA9"/>
                </a:solidFill>
              </a:rPr>
              <a:t>Distribution of Student Scores</a:t>
            </a:r>
          </a:p>
        </p:txBody>
      </p:sp>
    </p:spTree>
    <p:extLst>
      <p:ext uri="{BB962C8B-B14F-4D97-AF65-F5344CB8AC3E}">
        <p14:creationId xmlns:p14="http://schemas.microsoft.com/office/powerpoint/2010/main" xmlns="" val="378403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1515</Words>
  <Application>Microsoft Office PowerPoint</Application>
  <PresentationFormat>Custom</PresentationFormat>
  <Paragraphs>266</Paragraphs>
  <Slides>34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Multi State Collaborative Sample Sizes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Suggested Action Items</vt:lpstr>
      <vt:lpstr>Suggested Action Items</vt:lpstr>
      <vt:lpstr>How Do We Address the Issues of Quality and Equity Without the MSC Going Forward?</vt:lpstr>
      <vt:lpstr>How do we address the issues of quality and equity without the MSC going forward?</vt:lpstr>
      <vt:lpstr>How do we assess the issues of quality and equity without the MSC going forward?</vt:lpstr>
      <vt:lpstr>How do we address the issues of quality and equity without the MSC going forward?</vt:lpstr>
      <vt:lpstr>How do we assess the issues of quality and equity without the MSC going forward?</vt:lpstr>
      <vt:lpstr>How do we assess the issues of quality and equity without the MSC going forward?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Rockwell</dc:creator>
  <cp:lastModifiedBy>rawkward</cp:lastModifiedBy>
  <cp:revision>86</cp:revision>
  <cp:lastPrinted>2018-01-05T19:11:04Z</cp:lastPrinted>
  <dcterms:created xsi:type="dcterms:W3CDTF">2017-11-19T14:01:25Z</dcterms:created>
  <dcterms:modified xsi:type="dcterms:W3CDTF">2018-06-13T20:45:59Z</dcterms:modified>
</cp:coreProperties>
</file>