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1"/>
  </p:sldMasterIdLst>
  <p:notesMasterIdLst>
    <p:notesMasterId r:id="rId16"/>
  </p:notesMasterIdLst>
  <p:handoutMasterIdLst>
    <p:handoutMasterId r:id="rId17"/>
  </p:handoutMasterIdLst>
  <p:sldIdLst>
    <p:sldId id="270" r:id="rId2"/>
    <p:sldId id="256" r:id="rId3"/>
    <p:sldId id="258" r:id="rId4"/>
    <p:sldId id="267" r:id="rId5"/>
    <p:sldId id="257" r:id="rId6"/>
    <p:sldId id="259" r:id="rId7"/>
    <p:sldId id="268" r:id="rId8"/>
    <p:sldId id="260" r:id="rId9"/>
    <p:sldId id="263" r:id="rId10"/>
    <p:sldId id="271" r:id="rId11"/>
    <p:sldId id="266" r:id="rId12"/>
    <p:sldId id="265" r:id="rId13"/>
    <p:sldId id="273" r:id="rId14"/>
    <p:sldId id="274" r:id="rId15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3" d="100"/>
          <a:sy n="93" d="100"/>
        </p:scale>
        <p:origin x="14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E94A39-CD85-40FD-81C7-383D0B823F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A54B68-7874-47F8-AB81-56CCC6E7F6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02350FA-A567-49A6-8AD4-11A577A54E10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B1AB5-E6A2-4F1C-B68E-666EAF72EF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325A8-D651-495E-A9C7-150A6B68DA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E47E068-0A5F-4A9D-A559-87410DC5E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66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35406-1813-4AAD-90BD-0773EA9B8B9C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DB458-B48C-4064-8016-FF0861D76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9D7417-E74E-4E7E-8C74-EE17F3EF7488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A7B7-72E3-424F-B34B-AA6B240F15CD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B17C2-8C74-4445-BBF8-BCA70B85851B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6C17-CB46-4A51-B8F9-3F5BF4E6092A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595B-2D93-4879-A3E8-C65EEDC90465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B60-5B19-4854-98DD-81B0068161B1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417D-A549-4CF6-8CF4-A2220EDA3918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AB50-5032-4A34-9DA0-F006773948A8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055C-B8FA-47EB-A1BD-EA281973B74A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83F4204A-39EF-4142-997B-E4BB339EA124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E218DA-1540-44C6-982F-2D9D6ED86D83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940EAB-FC02-40CB-B4A2-BA19A4D37C25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57AB-1AFF-4545-809A-940F610D7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Assessment from the Lens of a Department Chair:</a:t>
            </a:r>
            <a:br>
              <a:rPr lang="en-US" dirty="0"/>
            </a:br>
            <a:r>
              <a:rPr lang="en-US" dirty="0"/>
              <a:t>A Journey from Compliance to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C6DCF-F9F4-4A48-86CD-58DC020CA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99268"/>
            <a:ext cx="10363200" cy="137803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Dr. James W. </a:t>
            </a:r>
            <a:r>
              <a:rPr lang="en-US" dirty="0" err="1"/>
              <a:t>Dottin</a:t>
            </a:r>
            <a:endParaRPr lang="en-US" dirty="0"/>
          </a:p>
          <a:p>
            <a:r>
              <a:rPr lang="en-US" dirty="0"/>
              <a:t>Department Chair</a:t>
            </a:r>
          </a:p>
          <a:p>
            <a:r>
              <a:rPr lang="en-US" dirty="0"/>
              <a:t>Business Administration </a:t>
            </a:r>
          </a:p>
          <a:p>
            <a:r>
              <a:rPr lang="en-US" dirty="0"/>
              <a:t>Middlesex Community College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86-4154-46D7-90D6-B0E6A3AE977D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Critical Event #5: Taking Ownership of the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Scheduling Time to Assess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Assessment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315507"/>
            <a:ext cx="5386917" cy="422240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Departmental Meetings / Assessment Topic on the Agenda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Projects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Common Course Outcomes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Retreat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 Redesign Sessions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Day – Engagement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Artifacts (All Identifiers Removed)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– Selected Random Sample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Rubrics - NILOA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Ethics &amp; Social Responsibility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417D-A549-4CF6-8CF4-A2220EDA3918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-1" y="1045029"/>
            <a:ext cx="6745185" cy="572804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 Identify the management functions.</a:t>
            </a:r>
          </a:p>
          <a:p>
            <a:endParaRPr lang="en-US" sz="2400" dirty="0"/>
          </a:p>
          <a:p>
            <a:r>
              <a:rPr lang="en-US" sz="2400" dirty="0"/>
              <a:t> Analyze complex management issues and provide alternative solutions.</a:t>
            </a:r>
          </a:p>
          <a:p>
            <a:endParaRPr lang="en-US" sz="2400" dirty="0"/>
          </a:p>
          <a:p>
            <a:r>
              <a:rPr lang="en-US" sz="2400" dirty="0"/>
              <a:t> Analyze the organization’s ethical and social practices impacting managerial decisions.</a:t>
            </a:r>
          </a:p>
          <a:p>
            <a:endParaRPr lang="en-US" sz="2400" dirty="0"/>
          </a:p>
          <a:p>
            <a:r>
              <a:rPr lang="en-US" sz="2400" dirty="0"/>
              <a:t> Evaluate domestic and global management practices within the cultural framework of the global economy.</a:t>
            </a:r>
          </a:p>
          <a:p>
            <a:endParaRPr lang="en-US" sz="2400" dirty="0"/>
          </a:p>
          <a:p>
            <a:r>
              <a:rPr lang="en-US" sz="2400" dirty="0"/>
              <a:t> Formulate management solutions from diverse viewpoints through collaborative activities. 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CEC5A-DEAE-4987-A8E1-FBCCBBA0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89" y="7937"/>
            <a:ext cx="7315199" cy="2168593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br>
              <a:rPr lang="en-US" sz="3100" dirty="0"/>
            </a:br>
            <a:r>
              <a:rPr lang="en-US" sz="3100" dirty="0"/>
              <a:t>Common Course Student Learning Outcomes: </a:t>
            </a:r>
            <a:r>
              <a:rPr lang="en-US" sz="3200" dirty="0"/>
              <a:t>Principles of Management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D6D82-FB3E-4444-B9D9-A7874E7E91ED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sp>
        <p:nvSpPr>
          <p:cNvPr id="5" name="AutoShape 2" descr="https://www.thoughtco.com/thmb/IVjfzNSKNLVmn_mTdfIMlxTqHrs=/768x0/filters:no_upscale():max_bytes(150000):strip_icc():format(webp)/5857112597_eae735e2af_o-56a5639c3df78cf772880da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www.thoughtco.com/thmb/IVjfzNSKNLVmn_mTdfIMlxTqHrs=/768x0/filters:no_upscale():max_bytes(150000):strip_icc():format(webp)/5857112597_eae735e2af_o-56a5639c3df78cf772880da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s://www.krausanderson.com/wp-content/uploads/2016/09/Bl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61" y="312738"/>
            <a:ext cx="5482107" cy="592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6">
            <a:extLst>
              <a:ext uri="{FF2B5EF4-FFF2-40B4-BE49-F238E27FC236}">
                <a16:creationId xmlns:a16="http://schemas.microsoft.com/office/drawing/2014/main" id="{A26E2FAE-FA60-497B-B2CB-7702C6FF3A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CCB1D-95AB-4E46-879B-827126D4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24" y="2018806"/>
            <a:ext cx="11470393" cy="4229594"/>
          </a:xfrm>
        </p:spPr>
        <p:txBody>
          <a:bodyPr>
            <a:no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Measurability of Our Students to the Institutional, Program, Course and Assignment Benchmarks to produce the desired results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Next Step is Student Follow-Up After Leaving the Institution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Corrective Action Where Necessary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40701-D9E7-4F65-8415-38869642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0"/>
            <a:ext cx="9085760" cy="2270618"/>
          </a:xfrm>
        </p:spPr>
        <p:txBody>
          <a:bodyPr>
            <a:normAutofit/>
          </a:bodyPr>
          <a:lstStyle/>
          <a:p>
            <a:r>
              <a:rPr lang="en-US" dirty="0"/>
              <a:t>Critical Event #6:</a:t>
            </a:r>
            <a:br>
              <a:rPr lang="en-US" dirty="0"/>
            </a:br>
            <a:r>
              <a:rPr lang="en-US" dirty="0"/>
              <a:t>Closing the Loop: An Engagement Follow-Up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FB3C-5475-44C6-9AB9-DDBBEA3CE0ED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6">
            <a:extLst>
              <a:ext uri="{FF2B5EF4-FFF2-40B4-BE49-F238E27FC236}">
                <a16:creationId xmlns:a16="http://schemas.microsoft.com/office/drawing/2014/main" id="{A26E2FAE-FA60-497B-B2CB-7702C6FF3A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CCB1D-95AB-4E46-879B-827126D4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4862"/>
            <a:ext cx="6305797" cy="4213537"/>
          </a:xfrm>
        </p:spPr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this Assessment Culture Model look like?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Responses to the Question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“What are you looking to take with you when you leave this presentation?”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40701-D9E7-4F65-8415-38869642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0"/>
            <a:ext cx="9085760" cy="2271252"/>
          </a:xfrm>
        </p:spPr>
        <p:txBody>
          <a:bodyPr>
            <a:normAutofit/>
          </a:bodyPr>
          <a:lstStyle/>
          <a:p>
            <a:r>
              <a:rPr lang="en-US" dirty="0"/>
              <a:t>Future Critical Event #7:</a:t>
            </a:r>
            <a:br>
              <a:rPr lang="en-US" dirty="0"/>
            </a:br>
            <a:r>
              <a:rPr lang="en-US" dirty="0"/>
              <a:t>Development of An Assessment Culture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FB3C-5475-44C6-9AB9-DDBBEA3CE0ED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22874"/>
              </p:ext>
            </p:extLst>
          </p:nvPr>
        </p:nvGraphicFramePr>
        <p:xfrm>
          <a:off x="6478072" y="1650670"/>
          <a:ext cx="5473521" cy="4465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5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ISLO: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PSLO: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5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SLO: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183155"/>
              </p:ext>
            </p:extLst>
          </p:nvPr>
        </p:nvGraphicFramePr>
        <p:xfrm>
          <a:off x="6452315" y="5522026"/>
          <a:ext cx="5473521" cy="593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7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ALO: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0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57AB-1AFF-4545-809A-940F610D7D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100" dirty="0"/>
              <a:t>Special  Thanks To: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Lane Glenn, Chair, Task Force on Statewide Assessment &amp; President of Northern Essex Community College</a:t>
            </a:r>
            <a:br>
              <a:rPr lang="en-US" sz="3100" dirty="0"/>
            </a:br>
            <a:br>
              <a:rPr lang="en-US" sz="3600" dirty="0"/>
            </a:br>
            <a:r>
              <a:rPr lang="en-US" sz="3100" dirty="0"/>
              <a:t>Phil Sisson, VP of Academic &amp; Student Affairs Middlesex Community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3C6DCF-F9F4-4A48-86CD-58DC020CA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99268"/>
            <a:ext cx="10363200" cy="137803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Robert Awkward</a:t>
            </a:r>
            <a:br>
              <a:rPr lang="en-US" sz="2800" dirty="0"/>
            </a:br>
            <a:r>
              <a:rPr lang="en-US" sz="2800" dirty="0"/>
              <a:t>Director of Learning Outcomes Assessment </a:t>
            </a:r>
            <a:br>
              <a:rPr lang="en-US" sz="2800" dirty="0"/>
            </a:br>
            <a:r>
              <a:rPr lang="en-US" sz="2800" dirty="0"/>
              <a:t>Board of Higher Education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86-4154-46D7-90D6-B0E6A3AE977D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57AB-1AFF-4545-809A-940F610D7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51" y="669702"/>
            <a:ext cx="11719775" cy="4262908"/>
          </a:xfrm>
        </p:spPr>
        <p:txBody>
          <a:bodyPr>
            <a:noAutofit/>
          </a:bodyPr>
          <a:lstStyle/>
          <a:p>
            <a:r>
              <a:rPr lang="en-US" dirty="0"/>
              <a:t>Guiding Question: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do you want to take with you when this presentation ends?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A686-4154-46D7-90D6-B0E6A3AE977D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406F8D-7A4D-4DBF-BD13-36A748C5D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97769" cy="64136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ECEC4-10C3-44A6-965D-C6C771200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9590" y="1657057"/>
            <a:ext cx="5830754" cy="41513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Summer 2014 – Formulation of A Strategic Innovation Vision for Positive Development of the Department Faculty</a:t>
            </a:r>
          </a:p>
          <a:p>
            <a:pPr>
              <a:lnSpc>
                <a:spcPct val="11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 2014 - Department Introduction to the Assessment Process</a:t>
            </a:r>
          </a:p>
          <a:p>
            <a:pPr>
              <a:lnSpc>
                <a:spcPct val="11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Assessment Strategy: Means to the Ends</a:t>
            </a:r>
          </a:p>
          <a:p>
            <a:pPr>
              <a:lnSpc>
                <a:spcPct val="11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Change: Status Quo to Disruption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Compliance / Acceptance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Skepticism / Hesitancy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Resistance: Overt/Passive</a:t>
            </a:r>
          </a:p>
          <a:p>
            <a:pPr>
              <a:lnSpc>
                <a:spcPct val="11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AD741-C7A8-4074-BB59-816AF31F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769" y="141668"/>
            <a:ext cx="5679584" cy="195542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Critical Event #1:</a:t>
            </a:r>
            <a:br>
              <a:rPr lang="en-US" sz="3200" dirty="0"/>
            </a:br>
            <a:r>
              <a:rPr lang="en-US" sz="3200" dirty="0"/>
              <a:t>Disruption of the Status Quo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A5537-4402-4F83-A208-63F5AE885743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1821" y="1918952"/>
            <a:ext cx="9749306" cy="450760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Faculty ability to  produce consistent work across the department’s curriculum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an assessment process  that stressed  self-examination versus external examination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 the individual and collective progress of the Department through Shared Goals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CEC5A-DEAE-4987-A8E1-FBCCBBA0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0" y="296546"/>
            <a:ext cx="5381758" cy="147857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Critical Event #2:</a:t>
            </a:r>
            <a:br>
              <a:rPr lang="en-US" sz="3200" dirty="0"/>
            </a:br>
            <a:r>
              <a:rPr lang="en-US" sz="3200" dirty="0"/>
              <a:t>Assessing the Assessor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6C31-721C-4AF3-BC0E-F1B2BDB94A5B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5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31820" y="1918952"/>
            <a:ext cx="5188575" cy="450760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for the Change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Contingency Scenarios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Valuing Fu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lltime and Adjunct Faculty as Equals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CEC5A-DEAE-4987-A8E1-FBCCBBA0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90" y="296546"/>
            <a:ext cx="5381758" cy="1478570"/>
          </a:xfrm>
        </p:spPr>
        <p:txBody>
          <a:bodyPr>
            <a:normAutofit fontScale="90000"/>
          </a:bodyPr>
          <a:lstStyle/>
          <a:p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– An Uncomfortable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Interative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6C31-721C-4AF3-BC0E-F1B2BDB94A5B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01" y="618185"/>
            <a:ext cx="5602310" cy="55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42">
            <a:extLst>
              <a:ext uri="{FF2B5EF4-FFF2-40B4-BE49-F238E27FC236}">
                <a16:creationId xmlns:a16="http://schemas.microsoft.com/office/drawing/2014/main" id="{AA047838-7F9E-43CF-A116-26E7AAA8F8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2A2A-9AFB-41D9-BEED-525980A53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4" y="2009103"/>
            <a:ext cx="9453093" cy="436593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Self-Identifying Measurable Factors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Re-Evaluation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Self-Reflection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624FF-7D0C-4E82-88FD-A498B215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30" y="116844"/>
            <a:ext cx="8255356" cy="20523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900" dirty="0"/>
              <a:t>Critical Event #3:</a:t>
            </a:r>
            <a:br>
              <a:rPr lang="en-US" sz="2900" dirty="0"/>
            </a:br>
            <a:r>
              <a:rPr lang="en-US" sz="2900" dirty="0"/>
              <a:t>Innovation - A Self-Reflective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8040-F4F7-406F-B453-D6CC73886DCF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42">
            <a:extLst>
              <a:ext uri="{FF2B5EF4-FFF2-40B4-BE49-F238E27FC236}">
                <a16:creationId xmlns:a16="http://schemas.microsoft.com/office/drawing/2014/main" id="{AA047838-7F9E-43CF-A116-26E7AAA8F8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2A2A-9AFB-41D9-BEED-525980A53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04563"/>
            <a:ext cx="4443211" cy="382382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624FF-7D0C-4E82-88FD-A498B215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5128"/>
            <a:ext cx="8718997" cy="205231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C8040-F4F7-406F-B453-D6CC73886DCF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675859"/>
              </p:ext>
            </p:extLst>
          </p:nvPr>
        </p:nvGraphicFramePr>
        <p:xfrm>
          <a:off x="115910" y="4"/>
          <a:ext cx="12119020" cy="68579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4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9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04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44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3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COURSES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MAPPED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PSLOs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Use critical thinking and creative problem solving to analyze and develop solutions to real world problems.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Develop effective professional and technological business communication skills.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Demonstrate their abilities to analyze global and cultural business practices.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Develop an ethical framework and value the dimensions of social responsibility for professional decision-making.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Develop leadership, teambuilding and interpersonal skills that are essential to their professional success.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BUS 110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 I            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 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3 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3 I               I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5 D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 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 I           </a:t>
                      </a:r>
                      <a:r>
                        <a:rPr lang="en-US" sz="1600" kern="1200" dirty="0" err="1">
                          <a:effectLst/>
                        </a:rPr>
                        <a:t>I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5 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 I          D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5 D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3 I            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 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CAP 101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I             I/D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I                  I/D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 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I             I/D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 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I            I/D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 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I             I/D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3 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BUS 210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I               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4 D             </a:t>
                      </a:r>
                      <a:r>
                        <a:rPr lang="en-US" sz="1600" kern="1200" dirty="0">
                          <a:effectLst/>
                          <a:highlight>
                            <a:srgbClr val="FF00FF"/>
                          </a:highlight>
                        </a:rPr>
                        <a:t>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I                    D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 D                  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I            D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 D           I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I            D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4 D           </a:t>
                      </a:r>
                      <a:r>
                        <a:rPr lang="en-US" sz="1600" kern="1200">
                          <a:effectLst/>
                          <a:highlight>
                            <a:srgbClr val="FF00FF"/>
                          </a:highlight>
                        </a:rPr>
                        <a:t>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I              D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3 D            </a:t>
                      </a:r>
                      <a:r>
                        <a:rPr lang="en-US" sz="1600" kern="1200">
                          <a:effectLst/>
                          <a:highlight>
                            <a:srgbClr val="FF00FF"/>
                          </a:highlight>
                        </a:rPr>
                        <a:t>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8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BUS 221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C           </a:t>
                      </a:r>
                      <a:r>
                        <a:rPr lang="en-US" sz="1600" kern="1200" dirty="0" err="1">
                          <a:effectLst/>
                          <a:highlight>
                            <a:srgbClr val="FF0000"/>
                          </a:highlight>
                        </a:rPr>
                        <a:t>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D        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I           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I            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D          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BUS 240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 I             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 I           </a:t>
                      </a:r>
                      <a:r>
                        <a:rPr lang="en-US" sz="1600" kern="1200" dirty="0">
                          <a:effectLst/>
                          <a:highlight>
                            <a:srgbClr val="FF0000"/>
                          </a:highlight>
                        </a:rPr>
                        <a:t>C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 I            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 I            D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2 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2 I            </a:t>
                      </a:r>
                      <a:r>
                        <a:rPr lang="en-US" sz="1600" kern="1200">
                          <a:effectLst/>
                          <a:highlight>
                            <a:srgbClr val="FF0000"/>
                          </a:highlight>
                        </a:rPr>
                        <a:t>C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D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8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BUS 223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C          </a:t>
                      </a:r>
                      <a:r>
                        <a:rPr lang="en-US" sz="1600" kern="1200">
                          <a:effectLst/>
                          <a:highlight>
                            <a:srgbClr val="FF0000"/>
                          </a:highlight>
                        </a:rPr>
                        <a:t>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1 D           D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I           </a:t>
                      </a:r>
                      <a:r>
                        <a:rPr lang="en-US" sz="1600" kern="1200" dirty="0" err="1">
                          <a:effectLst/>
                        </a:rPr>
                        <a:t>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I           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1 D          </a:t>
                      </a:r>
                      <a:r>
                        <a:rPr lang="en-US" sz="1600" kern="1200" dirty="0" err="1">
                          <a:effectLst/>
                        </a:rPr>
                        <a:t>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6">
            <a:extLst>
              <a:ext uri="{FF2B5EF4-FFF2-40B4-BE49-F238E27FC236}">
                <a16:creationId xmlns:a16="http://schemas.microsoft.com/office/drawing/2014/main" id="{A26E2FAE-FA60-497B-B2CB-7702C6FF3A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CCB1D-95AB-4E46-879B-827126D4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25" y="2034862"/>
            <a:ext cx="5100034" cy="42135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Freedom Use as a Defensive Tool of Resistance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of Weaknesses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Sharing of Assignment Redesign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Retreat – Introduced “Backward Design” process for SLOs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Professional Development Training Needed for Department Faculty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40701-D9E7-4F65-8415-38869642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0"/>
            <a:ext cx="7231201" cy="2271252"/>
          </a:xfrm>
        </p:spPr>
        <p:txBody>
          <a:bodyPr>
            <a:normAutofit/>
          </a:bodyPr>
          <a:lstStyle/>
          <a:p>
            <a:r>
              <a:rPr lang="en-US" dirty="0"/>
              <a:t>Critical Event #4:</a:t>
            </a:r>
            <a:br>
              <a:rPr lang="en-US" dirty="0"/>
            </a:br>
            <a:r>
              <a:rPr lang="en-US" dirty="0"/>
              <a:t>Finding Common Ground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22CB-12C0-48CD-9E43-E69CB407837E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326135"/>
              </p:ext>
            </p:extLst>
          </p:nvPr>
        </p:nvGraphicFramePr>
        <p:xfrm>
          <a:off x="5368777" y="1661375"/>
          <a:ext cx="6621454" cy="4404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PSLO: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Critical Thinking and Creative Problem Solving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9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Draft minimal common language for course outcome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Analyze and apply critical thinking and creative problem solving skills to real-world management issues.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Analyze business problems from multiple perspectives, using evidence.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1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Assignment examples that might require students to demonstrate their Competency with this PSLO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Case studies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Final project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Short questions and answers using research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Stakeholder perspectives (all of them)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7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41B5-681D-425D-8415-D55C334DA09B}" type="datetime1">
              <a:rPr lang="en-US" smtClean="0"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James W. Dottin, Department Chair  Middlesex Community College  dottinj@middlesex.mass.edu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57104"/>
              </p:ext>
            </p:extLst>
          </p:nvPr>
        </p:nvGraphicFramePr>
        <p:xfrm>
          <a:off x="4584879" y="795131"/>
          <a:ext cx="6658596" cy="5221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7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8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PSLO: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Critical Thinking and Creative Problem Solving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Draft minimal common language for course outcome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Analyze and apply critical thinking and creative problem solving skills to real-world management issues.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Analyze business problems from multiple perspectives, using evidence.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6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Assignment examples that might require students to demonstrate their Competency with this PSLO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Case studies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Final project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Short questions and answers using research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Stakeholder perspectives (all of them)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3031" y="151310"/>
            <a:ext cx="4301543" cy="34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WORKSHEET #2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Course: BUS210: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 each PSLO for which there is a course expectation that students demonstrate Competency: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100" b="1" dirty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2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792</TotalTime>
  <Words>1001</Words>
  <Application>Microsoft Office PowerPoint</Application>
  <PresentationFormat>Widescreen</PresentationFormat>
  <Paragraphs>244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Program Assessment from the Lens of a Department Chair: A Journey from Compliance to Engagement</vt:lpstr>
      <vt:lpstr>Guiding Question:  What do you want to take with you when this presentation ends?  </vt:lpstr>
      <vt:lpstr>Critical Event #1: Disruption of the Status Quo </vt:lpstr>
      <vt:lpstr>Critical Event #2: Assessing the Assessor </vt:lpstr>
      <vt:lpstr> Change – An Uncomfortable Interative Process  </vt:lpstr>
      <vt:lpstr>Critical Event #3: Innovation - A Self-Reflective Process</vt:lpstr>
      <vt:lpstr>PowerPoint Presentation</vt:lpstr>
      <vt:lpstr>Critical Event #4: Finding Common Ground</vt:lpstr>
      <vt:lpstr>PowerPoint Presentation</vt:lpstr>
      <vt:lpstr>Critical Event #5: Taking Ownership of the Process</vt:lpstr>
      <vt:lpstr>  Common Course Student Learning Outcomes: Principles of Management     </vt:lpstr>
      <vt:lpstr>Critical Event #6: Closing the Loop: An Engagement Follow-Up Process</vt:lpstr>
      <vt:lpstr>Future Critical Event #7: Development of An Assessment Culture</vt:lpstr>
      <vt:lpstr>        Special  Thanks To:  Lane Glenn, Chair, Task Force on Statewide Assessment &amp; President of Northern Essex Community College  Phil Sisson, VP of Academic &amp; Student Affairs Middlesex Community College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Tranacation in india</dc:title>
  <dc:creator>Saravothy Sun</dc:creator>
  <cp:lastModifiedBy>Chadha, Suchita (DHE)</cp:lastModifiedBy>
  <cp:revision>78</cp:revision>
  <cp:lastPrinted>2018-10-15T23:33:59Z</cp:lastPrinted>
  <dcterms:created xsi:type="dcterms:W3CDTF">2017-12-03T01:44:53Z</dcterms:created>
  <dcterms:modified xsi:type="dcterms:W3CDTF">2018-10-18T14:30:17Z</dcterms:modified>
</cp:coreProperties>
</file>