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8" r:id="rId2"/>
    <p:sldId id="279" r:id="rId3"/>
    <p:sldId id="283" r:id="rId4"/>
    <p:sldId id="280" r:id="rId5"/>
    <p:sldId id="281" r:id="rId6"/>
    <p:sldId id="282" r:id="rId7"/>
    <p:sldId id="266" r:id="rId8"/>
    <p:sldId id="267" r:id="rId9"/>
    <p:sldId id="262" r:id="rId10"/>
    <p:sldId id="269" r:id="rId11"/>
    <p:sldId id="276" r:id="rId12"/>
    <p:sldId id="275"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398A"/>
    <a:srgbClr val="F374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57"/>
    <p:restoredTop sz="94600"/>
  </p:normalViewPr>
  <p:slideViewPr>
    <p:cSldViewPr>
      <p:cViewPr varScale="1">
        <p:scale>
          <a:sx n="89" d="100"/>
          <a:sy n="89" d="100"/>
        </p:scale>
        <p:origin x="2461" y="7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90084D1-0B9B-4B6A-9FE3-D8E77CF44420}" type="datetimeFigureOut">
              <a:rPr lang="en-US" smtClean="0"/>
              <a:pPr/>
              <a:t>10/2/2018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5318893-E385-46A0-A040-33811D39DB36}" type="slidenum">
              <a:rPr lang="en-US" smtClean="0"/>
              <a:pPr/>
              <a:t>‹#›</a:t>
            </a:fld>
            <a:endParaRPr lang="en-US" dirty="0"/>
          </a:p>
        </p:txBody>
      </p:sp>
    </p:spTree>
    <p:extLst>
      <p:ext uri="{BB962C8B-B14F-4D97-AF65-F5344CB8AC3E}">
        <p14:creationId xmlns:p14="http://schemas.microsoft.com/office/powerpoint/2010/main" val="2070044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318893-E385-46A0-A040-33811D39DB36}" type="slidenum">
              <a:rPr lang="en-US" smtClean="0"/>
              <a:pPr/>
              <a:t>2</a:t>
            </a:fld>
            <a:endParaRPr lang="en-US" dirty="0"/>
          </a:p>
        </p:txBody>
      </p:sp>
    </p:spTree>
    <p:extLst>
      <p:ext uri="{BB962C8B-B14F-4D97-AF65-F5344CB8AC3E}">
        <p14:creationId xmlns:p14="http://schemas.microsoft.com/office/powerpoint/2010/main" val="523532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318893-E385-46A0-A040-33811D39DB36}" type="slidenum">
              <a:rPr lang="en-US" smtClean="0"/>
              <a:pPr/>
              <a:t>3</a:t>
            </a:fld>
            <a:endParaRPr lang="en-US" dirty="0"/>
          </a:p>
        </p:txBody>
      </p:sp>
    </p:spTree>
    <p:extLst>
      <p:ext uri="{BB962C8B-B14F-4D97-AF65-F5344CB8AC3E}">
        <p14:creationId xmlns:p14="http://schemas.microsoft.com/office/powerpoint/2010/main" val="3465284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318893-E385-46A0-A040-33811D39DB36}" type="slidenum">
              <a:rPr lang="en-US" smtClean="0"/>
              <a:pPr/>
              <a:t>4</a:t>
            </a:fld>
            <a:endParaRPr lang="en-US" dirty="0"/>
          </a:p>
        </p:txBody>
      </p:sp>
    </p:spTree>
    <p:extLst>
      <p:ext uri="{BB962C8B-B14F-4D97-AF65-F5344CB8AC3E}">
        <p14:creationId xmlns:p14="http://schemas.microsoft.com/office/powerpoint/2010/main" val="809276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318893-E385-46A0-A040-33811D39DB36}" type="slidenum">
              <a:rPr lang="en-US" smtClean="0"/>
              <a:pPr/>
              <a:t>5</a:t>
            </a:fld>
            <a:endParaRPr lang="en-US" dirty="0"/>
          </a:p>
        </p:txBody>
      </p:sp>
    </p:spTree>
    <p:extLst>
      <p:ext uri="{BB962C8B-B14F-4D97-AF65-F5344CB8AC3E}">
        <p14:creationId xmlns:p14="http://schemas.microsoft.com/office/powerpoint/2010/main" val="3871616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318893-E385-46A0-A040-33811D39DB36}" type="slidenum">
              <a:rPr lang="en-US" smtClean="0"/>
              <a:pPr/>
              <a:t>6</a:t>
            </a:fld>
            <a:endParaRPr lang="en-US" dirty="0"/>
          </a:p>
        </p:txBody>
      </p:sp>
    </p:spTree>
    <p:extLst>
      <p:ext uri="{BB962C8B-B14F-4D97-AF65-F5344CB8AC3E}">
        <p14:creationId xmlns:p14="http://schemas.microsoft.com/office/powerpoint/2010/main" val="1477955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318893-E385-46A0-A040-33811D39DB36}" type="slidenum">
              <a:rPr lang="en-US" smtClean="0"/>
              <a:pPr/>
              <a:t>7</a:t>
            </a:fld>
            <a:endParaRPr lang="en-US" dirty="0"/>
          </a:p>
        </p:txBody>
      </p:sp>
    </p:spTree>
    <p:extLst>
      <p:ext uri="{BB962C8B-B14F-4D97-AF65-F5344CB8AC3E}">
        <p14:creationId xmlns:p14="http://schemas.microsoft.com/office/powerpoint/2010/main" val="265537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318893-E385-46A0-A040-33811D39DB36}" type="slidenum">
              <a:rPr lang="en-US" smtClean="0"/>
              <a:pPr/>
              <a:t>8</a:t>
            </a:fld>
            <a:endParaRPr lang="en-US" dirty="0"/>
          </a:p>
        </p:txBody>
      </p:sp>
    </p:spTree>
    <p:extLst>
      <p:ext uri="{BB962C8B-B14F-4D97-AF65-F5344CB8AC3E}">
        <p14:creationId xmlns:p14="http://schemas.microsoft.com/office/powerpoint/2010/main" val="1728747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318893-E385-46A0-A040-33811D39DB36}" type="slidenum">
              <a:rPr lang="en-US" smtClean="0"/>
              <a:pPr/>
              <a:t>9</a:t>
            </a:fld>
            <a:endParaRPr lang="en-US" dirty="0"/>
          </a:p>
        </p:txBody>
      </p:sp>
    </p:spTree>
    <p:extLst>
      <p:ext uri="{BB962C8B-B14F-4D97-AF65-F5344CB8AC3E}">
        <p14:creationId xmlns:p14="http://schemas.microsoft.com/office/powerpoint/2010/main" val="232932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l">
              <a:defRPr/>
            </a:lvl1pPr>
          </a:lstStyle>
          <a:p>
            <a:r>
              <a:rPr lang="en-US" dirty="0"/>
              <a:t>Click to edit Master title style</a:t>
            </a:r>
          </a:p>
        </p:txBody>
      </p:sp>
      <p:sp>
        <p:nvSpPr>
          <p:cNvPr id="3" name="Subtitle 2"/>
          <p:cNvSpPr>
            <a:spLocks noGrp="1"/>
          </p:cNvSpPr>
          <p:nvPr>
            <p:ph type="subTitle" idx="1"/>
          </p:nvPr>
        </p:nvSpPr>
        <p:spPr>
          <a:xfrm>
            <a:off x="685800" y="3886200"/>
            <a:ext cx="70866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Rectangle 3">
            <a:extLst>
              <a:ext uri="{FF2B5EF4-FFF2-40B4-BE49-F238E27FC236}">
                <a16:creationId xmlns:a16="http://schemas.microsoft.com/office/drawing/2014/main" id="{21A9B5A5-3575-3D45-B01B-80CEB00D7999}"/>
              </a:ext>
            </a:extLst>
          </p:cNvPr>
          <p:cNvSpPr/>
          <p:nvPr userDrawn="1"/>
        </p:nvSpPr>
        <p:spPr>
          <a:xfrm>
            <a:off x="457200" y="6248400"/>
            <a:ext cx="4800600" cy="369332"/>
          </a:xfrm>
          <a:prstGeom prst="rect">
            <a:avLst/>
          </a:prstGeom>
        </p:spPr>
        <p:txBody>
          <a:bodyPr wrap="square">
            <a:spAutoFit/>
          </a:bodyPr>
          <a:lstStyle/>
          <a:p>
            <a:r>
              <a:rPr lang="en-US" sz="1800" dirty="0">
                <a:solidFill>
                  <a:schemeClr val="bg1"/>
                </a:solidFill>
              </a:rPr>
              <a:t>Center for Teaching Innovation, MH115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urb no Subhead">
    <p:spTree>
      <p:nvGrpSpPr>
        <p:cNvPr id="1" name=""/>
        <p:cNvGrpSpPr/>
        <p:nvPr/>
      </p:nvGrpSpPr>
      <p:grpSpPr>
        <a:xfrm>
          <a:off x="0" y="0"/>
          <a:ext cx="0" cy="0"/>
          <a:chOff x="0" y="0"/>
          <a:chExt cx="0" cy="0"/>
        </a:xfrm>
      </p:grpSpPr>
      <p:sp>
        <p:nvSpPr>
          <p:cNvPr id="7" name="Title 1"/>
          <p:cNvSpPr>
            <a:spLocks noGrp="1"/>
          </p:cNvSpPr>
          <p:nvPr>
            <p:ph type="title"/>
          </p:nvPr>
        </p:nvSpPr>
        <p:spPr>
          <a:xfrm>
            <a:off x="233788" y="187908"/>
            <a:ext cx="8669870" cy="858753"/>
          </a:xfrm>
        </p:spPr>
        <p:txBody>
          <a:bodyPr/>
          <a:lstStyle/>
          <a:p>
            <a:r>
              <a:rPr lang="en-US" dirty="0"/>
              <a:t>Click to edit Master title style</a:t>
            </a:r>
          </a:p>
        </p:txBody>
      </p:sp>
      <p:sp>
        <p:nvSpPr>
          <p:cNvPr id="8" name="Content Placeholder 2"/>
          <p:cNvSpPr>
            <a:spLocks noGrp="1"/>
          </p:cNvSpPr>
          <p:nvPr>
            <p:ph idx="1" hasCustomPrompt="1"/>
          </p:nvPr>
        </p:nvSpPr>
        <p:spPr>
          <a:xfrm>
            <a:off x="986132" y="1049284"/>
            <a:ext cx="7165182" cy="5337457"/>
          </a:xfrm>
          <a:prstGeom prst="rect">
            <a:avLst/>
          </a:prstGeom>
        </p:spPr>
        <p:txBody>
          <a:bodyPr anchor="ctr">
            <a:normAutofit/>
          </a:bodyPr>
          <a:lstStyle>
            <a:lvl1pPr algn="ctr">
              <a:defRPr sz="2400" b="0" i="1">
                <a:solidFill>
                  <a:schemeClr val="tx1"/>
                </a:solidFill>
              </a:defRPr>
            </a:lvl1pPr>
            <a:lvl2pPr marL="180000" indent="0" algn="ctr">
              <a:spcBef>
                <a:spcPts val="1272"/>
              </a:spcBef>
              <a:buNone/>
              <a:defRPr sz="2800" b="0" i="0">
                <a:solidFill>
                  <a:schemeClr val="tx1"/>
                </a:solidFill>
                <a:latin typeface="+mn-lt"/>
              </a:defRPr>
            </a:lvl2pPr>
            <a:lvl3pPr>
              <a:defRPr b="0">
                <a:solidFill>
                  <a:schemeClr val="tx1"/>
                </a:solidFill>
              </a:defRPr>
            </a:lvl3pPr>
            <a:lvl4pPr>
              <a:defRPr b="0">
                <a:solidFill>
                  <a:schemeClr val="tx1"/>
                </a:solidFill>
              </a:defRPr>
            </a:lvl4pPr>
            <a:lvl5pPr>
              <a:defRPr b="0">
                <a:solidFill>
                  <a:schemeClr val="tx1"/>
                </a:solidFill>
              </a:defRPr>
            </a:lvl5pPr>
          </a:lstStyle>
          <a:p>
            <a:pPr lvl="1"/>
            <a:r>
              <a:rPr lang="en-US" dirty="0"/>
              <a:t>Click to insert a standalone blurb that will be formatted slightly differently than the text of the other slide templates.</a:t>
            </a:r>
          </a:p>
        </p:txBody>
      </p:sp>
      <p:sp>
        <p:nvSpPr>
          <p:cNvPr id="9" name="Slide Number Placeholder 22"/>
          <p:cNvSpPr>
            <a:spLocks noGrp="1"/>
          </p:cNvSpPr>
          <p:nvPr>
            <p:ph type="sldNum" sz="quarter" idx="4"/>
          </p:nvPr>
        </p:nvSpPr>
        <p:spPr>
          <a:xfrm>
            <a:off x="6770058" y="6393423"/>
            <a:ext cx="2133600" cy="274637"/>
          </a:xfrm>
          <a:prstGeom prst="rect">
            <a:avLst/>
          </a:prstGeom>
        </p:spPr>
        <p:txBody>
          <a:bodyPr vert="horz" lIns="91440" tIns="45720" rIns="91440" bIns="45720" rtlCol="0" anchor="ctr"/>
          <a:lstStyle>
            <a:lvl1pPr algn="r">
              <a:defRPr sz="1200">
                <a:solidFill>
                  <a:srgbClr val="333E48"/>
                </a:solidFill>
                <a:latin typeface="+mn-lt"/>
                <a:cs typeface="Open Sans"/>
              </a:defRPr>
            </a:lvl1pPr>
          </a:lstStyle>
          <a:p>
            <a:fld id="{4FE7476D-4B21-D746-8C8B-F2902D7656B5}" type="slidenum">
              <a:rPr lang="en-US" smtClean="0"/>
              <a:pPr/>
              <a:t>‹#›</a:t>
            </a:fld>
            <a:endParaRPr lang="en-US" dirty="0"/>
          </a:p>
        </p:txBody>
      </p:sp>
      <p:sp>
        <p:nvSpPr>
          <p:cNvPr id="10" name="Text Placeholder 8"/>
          <p:cNvSpPr>
            <a:spLocks noGrp="1"/>
          </p:cNvSpPr>
          <p:nvPr>
            <p:ph type="body" sz="quarter" idx="10" hasCustomPrompt="1"/>
          </p:nvPr>
        </p:nvSpPr>
        <p:spPr>
          <a:xfrm>
            <a:off x="1010286" y="6386741"/>
            <a:ext cx="7123428" cy="471259"/>
          </a:xfrm>
          <a:prstGeom prst="rect">
            <a:avLst/>
          </a:prstGeom>
        </p:spPr>
        <p:txBody>
          <a:bodyPr>
            <a:normAutofit/>
          </a:bodyPr>
          <a:lstStyle>
            <a:lvl1pPr algn="ctr">
              <a:defRPr sz="1200" b="0" i="1">
                <a:solidFill>
                  <a:srgbClr val="444444"/>
                </a:solidFill>
                <a:latin typeface="+mn-lt"/>
              </a:defRPr>
            </a:lvl1pPr>
          </a:lstStyle>
          <a:p>
            <a:r>
              <a:rPr lang="en-US" dirty="0"/>
              <a:t>Citations (if applicable)</a:t>
            </a:r>
          </a:p>
        </p:txBody>
      </p:sp>
    </p:spTree>
    <p:extLst>
      <p:ext uri="{BB962C8B-B14F-4D97-AF65-F5344CB8AC3E}">
        <p14:creationId xmlns:p14="http://schemas.microsoft.com/office/powerpoint/2010/main" val="411982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lgn="l">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lgn="l">
              <a:defRPr sz="2800"/>
            </a:lvl1pPr>
            <a:lvl2pPr algn="l">
              <a:defRPr sz="2400"/>
            </a:lvl2pPr>
            <a:lvl3pPr algn="l">
              <a:defRPr sz="2000"/>
            </a:lvl3pPr>
            <a:lvl4pPr algn="l">
              <a:defRPr sz="1800"/>
            </a:lvl4pPr>
            <a:lvl5pPr algn="l">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lgn="l">
              <a:defRPr sz="2800"/>
            </a:lvl1pPr>
            <a:lvl2pPr algn="l">
              <a:defRPr sz="2400"/>
            </a:lvl2pPr>
            <a:lvl3pPr algn="l">
              <a:defRPr sz="2000"/>
            </a:lvl3pPr>
            <a:lvl4pPr algn="l">
              <a:defRPr sz="1800"/>
            </a:lvl4pPr>
            <a:lvl5pPr algn="l">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lgn="l">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lgn="l">
              <a:defRPr sz="2400"/>
            </a:lvl1pPr>
            <a:lvl2pPr algn="l">
              <a:defRPr sz="2000"/>
            </a:lvl2pPr>
            <a:lvl3pPr algn="l">
              <a:defRPr sz="1800"/>
            </a:lvl3pPr>
            <a:lvl4pPr algn="l">
              <a:defRPr sz="1600"/>
            </a:lvl4pPr>
            <a:lvl5pPr algn="l">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lgn="l">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lgn="l">
              <a:defRPr sz="2400"/>
            </a:lvl1pPr>
            <a:lvl2pPr algn="l">
              <a:defRPr sz="2000"/>
            </a:lvl2pPr>
            <a:lvl3pPr algn="l">
              <a:defRPr sz="1800"/>
            </a:lvl3pPr>
            <a:lvl4pPr algn="l">
              <a:defRPr sz="1600"/>
            </a:lvl4pPr>
            <a:lvl5pPr algn="l">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5715000" cy="365125"/>
          </a:xfrm>
          <a:prstGeom prst="rect">
            <a:avLst/>
          </a:prstGeom>
        </p:spPr>
        <p:txBody>
          <a:bodyPr/>
          <a:lstStyle/>
          <a:p>
            <a:fld id="{657858B0-E9CD-4E5C-9B40-E3B4592D3374}" type="datetimeFigureOut">
              <a:rPr lang="en-US" smtClean="0"/>
              <a:pPr/>
              <a:t>10/2/2018</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1D7CD0-4E53-44DB-80FC-981A62D4325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457200" y="6172200"/>
            <a:ext cx="8229600" cy="457200"/>
          </a:xfrm>
          <a:prstGeom prst="rect">
            <a:avLst/>
          </a:prstGeom>
          <a:solidFill>
            <a:srgbClr val="F37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SSU_Horizontal_White.gif"/>
          <p:cNvPicPr>
            <a:picLocks noChangeAspect="1"/>
          </p:cNvPicPr>
          <p:nvPr userDrawn="1"/>
        </p:nvPicPr>
        <p:blipFill>
          <a:blip r:embed="rId14" cstate="print"/>
          <a:stretch>
            <a:fillRect/>
          </a:stretch>
        </p:blipFill>
        <p:spPr>
          <a:xfrm>
            <a:off x="6096000" y="6248400"/>
            <a:ext cx="2514600" cy="24951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6ECE8-0FDB-4B5A-8E44-573B05E22BF8}"/>
              </a:ext>
            </a:extLst>
          </p:cNvPr>
          <p:cNvSpPr>
            <a:spLocks noGrp="1"/>
          </p:cNvSpPr>
          <p:nvPr>
            <p:ph type="title"/>
          </p:nvPr>
        </p:nvSpPr>
        <p:spPr>
          <a:xfrm>
            <a:off x="233788" y="609600"/>
            <a:ext cx="8669870" cy="4343400"/>
          </a:xfrm>
        </p:spPr>
        <p:txBody>
          <a:bodyPr>
            <a:normAutofit/>
          </a:bodyPr>
          <a:lstStyle/>
          <a:p>
            <a:pPr algn="ctr"/>
            <a:r>
              <a:rPr lang="en-US" dirty="0"/>
              <a:t>The ACUE Experience</a:t>
            </a:r>
            <a:br>
              <a:rPr lang="en-US" dirty="0"/>
            </a:br>
            <a:br>
              <a:rPr lang="en-US" dirty="0"/>
            </a:br>
            <a:r>
              <a:rPr lang="en-US" dirty="0"/>
              <a:t>Salem State University</a:t>
            </a:r>
            <a:br>
              <a:rPr lang="en-US" dirty="0"/>
            </a:br>
            <a:br>
              <a:rPr lang="en-US" dirty="0"/>
            </a:br>
            <a:r>
              <a:rPr lang="en-US" sz="3200" dirty="0" err="1"/>
              <a:t>Amcoa</a:t>
            </a:r>
            <a:r>
              <a:rPr lang="en-US" sz="3200" dirty="0"/>
              <a:t> Team – September 28, 2018</a:t>
            </a:r>
          </a:p>
        </p:txBody>
      </p:sp>
    </p:spTree>
    <p:extLst>
      <p:ext uri="{BB962C8B-B14F-4D97-AF65-F5344CB8AC3E}">
        <p14:creationId xmlns:p14="http://schemas.microsoft.com/office/powerpoint/2010/main" val="2016045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6F3DEF6-4D83-9E42-8F4B-39B0A53C088A}"/>
              </a:ext>
            </a:extLst>
          </p:cNvPr>
          <p:cNvSpPr>
            <a:spLocks noGrp="1"/>
          </p:cNvSpPr>
          <p:nvPr>
            <p:ph idx="1"/>
          </p:nvPr>
        </p:nvSpPr>
        <p:spPr/>
        <p:txBody>
          <a:bodyPr/>
          <a:lstStyle/>
          <a:p>
            <a:pPr marL="0" indent="0">
              <a:buNone/>
            </a:pPr>
            <a:r>
              <a:rPr lang="en-US" dirty="0"/>
              <a:t>In general, what students, underprepared or not, need the most is to learn how to learn. In this sense I really love the idea of the ‘Semester Performance Prognosis Inventory’ as a concrete tool to address this common challenge. I confess I have never thought about it in a so organized and interactive way. The scoring scale is a creative and engaging manner of asking the student to evaluate his/her actions towards learning.</a:t>
            </a:r>
          </a:p>
        </p:txBody>
      </p:sp>
    </p:spTree>
    <p:extLst>
      <p:ext uri="{BB962C8B-B14F-4D97-AF65-F5344CB8AC3E}">
        <p14:creationId xmlns:p14="http://schemas.microsoft.com/office/powerpoint/2010/main" val="3307038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68D9EB-7784-4B44-B9EC-FCB3F21F6382}"/>
              </a:ext>
            </a:extLst>
          </p:cNvPr>
          <p:cNvSpPr>
            <a:spLocks noGrp="1"/>
          </p:cNvSpPr>
          <p:nvPr>
            <p:ph idx="1"/>
          </p:nvPr>
        </p:nvSpPr>
        <p:spPr/>
        <p:txBody>
          <a:bodyPr>
            <a:normAutofit fontScale="92500" lnSpcReduction="20000"/>
          </a:bodyPr>
          <a:lstStyle/>
          <a:p>
            <a:pPr marL="0" indent="0">
              <a:buNone/>
            </a:pPr>
            <a:r>
              <a:rPr lang="en-US" dirty="0"/>
              <a:t>Now, I am a big fan of the “Stop-Start-Continue” method! I have used it for a few years and love it. This module, however, showed me a few details about it that will help me revise my way of using it. First, I love the idea of using a short prompt on each word: ‘Stop – What do you wish we would stop doing in class?’, ‘Start - What do you think we should start doing in class?, and ‘Continue - What is working well and should be continued?’… I have never shared with the students my new approaches or changes in teaching due to the results of the “Stop-Start-Continue”. I can’t wait to do it from now on…</a:t>
            </a:r>
          </a:p>
        </p:txBody>
      </p:sp>
    </p:spTree>
    <p:extLst>
      <p:ext uri="{BB962C8B-B14F-4D97-AF65-F5344CB8AC3E}">
        <p14:creationId xmlns:p14="http://schemas.microsoft.com/office/powerpoint/2010/main" val="603740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90A3BC-349D-DB48-9504-3929D5751D00}"/>
              </a:ext>
            </a:extLst>
          </p:cNvPr>
          <p:cNvSpPr>
            <a:spLocks noGrp="1"/>
          </p:cNvSpPr>
          <p:nvPr>
            <p:ph idx="1"/>
          </p:nvPr>
        </p:nvSpPr>
        <p:spPr/>
        <p:txBody>
          <a:bodyPr>
            <a:normAutofit fontScale="92500" lnSpcReduction="20000"/>
          </a:bodyPr>
          <a:lstStyle/>
          <a:p>
            <a:pPr marL="0" indent="0">
              <a:buNone/>
            </a:pPr>
            <a:r>
              <a:rPr lang="en-US" dirty="0"/>
              <a:t>One topic I keep coming back to is how to provide students with all the necessary tools to successfully complete their assignments. This semester I have focused on sharing with students how each assignment relates to the course learning outcomes, providing students with examples of former students’ work, and giving students opportunities to submit earlier drafts for feedback and/or submit revisions after the assignment has been graded. This particular module encouraged me to consider another issue at hand: providing a roadmap for completing major assignments that includes component dues dates along the way. </a:t>
            </a:r>
          </a:p>
        </p:txBody>
      </p:sp>
    </p:spTree>
    <p:extLst>
      <p:ext uri="{BB962C8B-B14F-4D97-AF65-F5344CB8AC3E}">
        <p14:creationId xmlns:p14="http://schemas.microsoft.com/office/powerpoint/2010/main" val="1706765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lgn="ctr">
              <a:buNone/>
            </a:pPr>
            <a:endParaRPr lang="en-US" sz="4000" dirty="0"/>
          </a:p>
          <a:p>
            <a:pPr marL="0" indent="0" algn="ctr">
              <a:buNone/>
            </a:pPr>
            <a:r>
              <a:rPr lang="en-US" sz="4000" dirty="0"/>
              <a:t>ACUE Program at Salem State</a:t>
            </a:r>
          </a:p>
          <a:p>
            <a:pPr marL="0" indent="0">
              <a:buNone/>
            </a:pPr>
            <a:endParaRPr lang="en-US" dirty="0"/>
          </a:p>
          <a:p>
            <a:r>
              <a:rPr lang="en-US" sz="2800" dirty="0"/>
              <a:t>Fall 2017 – first cohort of 19 “newer” faculty, 89% completed</a:t>
            </a:r>
          </a:p>
          <a:p>
            <a:r>
              <a:rPr lang="en-US" sz="2800" dirty="0"/>
              <a:t>Spring 2017 – second cohort of 12 teaching FYS, 58% completed</a:t>
            </a:r>
          </a:p>
          <a:p>
            <a:r>
              <a:rPr lang="en-US" sz="2800" dirty="0"/>
              <a:t>AY2018-19 – third cohort of mid-career faculty teaching General Education</a:t>
            </a:r>
          </a:p>
        </p:txBody>
      </p:sp>
    </p:spTree>
    <p:extLst>
      <p:ext uri="{BB962C8B-B14F-4D97-AF65-F5344CB8AC3E}">
        <p14:creationId xmlns:p14="http://schemas.microsoft.com/office/powerpoint/2010/main" val="2971715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dirty="0"/>
              <a:t>Faculty experience</a:t>
            </a:r>
          </a:p>
          <a:p>
            <a:pPr marL="0" indent="0">
              <a:buNone/>
            </a:pPr>
            <a:endParaRPr lang="en-US" dirty="0"/>
          </a:p>
          <a:p>
            <a:r>
              <a:rPr lang="en-US" sz="2800" dirty="0"/>
              <a:t>Learned an average of 51 new practices and learned more about 85</a:t>
            </a:r>
          </a:p>
          <a:p>
            <a:r>
              <a:rPr lang="en-US" sz="2800" dirty="0"/>
              <a:t>Implemented an average 23 new practices and planned to implement 50 more</a:t>
            </a:r>
          </a:p>
          <a:p>
            <a:r>
              <a:rPr lang="en-US" sz="2800"/>
              <a:t>All </a:t>
            </a:r>
            <a:r>
              <a:rPr lang="en-US" sz="2800" dirty="0"/>
              <a:t>would recommend course</a:t>
            </a:r>
          </a:p>
          <a:p>
            <a:r>
              <a:rPr lang="en-US" sz="2800" dirty="0"/>
              <a:t>All reported modules were helpful in refining their teaching</a:t>
            </a:r>
          </a:p>
        </p:txBody>
      </p:sp>
    </p:spTree>
    <p:extLst>
      <p:ext uri="{BB962C8B-B14F-4D97-AF65-F5344CB8AC3E}">
        <p14:creationId xmlns:p14="http://schemas.microsoft.com/office/powerpoint/2010/main" val="803943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marL="0" indent="0">
              <a:buNone/>
            </a:pPr>
            <a:r>
              <a:rPr lang="en-US" dirty="0"/>
              <a:t>Faculty pre/post improvements in:</a:t>
            </a:r>
          </a:p>
          <a:p>
            <a:r>
              <a:rPr lang="en-US" dirty="0"/>
              <a:t>Their use of educational research to inform teaching</a:t>
            </a:r>
          </a:p>
          <a:p>
            <a:r>
              <a:rPr lang="en-US" dirty="0"/>
              <a:t>Willingness to adapt their teaching based on student responses to activities, etc.</a:t>
            </a:r>
          </a:p>
          <a:p>
            <a:r>
              <a:rPr lang="en-US" dirty="0"/>
              <a:t>Students receptiveness to teaching methods</a:t>
            </a:r>
          </a:p>
          <a:p>
            <a:r>
              <a:rPr lang="en-US" dirty="0"/>
              <a:t>Frequency of speaking with colleagues about teaching</a:t>
            </a:r>
          </a:p>
          <a:p>
            <a:r>
              <a:rPr lang="en-US" dirty="0"/>
              <a:t>Enthusiasm about teaching</a:t>
            </a:r>
          </a:p>
          <a:p>
            <a:r>
              <a:rPr lang="en-US" dirty="0"/>
              <a:t>Confidence in their teaching</a:t>
            </a:r>
          </a:p>
        </p:txBody>
      </p:sp>
    </p:spTree>
    <p:extLst>
      <p:ext uri="{BB962C8B-B14F-4D97-AF65-F5344CB8AC3E}">
        <p14:creationId xmlns:p14="http://schemas.microsoft.com/office/powerpoint/2010/main" val="3299469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dirty="0"/>
              <a:t>Pre/post increases in faculty who report:</a:t>
            </a:r>
          </a:p>
          <a:p>
            <a:pPr marL="0" indent="0">
              <a:buNone/>
            </a:pPr>
            <a:endParaRPr lang="en-US" dirty="0"/>
          </a:p>
          <a:p>
            <a:r>
              <a:rPr lang="en-US" dirty="0"/>
              <a:t>Teaching students how to reflect on their learning is part of their role</a:t>
            </a:r>
          </a:p>
          <a:p>
            <a:r>
              <a:rPr lang="en-US" dirty="0"/>
              <a:t>Recognition that their instructional choices impact how students perform in class</a:t>
            </a:r>
          </a:p>
          <a:p>
            <a:r>
              <a:rPr lang="en-US" dirty="0"/>
              <a:t>They can influence how students perceive their intelligence</a:t>
            </a:r>
          </a:p>
          <a:p>
            <a:r>
              <a:rPr lang="en-US" dirty="0"/>
              <a:t>Belief that all students can be successful in their course</a:t>
            </a:r>
          </a:p>
        </p:txBody>
      </p:sp>
    </p:spTree>
    <p:extLst>
      <p:ext uri="{BB962C8B-B14F-4D97-AF65-F5344CB8AC3E}">
        <p14:creationId xmlns:p14="http://schemas.microsoft.com/office/powerpoint/2010/main" val="1704312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Faculty comments</a:t>
            </a:r>
          </a:p>
          <a:p>
            <a:pPr marL="0" indent="0" algn="ctr">
              <a:buNone/>
            </a:pPr>
            <a:r>
              <a:rPr lang="en-US" dirty="0"/>
              <a:t> concerning specific ACUE modules</a:t>
            </a:r>
          </a:p>
          <a:p>
            <a:pPr marL="0" indent="0" algn="ctr">
              <a:buNone/>
            </a:pPr>
            <a:r>
              <a:rPr lang="en-US" dirty="0"/>
              <a:t> and techniques learned</a:t>
            </a:r>
          </a:p>
        </p:txBody>
      </p:sp>
    </p:spTree>
    <p:extLst>
      <p:ext uri="{BB962C8B-B14F-4D97-AF65-F5344CB8AC3E}">
        <p14:creationId xmlns:p14="http://schemas.microsoft.com/office/powerpoint/2010/main" val="1774807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marL="0" indent="0">
              <a:buNone/>
            </a:pPr>
            <a:r>
              <a:rPr lang="en-US" dirty="0"/>
              <a:t>After implementing the Jigsaw activity, student presentations ended up being a big success.  In the past, student presentations have been boring, dry, and the rest of the class is uninterested.  But by dividing up the lesson plan into segments, reinforcing the message of developing one's skills, and encouraging students to focus on explaining the material to their classmates through active engagement (rather than presenting it in a passive manner) students really seemed to work together and throw themselves into the material.  </a:t>
            </a:r>
          </a:p>
          <a:p>
            <a:pPr marL="0" indent="0">
              <a:buNone/>
            </a:pPr>
            <a:endParaRPr lang="en-US" dirty="0"/>
          </a:p>
        </p:txBody>
      </p:sp>
    </p:spTree>
    <p:extLst>
      <p:ext uri="{BB962C8B-B14F-4D97-AF65-F5344CB8AC3E}">
        <p14:creationId xmlns:p14="http://schemas.microsoft.com/office/powerpoint/2010/main" val="38677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dirty="0"/>
              <a:t>The techniques in this module helped me to rethink my assignments that are missing course objective mapping. So I added the course objective mapping into the assignment and I feel confident now that the assignment that I am asking them to do is actually fulfilling the course objectives that are set forth.</a:t>
            </a:r>
          </a:p>
          <a:p>
            <a:pPr marL="0" indent="0">
              <a:buNone/>
            </a:pPr>
            <a:endParaRPr lang="en-US" dirty="0"/>
          </a:p>
        </p:txBody>
      </p:sp>
    </p:spTree>
    <p:extLst>
      <p:ext uri="{BB962C8B-B14F-4D97-AF65-F5344CB8AC3E}">
        <p14:creationId xmlns:p14="http://schemas.microsoft.com/office/powerpoint/2010/main" val="3645553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dirty="0"/>
              <a:t>I had an epiphany!  For the longest time, I have started my class with a conceptual road map that divides up all the concepts &amp; theories in the course into distinct categories.  But this module showed me what has been missing at the end - concentric concept circles!  I think that it would be a great idea to use these circles at the end of this exercise to hammer home the main point: a visual display of how all these concepts are related.</a:t>
            </a:r>
          </a:p>
          <a:p>
            <a:endParaRPr lang="en-US" dirty="0"/>
          </a:p>
        </p:txBody>
      </p:sp>
    </p:spTree>
    <p:extLst>
      <p:ext uri="{BB962C8B-B14F-4D97-AF65-F5344CB8AC3E}">
        <p14:creationId xmlns:p14="http://schemas.microsoft.com/office/powerpoint/2010/main" val="2042732283"/>
      </p:ext>
    </p:extLst>
  </p:cSld>
  <p:clrMapOvr>
    <a:masterClrMapping/>
  </p:clrMapOvr>
</p:sld>
</file>

<file path=ppt/theme/theme1.xml><?xml version="1.0" encoding="utf-8"?>
<a:theme xmlns:a="http://schemas.openxmlformats.org/drawingml/2006/main" name="Office Theme">
  <a:themeElements>
    <a:clrScheme name="Custom 1">
      <a:dk1>
        <a:srgbClr val="F8F8F8"/>
      </a:dk1>
      <a:lt1>
        <a:srgbClr val="19398A"/>
      </a:lt1>
      <a:dk2>
        <a:srgbClr val="19398A"/>
      </a:dk2>
      <a:lt2>
        <a:srgbClr val="19398A"/>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theme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TotalTime>
  <Words>592</Words>
  <Application>Microsoft Office PowerPoint</Application>
  <PresentationFormat>On-screen Show (4:3)</PresentationFormat>
  <Paragraphs>46</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Open Sans</vt:lpstr>
      <vt:lpstr>Office Theme</vt:lpstr>
      <vt:lpstr>The ACUE Experience  Salem State University  Amcoa Team – September 28, 2018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ccronin</dc:creator>
  <cp:lastModifiedBy>Chadha, Suchita (DHE)</cp:lastModifiedBy>
  <cp:revision>42</cp:revision>
  <cp:lastPrinted>2018-10-01T15:16:27Z</cp:lastPrinted>
  <dcterms:created xsi:type="dcterms:W3CDTF">2012-03-21T21:54:52Z</dcterms:created>
  <dcterms:modified xsi:type="dcterms:W3CDTF">2018-10-02T14:13:17Z</dcterms:modified>
</cp:coreProperties>
</file>