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5" r:id="rId3"/>
    <p:sldId id="283" r:id="rId4"/>
    <p:sldId id="286" r:id="rId5"/>
    <p:sldId id="273" r:id="rId6"/>
    <p:sldId id="257" r:id="rId7"/>
    <p:sldId id="287" r:id="rId8"/>
    <p:sldId id="288" r:id="rId9"/>
    <p:sldId id="289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BBFF"/>
    <a:srgbClr val="3399FF"/>
    <a:srgbClr val="66CCFF"/>
    <a:srgbClr val="00CCFF"/>
    <a:srgbClr val="CCFFCC"/>
    <a:srgbClr val="CCFF99"/>
    <a:srgbClr val="33CC33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7969" autoAdjust="0"/>
  </p:normalViewPr>
  <p:slideViewPr>
    <p:cSldViewPr snapToGrid="0">
      <p:cViewPr varScale="1">
        <p:scale>
          <a:sx n="88" d="100"/>
          <a:sy n="88" d="100"/>
        </p:scale>
        <p:origin x="953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48FF-F378-497E-A2CF-53F8D52BD28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0BFA-D6CC-4DE2-B498-4DD88FC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B1FA0-909F-462F-A876-9CA9B072C3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B5CC-1D12-46A9-B23A-1D5B839D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1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0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2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41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94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617" y="690563"/>
            <a:ext cx="94488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>
              <a:spcBef>
                <a:spcPct val="0"/>
              </a:spcBef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72801" y="6477000"/>
            <a:ext cx="977900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>
              <a:defRPr/>
            </a:pPr>
            <a:fld id="{2319E692-DD74-42DF-9B79-D53F7D93F185}" type="slidenum">
              <a:rPr lang="en-US" sz="1200" smtClean="0">
                <a:solidFill>
                  <a:prstClr val="black">
                    <a:tint val="9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2597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480"/>
              </a:spcBef>
              <a:defRPr sz="2000"/>
            </a:lvl2pPr>
            <a:lvl3pPr>
              <a:defRPr sz="1800"/>
            </a:lvl3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52400"/>
            <a:ext cx="11176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EB6C-B86C-42C2-BBB0-1DDE0002834B}" type="datetime3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24 September 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7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12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8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5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3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5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1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274638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600200"/>
            <a:ext cx="955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38864"/>
            <a:ext cx="1220681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4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bristolcc.edu/ctl/2015/05/12/civic-learning-repositor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18" y="941294"/>
            <a:ext cx="11618258" cy="2188899"/>
          </a:xfrm>
        </p:spPr>
        <p:txBody>
          <a:bodyPr/>
          <a:lstStyle/>
          <a:p>
            <a:r>
              <a:rPr lang="en-US" dirty="0"/>
              <a:t>Identifying Opportunities for Civic Learning on Campuses and Across the System 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8000"/>
                </a:solidFill>
              </a:rPr>
              <a:t>The Bristol Community College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85" y="4183594"/>
            <a:ext cx="6167133" cy="1752600"/>
          </a:xfrm>
        </p:spPr>
        <p:txBody>
          <a:bodyPr/>
          <a:lstStyle/>
          <a:p>
            <a:r>
              <a:rPr lang="en-US" dirty="0"/>
              <a:t>Suzanne M. Buglione, Ed.D, </a:t>
            </a:r>
          </a:p>
          <a:p>
            <a:r>
              <a:rPr lang="en-US" dirty="0"/>
              <a:t>Dean of the Lash Division of Teaching and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27" y="3290095"/>
            <a:ext cx="3969149" cy="26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4975412"/>
            <a:ext cx="8534400" cy="1752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1546413" y="718134"/>
            <a:ext cx="88571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en-US" b="1" kern="0" dirty="0">
                <a:solidFill>
                  <a:srgbClr val="008000"/>
                </a:solidFill>
              </a:rPr>
              <a:t>Civic Learning – Lesson Learned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077" y="1894753"/>
            <a:ext cx="7328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 inclusive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structures creatively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Infuse training &amp;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Assess &amp; plan for incremental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Tailor to your institution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56" y="2447365"/>
            <a:ext cx="5284692" cy="35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274638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Assessing and Convening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1600200"/>
            <a:ext cx="11118574" cy="4191000"/>
          </a:xfrm>
        </p:spPr>
        <p:txBody>
          <a:bodyPr/>
          <a:lstStyle/>
          <a:p>
            <a:r>
              <a:rPr lang="en-US" dirty="0"/>
              <a:t>2014: Civic Engagement Fellow Summer Project</a:t>
            </a:r>
          </a:p>
          <a:p>
            <a:pPr lvl="1"/>
            <a:r>
              <a:rPr lang="en-US" dirty="0"/>
              <a:t>Low-hanging fruit – History &amp; Government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2015: Creation of Civic Learning Team</a:t>
            </a:r>
          </a:p>
          <a:p>
            <a:pPr lvl="1"/>
            <a:r>
              <a:rPr lang="en-US" dirty="0"/>
              <a:t>Civic Engagement, Social &amp; Behavioral Science, Center for Teaching &amp; learning, Central Academic Affairs, Registrar &amp; Institutional Research</a:t>
            </a:r>
          </a:p>
          <a:p>
            <a:pPr lvl="1"/>
            <a:r>
              <a:rPr lang="en-US" dirty="0"/>
              <a:t>Meets three times per semester (monthly)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193956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Assessing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31" y="1168867"/>
            <a:ext cx="11118574" cy="4855416"/>
          </a:xfrm>
        </p:spPr>
        <p:txBody>
          <a:bodyPr/>
          <a:lstStyle/>
          <a:p>
            <a:r>
              <a:rPr lang="en-US" dirty="0"/>
              <a:t>2015: Civic Learning Team: </a:t>
            </a:r>
          </a:p>
          <a:p>
            <a:r>
              <a:rPr lang="en-US" dirty="0"/>
              <a:t>Definitions &amp; Goal Setting </a:t>
            </a:r>
          </a:p>
          <a:p>
            <a:pPr lvl="2"/>
            <a:r>
              <a:rPr lang="en-US" dirty="0"/>
              <a:t>Focus on Courses with Engagement: Application, Persistence (83.28%) </a:t>
            </a:r>
          </a:p>
          <a:p>
            <a:pPr lvl="3"/>
            <a:r>
              <a:rPr lang="en-US" dirty="0"/>
              <a:t>Majority of Civic Learning with Engagement (CLE) courses so students actively participate in civic life through an experiential project, assignment, or hands-on service, where possible. </a:t>
            </a:r>
          </a:p>
          <a:p>
            <a:pPr lvl="2"/>
            <a:r>
              <a:rPr lang="en-US" dirty="0"/>
              <a:t>No Optional </a:t>
            </a:r>
          </a:p>
          <a:p>
            <a:pPr lvl="2"/>
            <a:r>
              <a:rPr lang="en-US" dirty="0"/>
              <a:t>Focus of Academic versus Co-Curricular: Tracking &amp; Assessment</a:t>
            </a:r>
          </a:p>
          <a:p>
            <a:pPr lvl="2"/>
            <a:r>
              <a:rPr lang="en-US" dirty="0"/>
              <a:t>Focus on both section-level (without engagement) &amp; course-level (with engagement) designation</a:t>
            </a:r>
          </a:p>
          <a:p>
            <a:pPr lvl="3"/>
            <a:r>
              <a:rPr lang="en-US" dirty="0"/>
              <a:t>Government 111 (U.S. Government) &amp; History 113 (U.S. History to 1877): Most common, faculty champions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274638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Assessing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96" y="1249549"/>
            <a:ext cx="11118574" cy="4761286"/>
          </a:xfrm>
        </p:spPr>
        <p:txBody>
          <a:bodyPr/>
          <a:lstStyle/>
          <a:p>
            <a:r>
              <a:rPr lang="en-US" dirty="0"/>
              <a:t>2015: Civic Learning Team</a:t>
            </a:r>
          </a:p>
          <a:p>
            <a:pPr lvl="1"/>
            <a:r>
              <a:rPr lang="en-US" dirty="0"/>
              <a:t>Concerns</a:t>
            </a:r>
          </a:p>
          <a:p>
            <a:pPr lvl="2"/>
            <a:r>
              <a:rPr lang="en-US" dirty="0"/>
              <a:t>Scaling up Service-Learning (Engagement) coupled with needed funds for training &amp; support</a:t>
            </a:r>
          </a:p>
          <a:p>
            <a:pPr lvl="2"/>
            <a:r>
              <a:rPr lang="en-US" dirty="0"/>
              <a:t>Process for designation</a:t>
            </a:r>
          </a:p>
          <a:p>
            <a:r>
              <a:rPr lang="en-US" dirty="0"/>
              <a:t>Implementation Plan</a:t>
            </a:r>
          </a:p>
          <a:p>
            <a:pPr lvl="1"/>
            <a:r>
              <a:rPr lang="en-US" sz="2400" dirty="0"/>
              <a:t>Created Workplan</a:t>
            </a:r>
          </a:p>
          <a:p>
            <a:pPr lvl="1"/>
            <a:r>
              <a:rPr lang="en-US" sz="2400" dirty="0"/>
              <a:t>All Academic Meetings &amp; Faculty/Staff Senate</a:t>
            </a:r>
          </a:p>
          <a:p>
            <a:pPr lvl="1"/>
            <a:r>
              <a:rPr lang="en-US" sz="2400" dirty="0"/>
              <a:t>Course Designation and Designation Checklist using DHE Definitions</a:t>
            </a:r>
          </a:p>
          <a:p>
            <a:pPr lvl="1"/>
            <a:r>
              <a:rPr lang="en-US" sz="2400" dirty="0"/>
              <a:t>Instituting Zero Credit Lab for CL with Engagement – Spring 2017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1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576" y="1210235"/>
            <a:ext cx="10972800" cy="5204012"/>
          </a:xfrm>
        </p:spPr>
        <p:txBody>
          <a:bodyPr/>
          <a:lstStyle/>
          <a:p>
            <a:r>
              <a:rPr lang="en-US" sz="3200" dirty="0"/>
              <a:t>Pilot Civic Learning with Engagement courses</a:t>
            </a:r>
          </a:p>
          <a:p>
            <a:pPr lvl="1"/>
            <a:r>
              <a:rPr lang="en-US" sz="2400" dirty="0"/>
              <a:t>6 courses Fall 2015, 6 courses Spring 2016 - History 113, Government 111</a:t>
            </a:r>
          </a:p>
          <a:p>
            <a:pPr lvl="1"/>
            <a:r>
              <a:rPr lang="en-US" sz="2400" dirty="0"/>
              <a:t>86 students Fall, 58 students Spring</a:t>
            </a:r>
          </a:p>
          <a:p>
            <a:r>
              <a:rPr lang="en-US" sz="3200" dirty="0"/>
              <a:t>Zero Credit Lab model for CL with Engagement </a:t>
            </a:r>
          </a:p>
          <a:p>
            <a:pPr lvl="1"/>
            <a:r>
              <a:rPr lang="en-US" sz="2400" dirty="0"/>
              <a:t>Applications to faculty in Fall 2016 for Spring 2017</a:t>
            </a:r>
          </a:p>
          <a:p>
            <a:pPr lvl="1"/>
            <a:r>
              <a:rPr lang="en-US" sz="2400" dirty="0"/>
              <a:t>Model: Flexible lab with fee $35, $500 additional, OER stipended</a:t>
            </a:r>
          </a:p>
          <a:p>
            <a:pPr lvl="1"/>
            <a:r>
              <a:rPr lang="en-US" sz="2400" dirty="0"/>
              <a:t>No applicants</a:t>
            </a:r>
          </a:p>
          <a:p>
            <a:r>
              <a:rPr lang="en-US" sz="3200" dirty="0"/>
              <a:t>Develop Civic Learning Repository </a:t>
            </a:r>
          </a:p>
          <a:p>
            <a:pPr lvl="1"/>
            <a:r>
              <a:rPr lang="en-US" sz="2400" dirty="0"/>
              <a:t>DHE funds &amp; Summer Projects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9036" y="116541"/>
            <a:ext cx="6279776" cy="8382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Civic Learning 2015-2016 </a:t>
            </a:r>
          </a:p>
        </p:txBody>
      </p:sp>
    </p:spTree>
    <p:extLst>
      <p:ext uri="{BB962C8B-B14F-4D97-AF65-F5344CB8AC3E}">
        <p14:creationId xmlns:p14="http://schemas.microsoft.com/office/powerpoint/2010/main" val="38726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6521" y="272800"/>
            <a:ext cx="10996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en-US" b="1" kern="0" dirty="0"/>
              <a:t>Civic Learning &amp; Civic Engagement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6522" y="1600200"/>
            <a:ext cx="4474927" cy="4191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Civic Learning Repository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 a collection of curriculum materials, project and assignment ideas, and community partners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49" y="1696598"/>
            <a:ext cx="652114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812" y="1479177"/>
            <a:ext cx="10972800" cy="5204012"/>
          </a:xfrm>
        </p:spPr>
        <p:txBody>
          <a:bodyPr/>
          <a:lstStyle/>
          <a:p>
            <a:r>
              <a:rPr lang="en-US" sz="3200" dirty="0"/>
              <a:t>Pilot Civic Learning with Engagement courses</a:t>
            </a:r>
          </a:p>
          <a:p>
            <a:pPr lvl="1"/>
            <a:r>
              <a:rPr lang="en-US" sz="2400" dirty="0"/>
              <a:t>4 courses Fall 2016, 4 courses Spring 2017 - History 113, Government 111</a:t>
            </a:r>
          </a:p>
          <a:p>
            <a:pPr lvl="1"/>
            <a:r>
              <a:rPr lang="en-US" sz="2400" dirty="0"/>
              <a:t>49 students Fall, 58 students Spring</a:t>
            </a:r>
          </a:p>
          <a:p>
            <a:r>
              <a:rPr lang="en-US" sz="3200" dirty="0"/>
              <a:t>Retool of Model for CL with Engagement </a:t>
            </a:r>
          </a:p>
          <a:p>
            <a:pPr lvl="1"/>
            <a:r>
              <a:rPr lang="en-US" sz="2400" dirty="0"/>
              <a:t>Applications to faculty in Spring 2017 for Fall 2017 – 4 accepted!</a:t>
            </a:r>
          </a:p>
          <a:p>
            <a:pPr lvl="1"/>
            <a:r>
              <a:rPr lang="en-US" sz="2400" dirty="0"/>
              <a:t>Model: Additional hour that’s flexible with fee $35, $350 additional, OER stipended. Have found Open </a:t>
            </a:r>
            <a:r>
              <a:rPr lang="en-US" sz="2400" dirty="0" err="1"/>
              <a:t>Stax</a:t>
            </a:r>
            <a:r>
              <a:rPr lang="en-US" sz="2400" dirty="0"/>
              <a:t> resources!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9036" y="116541"/>
            <a:ext cx="6279776" cy="8382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Civic Learning 2016-2017 </a:t>
            </a:r>
          </a:p>
        </p:txBody>
      </p:sp>
    </p:spTree>
    <p:extLst>
      <p:ext uri="{BB962C8B-B14F-4D97-AF65-F5344CB8AC3E}">
        <p14:creationId xmlns:p14="http://schemas.microsoft.com/office/powerpoint/2010/main" val="340602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706" y="954741"/>
            <a:ext cx="10972800" cy="5204012"/>
          </a:xfrm>
        </p:spPr>
        <p:txBody>
          <a:bodyPr/>
          <a:lstStyle/>
          <a:p>
            <a:r>
              <a:rPr lang="en-US" sz="3200" dirty="0"/>
              <a:t>Course-Level Designation</a:t>
            </a:r>
          </a:p>
          <a:p>
            <a:pPr lvl="1"/>
            <a:r>
              <a:rPr lang="en-US" sz="2400" dirty="0"/>
              <a:t>Process:</a:t>
            </a:r>
          </a:p>
          <a:p>
            <a:pPr lvl="2"/>
            <a:r>
              <a:rPr lang="en-US" sz="2200" dirty="0"/>
              <a:t>Recommended by CL Team, Department Discussion</a:t>
            </a:r>
          </a:p>
          <a:p>
            <a:pPr lvl="2"/>
            <a:r>
              <a:rPr lang="en-US" sz="2200" dirty="0"/>
              <a:t>Educational Effectiveness SLO Subcommittee – Governance</a:t>
            </a:r>
          </a:p>
          <a:p>
            <a:pPr lvl="2"/>
            <a:r>
              <a:rPr lang="en-US" sz="2200" dirty="0"/>
              <a:t>History 114 (U.S. History from 1877) &amp; Government 251 (State &amp; Local Government) added</a:t>
            </a:r>
          </a:p>
          <a:p>
            <a:r>
              <a:rPr lang="en-US" sz="3200" dirty="0"/>
              <a:t>Pilot Civic Learning with Engagement courses</a:t>
            </a:r>
          </a:p>
          <a:p>
            <a:pPr lvl="1"/>
            <a:r>
              <a:rPr lang="en-US" sz="2400" dirty="0"/>
              <a:t>4 courses Fall 2016, 4 courses Spring 2017 - History 113, Government 111</a:t>
            </a:r>
          </a:p>
          <a:p>
            <a:pPr lvl="1"/>
            <a:r>
              <a:rPr lang="en-US" sz="2400" dirty="0"/>
              <a:t>49 students Fall, 58 students Spring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9036" y="116541"/>
            <a:ext cx="6279776" cy="8382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Civic Learning 2016-2017 </a:t>
            </a:r>
          </a:p>
        </p:txBody>
      </p:sp>
    </p:spTree>
    <p:extLst>
      <p:ext uri="{BB962C8B-B14F-4D97-AF65-F5344CB8AC3E}">
        <p14:creationId xmlns:p14="http://schemas.microsoft.com/office/powerpoint/2010/main" val="265304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813" y="1089212"/>
            <a:ext cx="10972800" cy="5204012"/>
          </a:xfrm>
        </p:spPr>
        <p:txBody>
          <a:bodyPr/>
          <a:lstStyle/>
          <a:p>
            <a:r>
              <a:rPr lang="en-US" sz="3200" dirty="0"/>
              <a:t>Assess</a:t>
            </a:r>
          </a:p>
          <a:p>
            <a:pPr lvl="1"/>
            <a:r>
              <a:rPr lang="en-US" sz="2800" dirty="0"/>
              <a:t>CL and CL with Engagement Data: 984 students</a:t>
            </a:r>
          </a:p>
          <a:p>
            <a:pPr lvl="1"/>
            <a:r>
              <a:rPr lang="en-US" sz="2800" dirty="0"/>
              <a:t>Pre and Post Surveys</a:t>
            </a:r>
          </a:p>
          <a:p>
            <a:r>
              <a:rPr lang="en-US" sz="3200" dirty="0"/>
              <a:t>Expand Course Designation </a:t>
            </a:r>
          </a:p>
          <a:p>
            <a:pPr lvl="1"/>
            <a:r>
              <a:rPr lang="en-US" sz="2400" dirty="0"/>
              <a:t>Sociology, Criminal Justice, Paralegal, Human Services, Nursing, Business </a:t>
            </a:r>
          </a:p>
          <a:p>
            <a:pPr lvl="1"/>
            <a:r>
              <a:rPr lang="en-US" sz="2400" dirty="0"/>
              <a:t>Coupled with Training &amp; Support</a:t>
            </a:r>
          </a:p>
          <a:p>
            <a:r>
              <a:rPr lang="en-US" sz="3200" dirty="0"/>
              <a:t>Continue Pilot Model Civic Learning with Engagement courses</a:t>
            </a:r>
          </a:p>
          <a:p>
            <a:r>
              <a:rPr lang="en-US" sz="3200" dirty="0"/>
              <a:t>Explore Co-Curricular</a:t>
            </a:r>
          </a:p>
          <a:p>
            <a:r>
              <a:rPr lang="en-US" sz="3200" dirty="0"/>
              <a:t>Develop General Education Language denoting Requirement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224" y="116541"/>
            <a:ext cx="7597588" cy="8382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Civic Learning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3613757561"/>
      </p:ext>
    </p:extLst>
  </p:cSld>
  <p:clrMapOvr>
    <a:masterClrMapping/>
  </p:clrMapOvr>
</p:sld>
</file>

<file path=ppt/theme/theme1.xml><?xml version="1.0" encoding="utf-8"?>
<a:theme xmlns:a="http://schemas.openxmlformats.org/drawingml/2006/main" name="BCC_Tmpl_Ba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1995</TotalTime>
  <Words>578</Words>
  <Application>Microsoft Office PowerPoint</Application>
  <PresentationFormat>Widescreen</PresentationFormat>
  <Paragraphs>82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Verdana</vt:lpstr>
      <vt:lpstr>BCC_Tmpl_Bar</vt:lpstr>
      <vt:lpstr>Identifying Opportunities for Civic Learning on Campuses and Across the System   The Bristol Community College Experience</vt:lpstr>
      <vt:lpstr>Assessing and Convening</vt:lpstr>
      <vt:lpstr>Assessing and Planning</vt:lpstr>
      <vt:lpstr>Assessing and Planning</vt:lpstr>
      <vt:lpstr>Civic Learning 2015-2016 </vt:lpstr>
      <vt:lpstr>PowerPoint Presentation</vt:lpstr>
      <vt:lpstr>Civic Learning 2016-2017 </vt:lpstr>
      <vt:lpstr>Civic Learning 2016-2017 </vt:lpstr>
      <vt:lpstr>Civic Learning – Next Steps</vt:lpstr>
      <vt:lpstr>PowerPoint Presentation</vt:lpstr>
    </vt:vector>
  </TitlesOfParts>
  <Company>Bristol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Schnapp, Karl</dc:creator>
  <cp:lastModifiedBy>Chadha, Suchita (DHE)</cp:lastModifiedBy>
  <cp:revision>52</cp:revision>
  <dcterms:created xsi:type="dcterms:W3CDTF">2016-05-19T18:41:21Z</dcterms:created>
  <dcterms:modified xsi:type="dcterms:W3CDTF">2018-09-24T15:12:01Z</dcterms:modified>
</cp:coreProperties>
</file>