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4" r:id="rId2"/>
    <p:sldId id="266" r:id="rId3"/>
    <p:sldId id="268" r:id="rId4"/>
    <p:sldId id="269" r:id="rId5"/>
    <p:sldId id="272" r:id="rId6"/>
    <p:sldId id="274" r:id="rId7"/>
    <p:sldId id="273" r:id="rId8"/>
    <p:sldId id="271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CCFF"/>
    <a:srgbClr val="1439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7"/>
    <p:restoredTop sz="68601" autoAdjust="0"/>
  </p:normalViewPr>
  <p:slideViewPr>
    <p:cSldViewPr snapToGrid="0" snapToObjects="1">
      <p:cViewPr varScale="1">
        <p:scale>
          <a:sx n="77" d="100"/>
          <a:sy n="77" d="100"/>
        </p:scale>
        <p:origin x="12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DC614-1891-4B7C-9168-3DE22B21BA36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5E84D-A157-4DFC-9271-FB7FF1BF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65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64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92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40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49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74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2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17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E84D-A157-4DFC-9271-FB7FF1BF80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31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6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5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3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1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8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4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4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1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9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73C8B-5764-9944-A742-87AB4E13104E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B24B5-059C-0746-BC77-221B49645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2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servicelearning.org/filemanager/down-load/HEdSurveyRel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7509" y="5161744"/>
            <a:ext cx="1304042" cy="116364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82425" y="1478986"/>
            <a:ext cx="84558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/>
              <a:t>Public institution located in southeastern Massachusetts in the cities of Fall River, New Bedford, Attleboro and Taunton. </a:t>
            </a:r>
          </a:p>
          <a:p>
            <a:pPr marL="5778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Fall ‘17 Enrollment: 7,637  (56.4% PT)</a:t>
            </a:r>
          </a:p>
          <a:p>
            <a:pPr marL="5778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Retention Rate: 61.2%</a:t>
            </a:r>
          </a:p>
          <a:p>
            <a:pPr marL="5778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46% Receive Pell; 26% Receive Loans</a:t>
            </a:r>
          </a:p>
          <a:p>
            <a:pPr marL="5778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White: 69.7% Students of Color: 27% (Region 16%)</a:t>
            </a:r>
          </a:p>
          <a:p>
            <a:pPr marL="577850" lvl="1" indent="-285750"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Top Enrolled Program: General Studies (38%)</a:t>
            </a:r>
          </a:p>
        </p:txBody>
      </p:sp>
    </p:spTree>
    <p:extLst>
      <p:ext uri="{BB962C8B-B14F-4D97-AF65-F5344CB8AC3E}">
        <p14:creationId xmlns:p14="http://schemas.microsoft.com/office/powerpoint/2010/main" val="26683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College: Assessing Civic and Service-Learning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6438" y="1299632"/>
            <a:ext cx="10529739" cy="490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marL="342900" indent="-342900" algn="l">
              <a:spcBef>
                <a:spcPts val="0"/>
              </a:spcBef>
            </a:pPr>
            <a:r>
              <a:rPr lang="en-US" b="1" dirty="0">
                <a:solidFill>
                  <a:srgbClr val="080808"/>
                </a:solidFill>
              </a:rPr>
              <a:t>Formative – Civic Learning Team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Institution-Wide Membership: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Civic Engagement, Social &amp; Behavioral Science, Center for Teaching &amp; Learning, Central Academic Affairs, Registrar &amp; Institutional Research – just added Student Services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Three meetings/semester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Strategy: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Build on Service-Learning – Required Engagement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Low-hanging Fruit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Conversations - All Academic Meetings &amp; Faculty/Staff Senate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Course Designation and Designation Checklist using DHE Definitions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SLO Subcommittee of Educational Effectiveness Committee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Review Data &amp; </a:t>
            </a:r>
            <a:r>
              <a:rPr lang="en-US" sz="2400" dirty="0" err="1"/>
              <a:t>Restrategize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88254" y="4967925"/>
            <a:ext cx="1473724" cy="1357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746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College: Assessing Civic and Service-Learning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6438" y="1299632"/>
            <a:ext cx="10529739" cy="490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marL="342900" indent="-342900" algn="l">
              <a:spcBef>
                <a:spcPts val="0"/>
              </a:spcBef>
            </a:pPr>
            <a:r>
              <a:rPr lang="en-US" b="1" dirty="0">
                <a:solidFill>
                  <a:srgbClr val="080808"/>
                </a:solidFill>
              </a:rPr>
              <a:t>Summative &amp; Formative Assessment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Course-Level By Faculty: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SLOs &amp; Reflection</a:t>
            </a:r>
          </a:p>
          <a:p>
            <a:pPr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b="1" dirty="0">
                <a:solidFill>
                  <a:srgbClr val="080808"/>
                </a:solidFill>
              </a:rPr>
              <a:t>Summative Assessment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DHE Reporting: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CL and CLE/Service-Learning Data  - Courses,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Strategy: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# Course Designation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# Pilot Courses and faculty to cultivate or train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NSLVE Data Changes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Co-Curricular Engagement (future)</a:t>
            </a:r>
          </a:p>
          <a:p>
            <a:pPr lvl="1" algn="l"/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88254" y="4967925"/>
            <a:ext cx="1473724" cy="1357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57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College: Assessing Civic and Service-Learning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6438" y="1299632"/>
            <a:ext cx="10529739" cy="490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marL="342900" indent="-342900" algn="l">
              <a:spcBef>
                <a:spcPts val="0"/>
              </a:spcBef>
            </a:pPr>
            <a:r>
              <a:rPr lang="en-US" b="1" dirty="0">
                <a:solidFill>
                  <a:srgbClr val="080808"/>
                </a:solidFill>
              </a:rPr>
              <a:t>Summative Assessment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Outcomes: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Pre and Post surveys with students in courses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/>
              <a:t>4 Domains: Academic, Career, Personal Development, Community Engagement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/>
              <a:t>Diaz-Gallegos, D., </a:t>
            </a:r>
            <a:r>
              <a:rPr lang="en-US" dirty="0" err="1"/>
              <a:t>Furco</a:t>
            </a:r>
            <a:r>
              <a:rPr lang="en-US" dirty="0"/>
              <a:t>, A., &amp; Yamada, H. (1990). Higher education service learning surveys. Retrieved from </a:t>
            </a:r>
            <a:r>
              <a:rPr lang="en-US" dirty="0">
                <a:hlinkClick r:id="rId4"/>
              </a:rPr>
              <a:t>http://www.servicelearning.org/filemanager/down-load/HEdSurveyRel.pdf</a:t>
            </a:r>
            <a:r>
              <a:rPr lang="en-US" dirty="0"/>
              <a:t>.</a:t>
            </a:r>
          </a:p>
          <a:p>
            <a:pPr lvl="1" algn="l"/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388254" y="4967925"/>
            <a:ext cx="1473724" cy="1357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173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College: Assessing Civic and Service-Learning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6438" y="1489435"/>
            <a:ext cx="10529739" cy="4713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dirty="0"/>
              <a:t>Outcomes: Pre and Post surveys with students in courses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Academic</a:t>
            </a:r>
            <a:r>
              <a:rPr lang="en-US" dirty="0"/>
              <a:t> (retention and graduation)</a:t>
            </a:r>
            <a:endParaRPr lang="en-US" sz="1400" dirty="0"/>
          </a:p>
          <a:p>
            <a:pPr lvl="2" algn="l"/>
            <a:r>
              <a:rPr lang="en-US" dirty="0"/>
              <a:t>81% of students reported that their </a:t>
            </a:r>
            <a:r>
              <a:rPr lang="en-US" i="1" dirty="0"/>
              <a:t>participation in the service component enhanced their understanding of the course material</a:t>
            </a:r>
            <a:endParaRPr lang="en-US" sz="1600" dirty="0"/>
          </a:p>
          <a:p>
            <a:pPr lvl="2" algn="l"/>
            <a:r>
              <a:rPr lang="en-US" dirty="0"/>
              <a:t>“I expected it to strengthen my understanding of the course which it did” </a:t>
            </a:r>
            <a:endParaRPr lang="en-US" sz="1600" dirty="0"/>
          </a:p>
          <a:p>
            <a:pPr lvl="2" algn="l"/>
            <a:r>
              <a:rPr lang="en-US" dirty="0"/>
              <a:t>“It feels good to make a difference through scholarly work”</a:t>
            </a:r>
            <a:endParaRPr lang="en-US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b="1" dirty="0"/>
              <a:t>Career</a:t>
            </a:r>
            <a:r>
              <a:rPr lang="en-US" dirty="0"/>
              <a:t> (job offers)</a:t>
            </a:r>
            <a:endParaRPr lang="en-US" sz="1800" dirty="0"/>
          </a:p>
          <a:p>
            <a:pPr lvl="2" algn="l"/>
            <a:r>
              <a:rPr lang="en-US" i="1" dirty="0"/>
              <a:t>I feel well-prepared for my future career – </a:t>
            </a:r>
            <a:r>
              <a:rPr lang="en-US" dirty="0"/>
              <a:t>increased with statistical significance</a:t>
            </a:r>
            <a:endParaRPr lang="en-US" sz="1600" dirty="0"/>
          </a:p>
          <a:p>
            <a:pPr lvl="2" algn="l"/>
            <a:r>
              <a:rPr lang="en-US" dirty="0"/>
              <a:t>“I enjoyed being involved in developing network connections for new business professionals”</a:t>
            </a:r>
            <a:endParaRPr lang="en-US" sz="1600" dirty="0"/>
          </a:p>
          <a:p>
            <a:pPr lvl="2" algn="l"/>
            <a:r>
              <a:rPr lang="en-US" dirty="0"/>
              <a:t>“These endeavors will undoubtedly serve me in my practice as clinician</a:t>
            </a:r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88254" y="4967925"/>
            <a:ext cx="1473724" cy="1357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809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College: Assessing Civic and Service-Learning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6438" y="1535302"/>
            <a:ext cx="10529739" cy="490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dirty="0"/>
              <a:t>Outcomes: Pre and Post surveys with students in courses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Personal Development </a:t>
            </a:r>
            <a:r>
              <a:rPr lang="en-US" dirty="0"/>
              <a:t>(self-efficacy, teamwork)</a:t>
            </a:r>
            <a:endParaRPr lang="en-US" sz="1800" dirty="0"/>
          </a:p>
          <a:p>
            <a:pPr lvl="2" algn="l"/>
            <a:r>
              <a:rPr lang="en-US" i="1" dirty="0"/>
              <a:t>What happens is my own doing</a:t>
            </a:r>
            <a:r>
              <a:rPr lang="en-US" dirty="0"/>
              <a:t> – increased with statistical significance</a:t>
            </a:r>
            <a:endParaRPr lang="en-US" sz="1600" dirty="0"/>
          </a:p>
          <a:p>
            <a:pPr lvl="2" algn="l"/>
            <a:r>
              <a:rPr lang="en-US" dirty="0"/>
              <a:t>“I knew it was going to be challenging and time consuming, but I also knew that I would walk away feeling accomplished and like I made a difference in a child's life”</a:t>
            </a:r>
            <a:endParaRPr lang="en-US" sz="1600" dirty="0"/>
          </a:p>
          <a:p>
            <a:pPr lvl="2" algn="l"/>
            <a:r>
              <a:rPr lang="en-US" dirty="0"/>
              <a:t>“This service-learning project encouraged me to "come out of my shell, collaborate with others, exercise leadership roles, and to think creatively”</a:t>
            </a:r>
            <a:endParaRPr lang="en-US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b="1" dirty="0"/>
              <a:t>Community Outcomes </a:t>
            </a:r>
            <a:r>
              <a:rPr lang="en-US" dirty="0"/>
              <a:t>(intention to continue, partnership with orgs in the region that has reciprocity – you teach our students, provide them with experience and we provide you with help, innovation)</a:t>
            </a:r>
            <a:endParaRPr lang="en-US" sz="1800" dirty="0"/>
          </a:p>
          <a:p>
            <a:pPr lvl="2" algn="l"/>
            <a:r>
              <a:rPr lang="en-US" dirty="0"/>
              <a:t>85% of students reported that they </a:t>
            </a:r>
            <a:r>
              <a:rPr lang="en-US" i="1" dirty="0"/>
              <a:t>intend to continue to serve their community in the future</a:t>
            </a:r>
            <a:endParaRPr lang="en-US" sz="1600" dirty="0"/>
          </a:p>
          <a:p>
            <a:pPr lvl="2" algn="l"/>
            <a:r>
              <a:rPr lang="en-US" dirty="0"/>
              <a:t>“I enjoy working in the community and educating others. This service project gave me that opportunity”</a:t>
            </a:r>
            <a:endParaRPr lang="en-US" sz="1600" dirty="0"/>
          </a:p>
          <a:p>
            <a:pPr lvl="2" algn="l"/>
            <a:r>
              <a:rPr lang="en-US" dirty="0"/>
              <a:t>“I enjoyed making a difference in the community and their feedback was positive” </a:t>
            </a:r>
            <a:endParaRPr lang="en-US" sz="1600" dirty="0"/>
          </a:p>
          <a:p>
            <a:pPr lvl="1" algn="l"/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88254" y="4967925"/>
            <a:ext cx="1473724" cy="1357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96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College: Assessing Civic and Service-Learning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6438" y="2007909"/>
            <a:ext cx="10529739" cy="4194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marL="342900" indent="-342900" algn="l">
              <a:spcBef>
                <a:spcPts val="0"/>
              </a:spcBef>
            </a:pPr>
            <a:r>
              <a:rPr lang="en-US" b="1" dirty="0">
                <a:solidFill>
                  <a:srgbClr val="080808"/>
                </a:solidFill>
              </a:rPr>
              <a:t>Summative Assessment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Outcomes: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Persistence: </a:t>
            </a:r>
            <a:r>
              <a:rPr lang="en-US" dirty="0"/>
              <a:t>11% gains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Retention: 7% gains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16% gains with male students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Learned that students are taking these courses in their 2</a:t>
            </a:r>
            <a:r>
              <a:rPr lang="en-US" sz="2400" baseline="30000" dirty="0"/>
              <a:t>nd</a:t>
            </a:r>
            <a:r>
              <a:rPr lang="en-US" sz="2400" dirty="0"/>
              <a:t> year of college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88254" y="4967925"/>
            <a:ext cx="1473724" cy="1357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612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College: Assessing Civic and Service-Learning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16438" y="1299632"/>
            <a:ext cx="10529739" cy="490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marL="342900" indent="-342900" algn="l">
              <a:spcBef>
                <a:spcPts val="0"/>
              </a:spcBef>
            </a:pPr>
            <a:r>
              <a:rPr lang="en-US" b="1" dirty="0">
                <a:solidFill>
                  <a:srgbClr val="080808"/>
                </a:solidFill>
              </a:rPr>
              <a:t>Lessons Learned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Be inclusive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Use structures creatively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Infuse training &amp; support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Assess &amp; plan for incremental growth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Tailor to your institution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Commit to it</a:t>
            </a:r>
          </a:p>
          <a:p>
            <a:pPr marL="342900" indent="-342900" algn="l">
              <a:spcBef>
                <a:spcPts val="0"/>
              </a:spcBef>
            </a:pPr>
            <a:endParaRPr lang="en-US" b="1" dirty="0">
              <a:solidFill>
                <a:srgbClr val="080808"/>
              </a:solidFill>
            </a:endParaRPr>
          </a:p>
          <a:p>
            <a:pPr lvl="1" algn="l"/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388254" y="4967925"/>
            <a:ext cx="1473724" cy="1357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341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10638" y="301414"/>
            <a:ext cx="11162805" cy="8198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300" dirty="0">
                <a:latin typeface="Franklin Gothic Medium Cond" charset="0"/>
                <a:ea typeface="Franklin Gothic Medium Cond" charset="0"/>
                <a:cs typeface="Franklin Gothic Medium Cond" charset="0"/>
              </a:rPr>
              <a:t>Bristol Community College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09229" y="1121276"/>
            <a:ext cx="1097354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" name="Shape 4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37509" y="5161744"/>
            <a:ext cx="1304042" cy="116364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835378" y="1588581"/>
            <a:ext cx="99906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“We are going to impact a student so they can have an impact on their community, that they can remake the conditions of their own daily existence…I think that if they’re taking their Pre-</a:t>
            </a:r>
            <a:r>
              <a:rPr lang="en-US" sz="2400" dirty="0" err="1">
                <a:solidFill>
                  <a:schemeClr val="accent6">
                    <a:lumMod val="50000"/>
                  </a:schemeClr>
                </a:solidFill>
              </a:rPr>
              <a:t>Calc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 and their Calculus and their ‘this and that’, and they get that degree in Engineering Technology, and off they go to UMass Dartmouth, I don’t think that’s really going to connect them.  </a:t>
            </a:r>
          </a:p>
          <a:p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If it’s a first generation, Guatemalan kid from New Bedford who lives in an area where there’s a need for social reconstruction, and he or she is not engaged in that process, and doesn’t have the ability to get engaged in that process, I think that’s a problem…it’s our job…How can our students, how can they have the cultural capital to exist, succeed &amp; impact their communities?”   </a:t>
            </a:r>
          </a:p>
          <a:p>
            <a:r>
              <a:rPr lang="en-US" sz="2400">
                <a:solidFill>
                  <a:schemeClr val="accent6">
                    <a:lumMod val="50000"/>
                  </a:schemeClr>
                </a:solidFill>
              </a:rPr>
              <a:t>							Chief Academic Officer</a:t>
            </a:r>
            <a:endParaRPr lang="en-US" sz="11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74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690</Words>
  <Application>Microsoft Office PowerPoint</Application>
  <PresentationFormat>Widescreen</PresentationFormat>
  <Paragraphs>93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Franklin Gothic Medium Cond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 User</dc:creator>
  <cp:lastModifiedBy>Chadha, Suchita (DHE)</cp:lastModifiedBy>
  <cp:revision>20</cp:revision>
  <dcterms:created xsi:type="dcterms:W3CDTF">2018-02-12T21:19:10Z</dcterms:created>
  <dcterms:modified xsi:type="dcterms:W3CDTF">2018-09-24T15:05:03Z</dcterms:modified>
</cp:coreProperties>
</file>