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handoutMasterIdLst>
    <p:handoutMasterId r:id="rId16"/>
  </p:handoutMasterIdLst>
  <p:sldIdLst>
    <p:sldId id="257" r:id="rId2"/>
    <p:sldId id="284" r:id="rId3"/>
    <p:sldId id="285" r:id="rId4"/>
    <p:sldId id="293" r:id="rId5"/>
    <p:sldId id="313" r:id="rId6"/>
    <p:sldId id="316" r:id="rId7"/>
    <p:sldId id="314" r:id="rId8"/>
    <p:sldId id="317" r:id="rId9"/>
    <p:sldId id="318" r:id="rId10"/>
    <p:sldId id="315" r:id="rId11"/>
    <p:sldId id="303" r:id="rId12"/>
    <p:sldId id="319" r:id="rId13"/>
    <p:sldId id="308" r:id="rId14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C1FF3A-6CB5-4FFC-9E0B-4A2B75444BE6}" v="1663" dt="2018-05-28T18:48:10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77159" autoAdjust="0"/>
  </p:normalViewPr>
  <p:slideViewPr>
    <p:cSldViewPr>
      <p:cViewPr varScale="1">
        <p:scale>
          <a:sx n="113" d="100"/>
          <a:sy n="113" d="100"/>
        </p:scale>
        <p:origin x="1115" y="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9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87D4EC-7290-47FD-9263-57BD132380FF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9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5D88E0-E9A3-4B04-B118-E359BA5AF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7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9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A5CC8F9-4D76-4C64-8398-589600D8CD45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29940"/>
            <a:ext cx="743585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9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FA98E2C-ED1A-4E18-B78F-9122132F2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53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07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4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1" descr="Logotype Stacked w Seal Top 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86740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62000" y="6477000"/>
            <a:ext cx="5029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477000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81E7A-002C-459E-B29C-75D344DE64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643080A-E2E7-406B-864E-CCC17FDADED8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lvl1pPr>
              <a:lnSpc>
                <a:spcPts val="4200"/>
              </a:lnSpc>
              <a:defRPr sz="400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 rot="5400000">
            <a:off x="5638800" y="3048000"/>
            <a:ext cx="62484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3429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3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1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2F3CA5-D936-4A54-A80A-D073672FD7F3}" type="slidenum">
              <a:rPr lang="en-US" sz="9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25975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spcBef>
                <a:spcPts val="360"/>
              </a:spcBef>
              <a:defRPr sz="1500"/>
            </a:lvl2pPr>
            <a:lvl3pPr>
              <a:defRPr sz="1350"/>
            </a:lvl3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8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7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2F3CA5-D936-4A54-A80A-D073672FD7F3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5975"/>
          </a:xfrm>
        </p:spPr>
        <p:txBody>
          <a:bodyPr/>
          <a:lstStyle>
            <a:lvl1pPr>
              <a:spcBef>
                <a:spcPts val="1200"/>
              </a:spcBef>
              <a:defRPr sz="2400"/>
            </a:lvl1pPr>
            <a:lvl2pPr>
              <a:spcBef>
                <a:spcPts val="480"/>
              </a:spcBef>
              <a:defRPr sz="2000"/>
            </a:lvl2pPr>
            <a:lvl3pPr>
              <a:defRPr sz="1800"/>
            </a:lvl3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A6A5B00-FB9C-43D8-8C16-14DAF69804B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321175"/>
          </a:xfrm>
        </p:spPr>
        <p:txBody>
          <a:bodyPr/>
          <a:lstStyle>
            <a:lvl1pPr>
              <a:spcBef>
                <a:spcPts val="1200"/>
              </a:spcBef>
              <a:defRPr sz="2400"/>
            </a:lvl1pPr>
            <a:lvl2pPr>
              <a:spcBef>
                <a:spcPts val="480"/>
              </a:spcBef>
              <a:defRPr sz="2000"/>
            </a:lvl2pPr>
            <a:lvl3pPr>
              <a:defRPr sz="1800"/>
            </a:lvl3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ED176-AD87-4DA8-B58A-4C5AD391F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402D10-ED20-4776-B0E5-035DE7434F54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FF74424-EC12-4B24-9051-4872B9D1F2E3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425E8F-D050-4573-9682-1CB990CFAE6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214DD96-1AF6-434C-8A79-EFF8C3BAB070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7C921E3-8DF9-4CC6-BBA1-7434A24A119B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9F62928-F7A0-41B9-8BF1-3D6C06BA8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reiff@bhe.mass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/>
        </p:nvSpPr>
        <p:spPr>
          <a:xfrm>
            <a:off x="152400" y="1524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tIns="0" rIns="4572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1219200"/>
            <a:ext cx="8534400" cy="2514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400" dirty="0"/>
              <a:t>Civic Engagement</a:t>
            </a:r>
            <a:br>
              <a:rPr lang="en-US" sz="5400" dirty="0"/>
            </a:br>
            <a:r>
              <a:rPr lang="en-US" sz="5400" dirty="0"/>
              <a:t>Course Design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" y="5410200"/>
            <a:ext cx="56388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John Reiff, Director of Civic Learning and Engagement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5900" y="-152400"/>
            <a:ext cx="6172200" cy="189594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David Kolb’s Model of Experiential Learning</a:t>
            </a:r>
          </a:p>
        </p:txBody>
      </p:sp>
      <p:pic>
        <p:nvPicPr>
          <p:cNvPr id="1026" name="Picture 2" descr="http://envoys.com/files/2012/11/Kolb-Cycle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48344"/>
            <a:ext cx="5410200" cy="420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976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625975"/>
          </a:xfrm>
        </p:spPr>
        <p:txBody>
          <a:bodyPr/>
          <a:lstStyle/>
          <a:p>
            <a:r>
              <a:rPr lang="en-US" sz="2800" dirty="0"/>
              <a:t>Course outcomes are designed to include in a significant or substantial way </a:t>
            </a:r>
            <a:r>
              <a:rPr lang="en-US" sz="2800" b="1" dirty="0"/>
              <a:t>at least one of the four elements </a:t>
            </a:r>
            <a:r>
              <a:rPr lang="en-US" sz="2800" dirty="0"/>
              <a:t>of the Board’s definition of Civic Learning:  acquiring the:</a:t>
            </a:r>
          </a:p>
          <a:p>
            <a:pPr lvl="1"/>
            <a:r>
              <a:rPr lang="en-US" sz="2800" b="1" dirty="0"/>
              <a:t>Knowledge</a:t>
            </a:r>
            <a:r>
              <a:rPr lang="en-US" sz="2800" dirty="0"/>
              <a:t>,</a:t>
            </a:r>
          </a:p>
          <a:p>
            <a:pPr lvl="1"/>
            <a:r>
              <a:rPr lang="en-US" sz="2800" b="1" dirty="0"/>
              <a:t>Intellectual skills</a:t>
            </a:r>
            <a:r>
              <a:rPr lang="en-US" sz="2800" dirty="0"/>
              <a:t>, and</a:t>
            </a:r>
          </a:p>
          <a:p>
            <a:pPr lvl="1"/>
            <a:r>
              <a:rPr lang="en-US" sz="2800" b="1" dirty="0"/>
              <a:t>Applied competencies or practical skills</a:t>
            </a:r>
            <a:r>
              <a:rPr lang="en-US" sz="2800" dirty="0"/>
              <a:t> that citizens need for informed and effective participation in civic and democratic life, and</a:t>
            </a:r>
          </a:p>
          <a:p>
            <a:pPr lvl="1"/>
            <a:r>
              <a:rPr lang="en-US" sz="2800" dirty="0"/>
              <a:t>Acquiring an understanding of the </a:t>
            </a:r>
            <a:r>
              <a:rPr lang="en-US" sz="2800" b="1" dirty="0"/>
              <a:t>social and political values </a:t>
            </a:r>
            <a:r>
              <a:rPr lang="en-US" sz="2800" dirty="0"/>
              <a:t>underlying democratic structures and practices.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algn="ctr"/>
            <a:r>
              <a:rPr lang="en-US" sz="3600" dirty="0"/>
              <a:t>Elements of a Civic Engagement Course</a:t>
            </a:r>
          </a:p>
        </p:txBody>
      </p:sp>
    </p:spTree>
    <p:extLst>
      <p:ext uri="{BB962C8B-B14F-4D97-AF65-F5344CB8AC3E}">
        <p14:creationId xmlns:p14="http://schemas.microsoft.com/office/powerpoint/2010/main" val="39113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7EEC8D-C43B-4AB0-9284-08C5AA216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sz="3600" dirty="0"/>
              <a:t>Either:</a:t>
            </a:r>
          </a:p>
          <a:p>
            <a:r>
              <a:rPr lang="en-US" sz="3600" dirty="0"/>
              <a:t>Every student is </a:t>
            </a:r>
            <a:r>
              <a:rPr lang="en-US" sz="3600" b="1" dirty="0"/>
              <a:t>required </a:t>
            </a:r>
            <a:r>
              <a:rPr lang="en-US" sz="3600" dirty="0"/>
              <a:t>to participate in the Civic Engagement activity (project or placement), or</a:t>
            </a:r>
          </a:p>
          <a:p>
            <a:r>
              <a:rPr lang="en-US" sz="3600" dirty="0"/>
              <a:t>The Civic Engagement activity is offered as an option alongside another Civic Learning activity of roughly equal weight.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520EA25-9920-4EE8-8199-012A6634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76200"/>
            <a:ext cx="8610600" cy="1447800"/>
          </a:xfrm>
        </p:spPr>
        <p:txBody>
          <a:bodyPr/>
          <a:lstStyle/>
          <a:p>
            <a:r>
              <a:rPr lang="en-US" dirty="0"/>
              <a:t>Elements of a Civic Engagement Course</a:t>
            </a:r>
          </a:p>
        </p:txBody>
      </p:sp>
    </p:spTree>
    <p:extLst>
      <p:ext uri="{BB962C8B-B14F-4D97-AF65-F5344CB8AC3E}">
        <p14:creationId xmlns:p14="http://schemas.microsoft.com/office/powerpoint/2010/main" val="4282146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800" dirty="0">
                <a:solidFill>
                  <a:schemeClr val="tx1"/>
                </a:solidFill>
              </a:rPr>
              <a:t>And now . . .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dirty="0">
                <a:solidFill>
                  <a:schemeClr val="tx1"/>
                </a:solidFill>
              </a:rPr>
              <a:t>Table Discussions!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755648"/>
            <a:ext cx="9144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>
              <a:solidFill>
                <a:schemeClr val="bg1"/>
              </a:solidFill>
            </a:endParaRPr>
          </a:p>
          <a:p>
            <a:pPr algn="ctr"/>
            <a:endParaRPr lang="en-US" sz="4400" dirty="0">
              <a:solidFill>
                <a:schemeClr val="bg1"/>
              </a:solidFill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Thank you!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John Reiff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(</a:t>
            </a:r>
            <a:r>
              <a:rPr lang="en-US" sz="4400" dirty="0">
                <a:solidFill>
                  <a:schemeClr val="bg1"/>
                </a:solidFill>
                <a:hlinkClick r:id="rId3"/>
              </a:rPr>
              <a:t>jreiff@bhe.mass.edu</a:t>
            </a:r>
            <a:r>
              <a:rPr lang="en-US" sz="4400" dirty="0">
                <a:solidFill>
                  <a:schemeClr val="bg1"/>
                </a:solidFill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2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 2012 in Massachusetts: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300" y="1779814"/>
            <a:ext cx="81534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+mn-lt"/>
              </a:rPr>
              <a:t>The Board of Higher Education added this goal to its strategic plan for public higher education:</a:t>
            </a:r>
          </a:p>
          <a:p>
            <a:endParaRPr lang="en-US" sz="3600" dirty="0">
              <a:latin typeface="+mn-lt"/>
            </a:endParaRPr>
          </a:p>
          <a:p>
            <a:pPr lvl="1"/>
            <a:r>
              <a:rPr lang="en-US" sz="4000" b="1" dirty="0">
                <a:latin typeface="+mn-lt"/>
              </a:rPr>
              <a:t>PREPARING CITIZENS:</a:t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Providing students with the knowledge, skills and dispositions to be active, informed citizens.</a:t>
            </a:r>
          </a:p>
        </p:txBody>
      </p:sp>
    </p:spTree>
    <p:extLst>
      <p:ext uri="{BB962C8B-B14F-4D97-AF65-F5344CB8AC3E}">
        <p14:creationId xmlns:p14="http://schemas.microsoft.com/office/powerpoint/2010/main" val="1504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399003" y="11723"/>
            <a:ext cx="8382000" cy="293077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2014: The Board passed a Policy on </a:t>
            </a:r>
            <a:br>
              <a:rPr lang="en-US" dirty="0"/>
            </a:br>
            <a:r>
              <a:rPr lang="en-US" dirty="0"/>
              <a:t>Civic Learning with this definition: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258726" y="17526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3200" dirty="0">
                <a:latin typeface="+mn-lt"/>
              </a:rPr>
              <a:t>Civic learning means the acquisition of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the 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>knowledge</a:t>
            </a:r>
            <a:r>
              <a:rPr lang="en-US" sz="3200" dirty="0">
                <a:latin typeface="+mn-lt"/>
              </a:rPr>
              <a:t>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the 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>intellectual skills</a:t>
            </a:r>
            <a:r>
              <a:rPr lang="en-US" sz="3200" dirty="0">
                <a:latin typeface="+mn-lt"/>
              </a:rPr>
              <a:t>, and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the 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>applied competencies or practical skills</a:t>
            </a:r>
          </a:p>
          <a:p>
            <a:pPr marL="109728" indent="0">
              <a:buNone/>
            </a:pPr>
            <a:r>
              <a:rPr lang="en-US" sz="3200" dirty="0">
                <a:latin typeface="+mn-lt"/>
              </a:rPr>
              <a:t>that citizens need for informed and effective participation in civic and democratic life;</a:t>
            </a:r>
          </a:p>
          <a:p>
            <a:pPr marL="109728" indent="0">
              <a:buNone/>
            </a:pPr>
            <a:endParaRPr lang="en-US" sz="3200" dirty="0">
              <a:latin typeface="+mn-lt"/>
            </a:endParaRPr>
          </a:p>
          <a:p>
            <a:pPr marL="109728" indent="0">
              <a:buNone/>
            </a:pPr>
            <a:r>
              <a:rPr lang="en-US" sz="3200" dirty="0">
                <a:latin typeface="+mn-lt"/>
              </a:rPr>
              <a:t>it also means acquiring an understanding of the social 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>values</a:t>
            </a:r>
            <a:r>
              <a:rPr lang="en-US" sz="3200" dirty="0">
                <a:latin typeface="+mn-lt"/>
              </a:rPr>
              <a:t> that underlie democratic structures and practices.</a:t>
            </a:r>
          </a:p>
        </p:txBody>
      </p:sp>
    </p:spTree>
    <p:extLst>
      <p:ext uri="{BB962C8B-B14F-4D97-AF65-F5344CB8AC3E}">
        <p14:creationId xmlns:p14="http://schemas.microsoft.com/office/powerpoint/2010/main" val="201912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. . . and with this observation: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2413338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+mn-lt"/>
              </a:rPr>
              <a:t>Campuses should think about engendering civic learning through: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+mn-lt"/>
              </a:rPr>
              <a:t>Academic coursework </a:t>
            </a:r>
            <a:r>
              <a:rPr lang="en-US" sz="3200" dirty="0">
                <a:latin typeface="+mn-lt"/>
              </a:rPr>
              <a:t>(general education, core courses, and major courses),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+mn-lt"/>
              </a:rPr>
              <a:t>Co-curricular activities</a:t>
            </a:r>
            <a:r>
              <a:rPr lang="en-US" sz="3200" dirty="0">
                <a:latin typeface="+mn-lt"/>
              </a:rPr>
              <a:t>,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+mn-lt"/>
              </a:rPr>
              <a:t>Off-campus civic engagement</a:t>
            </a:r>
            <a:r>
              <a:rPr lang="en-US" sz="32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407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AF75CF-54E4-465A-816C-9604FB366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endParaRPr lang="en-US" sz="3600" dirty="0"/>
          </a:p>
          <a:p>
            <a:r>
              <a:rPr lang="en-US" sz="4000" dirty="0"/>
              <a:t>The syllabus articulates a </a:t>
            </a:r>
            <a:r>
              <a:rPr lang="en-US" sz="4000" b="1" dirty="0"/>
              <a:t>substantial </a:t>
            </a:r>
            <a:r>
              <a:rPr lang="en-US" sz="4000" dirty="0"/>
              <a:t>Civic Engagement activity which is </a:t>
            </a:r>
            <a:r>
              <a:rPr lang="en-US" sz="4000" b="1" dirty="0"/>
              <a:t>explicitly linked to course learning goals.</a:t>
            </a:r>
            <a:endParaRPr lang="en-US" sz="40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9D112B-7CA9-460B-B29B-B1D44E10D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88900"/>
            <a:ext cx="8534400" cy="1371600"/>
          </a:xfrm>
        </p:spPr>
        <p:txBody>
          <a:bodyPr/>
          <a:lstStyle/>
          <a:p>
            <a:r>
              <a:rPr lang="en-US" dirty="0"/>
              <a:t>Elements of a Civic Engagement Course</a:t>
            </a:r>
          </a:p>
        </p:txBody>
      </p:sp>
    </p:spTree>
    <p:extLst>
      <p:ext uri="{BB962C8B-B14F-4D97-AF65-F5344CB8AC3E}">
        <p14:creationId xmlns:p14="http://schemas.microsoft.com/office/powerpoint/2010/main" val="3270119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2">
            <a:extLst>
              <a:ext uri="{FF2B5EF4-FFF2-40B4-BE49-F238E27FC236}">
                <a16:creationId xmlns:a16="http://schemas.microsoft.com/office/drawing/2014/main" id="{6260DA48-4D44-44C1-BF50-03952C065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76400"/>
            <a:ext cx="4387850" cy="2925763"/>
          </a:xfrm>
          <a:prstGeom prst="ellipse">
            <a:avLst/>
          </a:prstGeom>
          <a:solidFill>
            <a:schemeClr val="accent1">
              <a:alpha val="5215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2051" name="Oval 3">
            <a:extLst>
              <a:ext uri="{FF2B5EF4-FFF2-40B4-BE49-F238E27FC236}">
                <a16:creationId xmlns:a16="http://schemas.microsoft.com/office/drawing/2014/main" id="{BE0D8F53-EA15-4CB4-BBDD-3C5B5FDF7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4387850" cy="2925763"/>
          </a:xfrm>
          <a:prstGeom prst="ellipse">
            <a:avLst/>
          </a:prstGeom>
          <a:solidFill>
            <a:schemeClr val="accent1">
              <a:alpha val="5215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2052" name="Oval 4">
            <a:extLst>
              <a:ext uri="{FF2B5EF4-FFF2-40B4-BE49-F238E27FC236}">
                <a16:creationId xmlns:a16="http://schemas.microsoft.com/office/drawing/2014/main" id="{A3F6AC72-EBEE-4EFB-9E24-97D7288D4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743200"/>
            <a:ext cx="4387850" cy="2925763"/>
          </a:xfrm>
          <a:prstGeom prst="ellipse">
            <a:avLst/>
          </a:prstGeom>
          <a:solidFill>
            <a:schemeClr val="accent1">
              <a:alpha val="7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D99ACF2F-613D-439F-BB7E-88B105D6B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581400"/>
            <a:ext cx="1219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    CE   Courses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6E9F2F7B-817F-4825-A409-9B28470F1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14800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Academic      Learning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F763734E-40BB-4F07-B472-F9B1DE244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4958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Civic Learning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4EB42183-27D5-4B4F-9D86-DD47DE74A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2098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Personal Learning 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66FEA806-69DA-4D5E-B0BC-D61B9DB54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Three Kinds of Learning Goals in Civic Engagement Courses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85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C91AE9-10DA-4771-A1D4-FE98A3F44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The Civic Engagement activity is designed to provide</a:t>
            </a:r>
            <a:r>
              <a:rPr lang="en-US" sz="4000" b="1" dirty="0"/>
              <a:t> reciprocal benefits </a:t>
            </a:r>
            <a:r>
              <a:rPr lang="en-US" sz="4000" dirty="0"/>
              <a:t>to both the students and a broader community beyond the classroom (which could be the campus community or a community beyond the campus).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9C85DD0-E525-4CAD-BF2A-687D0C78B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371600"/>
          </a:xfrm>
        </p:spPr>
        <p:txBody>
          <a:bodyPr/>
          <a:lstStyle/>
          <a:p>
            <a:r>
              <a:rPr lang="en-US" dirty="0"/>
              <a:t>Elements of a Civic Engagement Course</a:t>
            </a:r>
          </a:p>
        </p:txBody>
      </p:sp>
    </p:spTree>
    <p:extLst>
      <p:ext uri="{BB962C8B-B14F-4D97-AF65-F5344CB8AC3E}">
        <p14:creationId xmlns:p14="http://schemas.microsoft.com/office/powerpoint/2010/main" val="75288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F5746B-0840-4B7B-9D75-CF39C2882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ED49D-ACA1-4E67-992D-53ED811FC7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5169E27-BD13-4278-A2AB-F14E2AD49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FE89E36-B813-46B8-84AC-A0C533152A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388551"/>
              </p:ext>
            </p:extLst>
          </p:nvPr>
        </p:nvGraphicFramePr>
        <p:xfrm>
          <a:off x="304800" y="-685800"/>
          <a:ext cx="8610600" cy="1165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5828993" imgH="7543566" progId="AcroExch.Document.DC">
                  <p:embed/>
                </p:oleObj>
              </mc:Choice>
              <mc:Fallback>
                <p:oleObj name="Acrobat Document" r:id="rId3" imgW="5828993" imgH="7543566" progId="AcroExch.Document.DC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FE89E36-B813-46B8-84AC-A0C533152A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-685800"/>
                        <a:ext cx="8610600" cy="1165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095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807615-02CD-4B0D-98DF-C39836767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The Civic Engagement activity must include a </a:t>
            </a:r>
            <a:r>
              <a:rPr lang="en-US" sz="4000" b="1" dirty="0"/>
              <a:t>reflection </a:t>
            </a:r>
            <a:r>
              <a:rPr lang="en-US" sz="4000" dirty="0"/>
              <a:t>component in which the student is required to report on, present, or explain the significance of the experience and locate it within its broader political, social, or economic context.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2527F0-B348-486F-B104-95328FA0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152400"/>
            <a:ext cx="8610600" cy="1524000"/>
          </a:xfrm>
        </p:spPr>
        <p:txBody>
          <a:bodyPr/>
          <a:lstStyle/>
          <a:p>
            <a:r>
              <a:rPr lang="en-US" dirty="0"/>
              <a:t>Elements of a Civic Engagement Course</a:t>
            </a:r>
          </a:p>
        </p:txBody>
      </p:sp>
    </p:spTree>
    <p:extLst>
      <p:ext uri="{BB962C8B-B14F-4D97-AF65-F5344CB8AC3E}">
        <p14:creationId xmlns:p14="http://schemas.microsoft.com/office/powerpoint/2010/main" val="2797912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</Template>
  <TotalTime>14163</TotalTime>
  <Words>412</Words>
  <Application>Microsoft Office PowerPoint</Application>
  <PresentationFormat>On-screen Show (4:3)</PresentationFormat>
  <Paragraphs>51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Corbel</vt:lpstr>
      <vt:lpstr>Times</vt:lpstr>
      <vt:lpstr>Wingdings</vt:lpstr>
      <vt:lpstr>Wingdings 2</vt:lpstr>
      <vt:lpstr>Wingdings 3</vt:lpstr>
      <vt:lpstr>DHE PowerPoint</vt:lpstr>
      <vt:lpstr>Acrobat Document</vt:lpstr>
      <vt:lpstr>Civic Engagement Course Design</vt:lpstr>
      <vt:lpstr>In 2012 in Massachusetts:</vt:lpstr>
      <vt:lpstr>2014: The Board passed a Policy on  Civic Learning with this definition:</vt:lpstr>
      <vt:lpstr>. . . and with this observation:</vt:lpstr>
      <vt:lpstr>Elements of a Civic Engagement Course</vt:lpstr>
      <vt:lpstr>PowerPoint Presentation</vt:lpstr>
      <vt:lpstr>Elements of a Civic Engagement Course</vt:lpstr>
      <vt:lpstr>PowerPoint Presentation</vt:lpstr>
      <vt:lpstr>Elements of a Civic Engagement Course</vt:lpstr>
      <vt:lpstr>David Kolb’s Model of Experiential Learning</vt:lpstr>
      <vt:lpstr>Elements of a Civic Engagement Course</vt:lpstr>
      <vt:lpstr>Elements of a Civic Engagement Course</vt:lpstr>
      <vt:lpstr>And now . . . Table Discussions!</vt:lpstr>
    </vt:vector>
  </TitlesOfParts>
  <Company>Massachusetts Executive Office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 Assessment</dc:title>
  <dc:creator>smealey</dc:creator>
  <cp:lastModifiedBy>Chadha, Suchita (DHE)</cp:lastModifiedBy>
  <cp:revision>140</cp:revision>
  <cp:lastPrinted>2018-05-28T15:56:11Z</cp:lastPrinted>
  <dcterms:created xsi:type="dcterms:W3CDTF">2014-01-22T23:20:06Z</dcterms:created>
  <dcterms:modified xsi:type="dcterms:W3CDTF">2018-09-25T18:54:15Z</dcterms:modified>
</cp:coreProperties>
</file>