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9"/>
  </p:notesMasterIdLst>
  <p:handoutMasterIdLst>
    <p:handoutMasterId r:id="rId10"/>
  </p:handoutMasterIdLst>
  <p:sldIdLst>
    <p:sldId id="257" r:id="rId2"/>
    <p:sldId id="276" r:id="rId3"/>
    <p:sldId id="304" r:id="rId4"/>
    <p:sldId id="316" r:id="rId5"/>
    <p:sldId id="315" r:id="rId6"/>
    <p:sldId id="317" r:id="rId7"/>
    <p:sldId id="318" r:id="rId8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7" autoAdjust="0"/>
    <p:restoredTop sz="77159" autoAdjust="0"/>
  </p:normalViewPr>
  <p:slideViewPr>
    <p:cSldViewPr>
      <p:cViewPr varScale="1">
        <p:scale>
          <a:sx n="87" d="100"/>
          <a:sy n="87" d="100"/>
        </p:scale>
        <p:origin x="194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9" y="0"/>
            <a:ext cx="4029075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787D4EC-7290-47FD-9263-57BD132380FF}" type="datetimeFigureOut">
              <a:rPr lang="en-US"/>
              <a:pPr>
                <a:defRPr/>
              </a:pPr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258"/>
            <a:ext cx="4029075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9" y="6658258"/>
            <a:ext cx="4029075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F5D88E0-E9A3-4B04-B118-E359BA5AF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7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9" y="0"/>
            <a:ext cx="4029075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A5CC8F9-4D76-4C64-8398-589600D8CD45}" type="datetimeFigureOut">
              <a:rPr lang="en-US"/>
              <a:pPr>
                <a:defRPr/>
              </a:pPr>
              <a:t>9/24/2018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29940"/>
            <a:ext cx="7435850" cy="3154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258"/>
            <a:ext cx="4029075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9" y="6658258"/>
            <a:ext cx="4029075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FA98E2C-ED1A-4E18-B78F-9122132F2F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53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A98E2C-ED1A-4E18-B78F-9122132F2F4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321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A98E2C-ED1A-4E18-B78F-9122132F2F4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62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A98E2C-ED1A-4E18-B78F-9122132F2F4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63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A98E2C-ED1A-4E18-B78F-9122132F2F4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07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chemeClr val="accent6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11" descr="Logotype Stacked w Seal Top Transparen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5867400"/>
            <a:ext cx="2590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700" b="1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62000" y="6477000"/>
            <a:ext cx="5029200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52400" y="6477000"/>
            <a:ext cx="457200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81E7A-002C-459E-B29C-75D344DE64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chemeClr val="accent6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643080A-E2E7-406B-864E-CCC17FDADED8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lvl1pPr>
              <a:lnSpc>
                <a:spcPts val="4200"/>
              </a:lnSpc>
              <a:defRPr sz="400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/>
          </p:nvPr>
        </p:nvSpPr>
        <p:spPr>
          <a:xfrm rot="5400000">
            <a:off x="5638800" y="3048000"/>
            <a:ext cx="62484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30213" y="690563"/>
            <a:ext cx="7086600" cy="609600"/>
          </a:xfrm>
          <a:prstGeom prst="rect">
            <a:avLst/>
          </a:prstGeom>
        </p:spPr>
        <p:txBody>
          <a:bodyPr rIns="4572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F2F3CA5-D936-4A54-A80A-D073672FD7F3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25975"/>
          </a:xfrm>
        </p:spPr>
        <p:txBody>
          <a:bodyPr/>
          <a:lstStyle>
            <a:lvl1pPr>
              <a:spcBef>
                <a:spcPts val="1200"/>
              </a:spcBef>
              <a:defRPr sz="2400"/>
            </a:lvl1pPr>
            <a:lvl2pPr>
              <a:spcBef>
                <a:spcPts val="480"/>
              </a:spcBef>
              <a:defRPr sz="2000"/>
            </a:lvl2pPr>
            <a:lvl3pPr>
              <a:defRPr sz="1800"/>
            </a:lvl3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810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9144000" cy="1905000"/>
          </a:xfrm>
          <a:prstGeom prst="rect">
            <a:avLst/>
          </a:prstGeom>
          <a:solidFill>
            <a:schemeClr val="accent6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0" y="1860550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A6A5B00-FB9C-43D8-8C16-14DAF69804BA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8229600" cy="4321175"/>
          </a:xfrm>
        </p:spPr>
        <p:txBody>
          <a:bodyPr/>
          <a:lstStyle>
            <a:lvl1pPr>
              <a:spcBef>
                <a:spcPts val="1200"/>
              </a:spcBef>
              <a:defRPr sz="2400"/>
            </a:lvl1pPr>
            <a:lvl2pPr>
              <a:spcBef>
                <a:spcPts val="480"/>
              </a:spcBef>
              <a:defRPr sz="2000"/>
            </a:lvl2pPr>
            <a:lvl3pPr>
              <a:defRPr sz="1800"/>
            </a:lvl3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810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19200"/>
          </a:xfrm>
        </p:spPr>
        <p:txBody>
          <a:bodyPr/>
          <a:lstStyle>
            <a:lvl1pPr>
              <a:lnSpc>
                <a:spcPts val="42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chemeClr val="accent6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400" b="1" cap="none" baseline="0">
                <a:solidFill>
                  <a:schemeClr val="accent6">
                    <a:lumMod val="40000"/>
                    <a:lumOff val="60000"/>
                  </a:schemeClr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ED176-AD87-4DA8-B58A-4C5AD391F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1402D10-ED20-4776-B0E5-035DE7434F54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810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FF74424-EC12-4B24-9051-4872B9D1F2E3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810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itle 1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3425E8F-D050-4573-9682-1CB990CFAE6A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3810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214DD96-1AF6-434C-8A79-EFF8C3BAB070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7C921E3-8DF9-4CC6-BBA1-7434A24A119B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810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400" b="1" kern="12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le 1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chemeClr val="accent6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9F62928-F7A0-41B9-8BF1-3D6C06BA8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1" r:id="rId1"/>
    <p:sldLayoutId id="2147484172" r:id="rId2"/>
    <p:sldLayoutId id="2147484173" r:id="rId3"/>
    <p:sldLayoutId id="2147484174" r:id="rId4"/>
    <p:sldLayoutId id="2147484175" r:id="rId5"/>
    <p:sldLayoutId id="2147484176" r:id="rId6"/>
    <p:sldLayoutId id="2147484177" r:id="rId7"/>
    <p:sldLayoutId id="2147484178" r:id="rId8"/>
    <p:sldLayoutId id="2147484179" r:id="rId9"/>
    <p:sldLayoutId id="2147484180" r:id="rId10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964305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jreiff@bhe.mass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304800" y="1066800"/>
            <a:ext cx="8534400" cy="35814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4400" dirty="0"/>
              <a:t>What Happens to Students When They Take Our Courses?</a:t>
            </a:r>
            <a:br>
              <a:rPr lang="en-US" sz="4400" dirty="0"/>
            </a:br>
            <a:r>
              <a:rPr lang="en-US" sz="4400" dirty="0"/>
              <a:t>Tools for Assessing the Impacts of Civic Learning Courses on Students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2400" y="5257800"/>
            <a:ext cx="609600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en-US" sz="26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defRPr/>
            </a:pPr>
            <a:r>
              <a:rPr lang="en-US" sz="2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John Reiff</a:t>
            </a:r>
          </a:p>
          <a:p>
            <a:pPr algn="ctr">
              <a:defRPr/>
            </a:pPr>
            <a:r>
              <a:rPr lang="en-US" sz="2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Director of Civic Learning and Engagement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1143000"/>
          </a:xfrm>
        </p:spPr>
        <p:txBody>
          <a:bodyPr/>
          <a:lstStyle/>
          <a:p>
            <a:pPr algn="ctr" eaLnBrk="1" hangingPunct="1"/>
            <a:r>
              <a:rPr lang="en-US" sz="3600" i="1" dirty="0"/>
              <a:t>What is needed for students to be prepared to </a:t>
            </a:r>
            <a:r>
              <a:rPr lang="en-US" sz="3600" i="1" dirty="0">
                <a:solidFill>
                  <a:srgbClr val="FF0000"/>
                </a:solidFill>
              </a:rPr>
              <a:t>participate</a:t>
            </a:r>
            <a:r>
              <a:rPr lang="en-US" sz="3600" i="1" dirty="0"/>
              <a:t> effectively in civic life?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60066" y="1447800"/>
            <a:ext cx="8382000" cy="5181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3400" y="2246026"/>
            <a:ext cx="426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Civic knowledge, skills, &amp; values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10200" y="226976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Civic engagement</a:t>
            </a:r>
          </a:p>
        </p:txBody>
      </p:sp>
    </p:spTree>
    <p:extLst>
      <p:ext uri="{BB962C8B-B14F-4D97-AF65-F5344CB8AC3E}">
        <p14:creationId xmlns:p14="http://schemas.microsoft.com/office/powerpoint/2010/main" val="56408534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/>
              <a:t>Telling vs. Showing: Student report vs. student performance</a:t>
            </a:r>
          </a:p>
          <a:p>
            <a:r>
              <a:rPr lang="en-US" sz="3000" dirty="0"/>
              <a:t>Using an Assessment Rubric:  </a:t>
            </a:r>
          </a:p>
          <a:p>
            <a:pPr lvl="1"/>
            <a:r>
              <a:rPr lang="en-US" sz="3000" dirty="0"/>
              <a:t>Overall concept, </a:t>
            </a:r>
          </a:p>
          <a:p>
            <a:pPr lvl="1"/>
            <a:r>
              <a:rPr lang="en-US" sz="3000" dirty="0"/>
              <a:t>components, </a:t>
            </a:r>
          </a:p>
          <a:p>
            <a:pPr lvl="1"/>
            <a:r>
              <a:rPr lang="en-US" sz="3000" dirty="0"/>
              <a:t>performance levels, </a:t>
            </a:r>
          </a:p>
          <a:p>
            <a:pPr lvl="1"/>
            <a:r>
              <a:rPr lang="en-US" sz="3000" dirty="0"/>
              <a:t>performance descriptors</a:t>
            </a:r>
          </a:p>
          <a:p>
            <a:r>
              <a:rPr lang="en-US" sz="3000" dirty="0"/>
              <a:t>AMCOA and AAC&amp;U VALUE Rubrics as examples</a:t>
            </a:r>
          </a:p>
          <a:p>
            <a:r>
              <a:rPr lang="en-US" sz="3000" dirty="0"/>
              <a:t>Civic Knowledge and Civic Values Rubrics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/>
          <a:lstStyle/>
          <a:p>
            <a:pPr algn="ctr"/>
            <a:r>
              <a:rPr lang="en-US" dirty="0"/>
              <a:t>How Can We Assess What Students Have Learned?</a:t>
            </a:r>
          </a:p>
        </p:txBody>
      </p:sp>
    </p:spTree>
    <p:extLst>
      <p:ext uri="{BB962C8B-B14F-4D97-AF65-F5344CB8AC3E}">
        <p14:creationId xmlns:p14="http://schemas.microsoft.com/office/powerpoint/2010/main" val="61922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What social and political values underlying democratic structures and practices do citizens need to understand?</a:t>
            </a:r>
          </a:p>
          <a:p>
            <a:r>
              <a:rPr lang="en-US" sz="3200" dirty="0"/>
              <a:t>Sources for the DHE Rubrics:  </a:t>
            </a:r>
            <a:r>
              <a:rPr lang="en-US" sz="3200" i="1" dirty="0"/>
              <a:t>Preparing Citizens</a:t>
            </a:r>
            <a:r>
              <a:rPr lang="en-US" sz="3200" dirty="0"/>
              <a:t>, the 2014 report of the Study Group on Civic Learning and Engagement, Appendix B, which draws on</a:t>
            </a:r>
          </a:p>
          <a:p>
            <a:r>
              <a:rPr lang="en-US" sz="3200" dirty="0"/>
              <a:t>AAC&amp;U’s </a:t>
            </a:r>
            <a:r>
              <a:rPr lang="en-US" sz="3200" i="1" dirty="0"/>
              <a:t>A Crucible Moment: Higher Education &amp; Democracy’s Future</a:t>
            </a:r>
            <a:r>
              <a:rPr lang="en-US" sz="3200" dirty="0"/>
              <a:t>, p. 4, 2012.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pPr algn="ctr"/>
            <a:r>
              <a:rPr lang="en-US" dirty="0"/>
              <a:t>Civic Values Rubric</a:t>
            </a:r>
          </a:p>
        </p:txBody>
      </p:sp>
    </p:spTree>
    <p:extLst>
      <p:ext uri="{BB962C8B-B14F-4D97-AF65-F5344CB8AC3E}">
        <p14:creationId xmlns:p14="http://schemas.microsoft.com/office/powerpoint/2010/main" val="38317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5727968"/>
              </p:ext>
            </p:extLst>
          </p:nvPr>
        </p:nvGraphicFramePr>
        <p:xfrm>
          <a:off x="304800" y="1600200"/>
          <a:ext cx="8610600" cy="5029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120">
                  <a:extLst>
                    <a:ext uri="{9D8B030D-6E8A-4147-A177-3AD203B41FA5}">
                      <a16:colId xmlns:a16="http://schemas.microsoft.com/office/drawing/2014/main" val="3124018135"/>
                    </a:ext>
                  </a:extLst>
                </a:gridCol>
                <a:gridCol w="1722120">
                  <a:extLst>
                    <a:ext uri="{9D8B030D-6E8A-4147-A177-3AD203B41FA5}">
                      <a16:colId xmlns:a16="http://schemas.microsoft.com/office/drawing/2014/main" val="154658172"/>
                    </a:ext>
                  </a:extLst>
                </a:gridCol>
                <a:gridCol w="1722120">
                  <a:extLst>
                    <a:ext uri="{9D8B030D-6E8A-4147-A177-3AD203B41FA5}">
                      <a16:colId xmlns:a16="http://schemas.microsoft.com/office/drawing/2014/main" val="3447309290"/>
                    </a:ext>
                  </a:extLst>
                </a:gridCol>
                <a:gridCol w="1615440">
                  <a:extLst>
                    <a:ext uri="{9D8B030D-6E8A-4147-A177-3AD203B41FA5}">
                      <a16:colId xmlns:a16="http://schemas.microsoft.com/office/drawing/2014/main" val="138699482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237698662"/>
                    </a:ext>
                  </a:extLst>
                </a:gridCol>
              </a:tblGrid>
              <a:tr h="4909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Capstone (4)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Milestone (3)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Milestone (2)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Benchmark (1)</a:t>
                      </a:r>
                      <a:endParaRPr lang="en-US" sz="2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864502552"/>
                  </a:ext>
                </a:extLst>
              </a:tr>
              <a:tr h="4909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Empathy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771393111"/>
                  </a:ext>
                </a:extLst>
              </a:tr>
              <a:tr h="8582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Open-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mindedness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3230597330"/>
                  </a:ext>
                </a:extLst>
              </a:tr>
              <a:tr h="8582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Civic Negotiation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605158132"/>
                  </a:ext>
                </a:extLst>
              </a:tr>
              <a:tr h="4909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Diversity 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138545782"/>
                  </a:ext>
                </a:extLst>
              </a:tr>
              <a:tr h="8582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Human Dignity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137273520"/>
                  </a:ext>
                </a:extLst>
              </a:tr>
              <a:tr h="4909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Social Justice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669018654"/>
                  </a:ext>
                </a:extLst>
              </a:tr>
              <a:tr h="4909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Public Good</a:t>
                      </a:r>
                      <a:endParaRPr lang="en-US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830053588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pPr algn="ctr"/>
            <a:r>
              <a:rPr lang="en-US" dirty="0"/>
              <a:t>Civic Values Rubric</a:t>
            </a:r>
          </a:p>
        </p:txBody>
      </p:sp>
    </p:spTree>
    <p:extLst>
      <p:ext uri="{BB962C8B-B14F-4D97-AF65-F5344CB8AC3E}">
        <p14:creationId xmlns:p14="http://schemas.microsoft.com/office/powerpoint/2010/main" val="1829440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0192090"/>
              </p:ext>
            </p:extLst>
          </p:nvPr>
        </p:nvGraphicFramePr>
        <p:xfrm>
          <a:off x="76200" y="1600200"/>
          <a:ext cx="8991600" cy="4867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4948">
                  <a:extLst>
                    <a:ext uri="{9D8B030D-6E8A-4147-A177-3AD203B41FA5}">
                      <a16:colId xmlns:a16="http://schemas.microsoft.com/office/drawing/2014/main" val="1776911765"/>
                    </a:ext>
                  </a:extLst>
                </a:gridCol>
                <a:gridCol w="1419726">
                  <a:extLst>
                    <a:ext uri="{9D8B030D-6E8A-4147-A177-3AD203B41FA5}">
                      <a16:colId xmlns:a16="http://schemas.microsoft.com/office/drawing/2014/main" val="3259046584"/>
                    </a:ext>
                  </a:extLst>
                </a:gridCol>
                <a:gridCol w="1445126">
                  <a:extLst>
                    <a:ext uri="{9D8B030D-6E8A-4147-A177-3AD203B41FA5}">
                      <a16:colId xmlns:a16="http://schemas.microsoft.com/office/drawing/2014/main" val="298066518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35318754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18821116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4 Capstone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3 Milestones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2 Milestones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1 Benchmark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630189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Key Concepts Underlying Democratic Societies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396821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Forces That Shape Civic Life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847281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Integrated Identity Concerning Civic Rights and Responsibilities 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606813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Relationships Between Government and Systems of Belief 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2220018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Political Systems and Levers of Power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385305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Social Movements 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76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 </a:t>
                      </a:r>
                    </a:p>
                  </a:txBody>
                  <a:tcPr marL="63500" marR="63500" marT="63500" marB="63500"/>
                </a:tc>
                <a:extLst>
                  <a:ext uri="{0D108BD9-81ED-4DB2-BD59-A6C34878D82A}">
                    <a16:rowId xmlns:a16="http://schemas.microsoft.com/office/drawing/2014/main" val="1498337668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pPr algn="ctr"/>
            <a:r>
              <a:rPr lang="en-US" dirty="0"/>
              <a:t>Civic Knowledge Rubric</a:t>
            </a:r>
          </a:p>
        </p:txBody>
      </p:sp>
    </p:spTree>
    <p:extLst>
      <p:ext uri="{BB962C8B-B14F-4D97-AF65-F5344CB8AC3E}">
        <p14:creationId xmlns:p14="http://schemas.microsoft.com/office/powerpoint/2010/main" val="734177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Civic Learning Rubrics may be accessed at:  civiclearningrubrics.wordpress.com. </a:t>
            </a:r>
          </a:p>
          <a:p>
            <a:r>
              <a:rPr lang="en-US" sz="3600" dirty="0"/>
              <a:t>We encourage you to test out the rubrics with a group of colleagues and samples of student work.</a:t>
            </a:r>
          </a:p>
          <a:p>
            <a:r>
              <a:rPr lang="en-US" sz="3600" dirty="0"/>
              <a:t>You can reach John Reiff to get support and provide feedback at </a:t>
            </a:r>
            <a:r>
              <a:rPr lang="en-US" sz="3600" dirty="0">
                <a:hlinkClick r:id="rId2"/>
              </a:rPr>
              <a:t>jreiff@bhe.mass.edu</a:t>
            </a:r>
            <a:r>
              <a:rPr lang="en-US" sz="3600" dirty="0"/>
              <a:t>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/>
          <a:lstStyle/>
          <a:p>
            <a:pPr algn="ctr"/>
            <a:r>
              <a:rPr lang="en-US" dirty="0"/>
              <a:t>Following Up</a:t>
            </a:r>
          </a:p>
        </p:txBody>
      </p:sp>
    </p:spTree>
    <p:extLst>
      <p:ext uri="{BB962C8B-B14F-4D97-AF65-F5344CB8AC3E}">
        <p14:creationId xmlns:p14="http://schemas.microsoft.com/office/powerpoint/2010/main" val="29220414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HE PowerPoint">
  <a:themeElements>
    <a:clrScheme name="Custom 1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DHE PowerPoint</Template>
  <TotalTime>9519</TotalTime>
  <Words>291</Words>
  <Application>Microsoft Office PowerPoint</Application>
  <PresentationFormat>On-screen Show (4:3)</PresentationFormat>
  <Paragraphs>106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Corbel</vt:lpstr>
      <vt:lpstr>Garamond</vt:lpstr>
      <vt:lpstr>Wingdings</vt:lpstr>
      <vt:lpstr>Wingdings 2</vt:lpstr>
      <vt:lpstr>Wingdings 3</vt:lpstr>
      <vt:lpstr>DHE PowerPoint</vt:lpstr>
      <vt:lpstr>What Happens to Students When They Take Our Courses? Tools for Assessing the Impacts of Civic Learning Courses on Students</vt:lpstr>
      <vt:lpstr>What is needed for students to be prepared to participate effectively in civic life?</vt:lpstr>
      <vt:lpstr>How Can We Assess What Students Have Learned?</vt:lpstr>
      <vt:lpstr>Civic Values Rubric</vt:lpstr>
      <vt:lpstr>Civic Values Rubric</vt:lpstr>
      <vt:lpstr>Civic Knowledge Rubric</vt:lpstr>
      <vt:lpstr>Following Up</vt:lpstr>
    </vt:vector>
  </TitlesOfParts>
  <Company>Massachusetts Executive Office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Outcomes Assessment</dc:title>
  <dc:creator>smealey</dc:creator>
  <cp:lastModifiedBy>Chadha, Suchita (DHE)</cp:lastModifiedBy>
  <cp:revision>152</cp:revision>
  <cp:lastPrinted>2016-02-26T16:27:23Z</cp:lastPrinted>
  <dcterms:created xsi:type="dcterms:W3CDTF">2014-01-22T23:20:06Z</dcterms:created>
  <dcterms:modified xsi:type="dcterms:W3CDTF">2018-09-24T15:07:20Z</dcterms:modified>
</cp:coreProperties>
</file>