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1" r:id="rId2"/>
    <p:sldId id="261" r:id="rId3"/>
    <p:sldId id="272" r:id="rId4"/>
    <p:sldId id="262" r:id="rId5"/>
    <p:sldId id="273" r:id="rId6"/>
    <p:sldId id="264" r:id="rId7"/>
    <p:sldId id="274" r:id="rId8"/>
    <p:sldId id="257" r:id="rId9"/>
    <p:sldId id="275" r:id="rId10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57" autoAdjust="0"/>
  </p:normalViewPr>
  <p:slideViewPr>
    <p:cSldViewPr>
      <p:cViewPr varScale="1">
        <p:scale>
          <a:sx n="107" d="100"/>
          <a:sy n="107" d="100"/>
        </p:scale>
        <p:origin x="1314" y="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090" y="-78"/>
      </p:cViewPr>
      <p:guideLst>
        <p:guide orient="horz" pos="290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2AB42D2E-E502-427B-AB40-60BBCF3F6510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A2B81F63-4B8F-4595-84A2-17B67195E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1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81F63-4B8F-4595-84A2-17B67195E5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81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81F63-4B8F-4595-84A2-17B67195E5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5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81F63-4B8F-4595-84A2-17B67195E5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95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81F63-4B8F-4595-84A2-17B67195E5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9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81F63-4B8F-4595-84A2-17B67195E5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0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81F63-4B8F-4595-84A2-17B67195E5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76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81F63-4B8F-4595-84A2-17B67195E5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13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CEA0-4F00-4DA7-9FE6-91DB5CFF6E32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5F7-F75A-410D-9BF0-C483297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4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CEA0-4F00-4DA7-9FE6-91DB5CFF6E32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5F7-F75A-410D-9BF0-C483297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5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CEA0-4F00-4DA7-9FE6-91DB5CFF6E32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5F7-F75A-410D-9BF0-C483297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CEA0-4F00-4DA7-9FE6-91DB5CFF6E32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5F7-F75A-410D-9BF0-C483297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CEA0-4F00-4DA7-9FE6-91DB5CFF6E32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5F7-F75A-410D-9BF0-C483297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CEA0-4F00-4DA7-9FE6-91DB5CFF6E32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5F7-F75A-410D-9BF0-C483297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9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CEA0-4F00-4DA7-9FE6-91DB5CFF6E32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5F7-F75A-410D-9BF0-C483297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3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CEA0-4F00-4DA7-9FE6-91DB5CFF6E32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5F7-F75A-410D-9BF0-C483297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2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CEA0-4F00-4DA7-9FE6-91DB5CFF6E32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5F7-F75A-410D-9BF0-C483297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9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CEA0-4F00-4DA7-9FE6-91DB5CFF6E32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5F7-F75A-410D-9BF0-C483297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9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CEA0-4F00-4DA7-9FE6-91DB5CFF6E32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5F7-F75A-410D-9BF0-C483297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6CEA0-4F00-4DA7-9FE6-91DB5CFF6E32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F05F7-F75A-410D-9BF0-C483297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9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304800" y="304800"/>
            <a:ext cx="9829800" cy="1470025"/>
          </a:xfrm>
        </p:spPr>
        <p:txBody>
          <a:bodyPr/>
          <a:lstStyle/>
          <a:p>
            <a:r>
              <a:rPr lang="en-US" dirty="0"/>
              <a:t>Civic Engagement in the Co-Curriculum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600200"/>
            <a:ext cx="58674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0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Kinds of Civic Engagement Happen Outside the Classroom?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14800" y="1828800"/>
            <a:ext cx="495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Student 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Political Activism – i.e. student political </a:t>
            </a:r>
            <a:r>
              <a:rPr lang="en-US" sz="2800" dirty="0" err="1"/>
              <a:t>organizations,”Rock</a:t>
            </a:r>
            <a:r>
              <a:rPr lang="en-US" sz="2800" dirty="0"/>
              <a:t> the Vote” drives, demonstrations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Advocacy – i.e. “It’s On Us,” Black Lives Matter, Feminist Conversations, Peer Educators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Workshops, panels, speakers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Free Tax Assistance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86000"/>
            <a:ext cx="3347120" cy="334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3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3446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What Kinds of Civic Engagement </a:t>
            </a:r>
            <a:br>
              <a:rPr lang="en-US" sz="3600" dirty="0"/>
            </a:br>
            <a:r>
              <a:rPr lang="en-US" sz="3600" dirty="0"/>
              <a:t>Happen Outside the Classroom?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2286000"/>
            <a:ext cx="42214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Sometimes a requirement for any Student Organization to receive recognition and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Greeks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Alternative Spring Break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Boys &amp; Girls Clubs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Blood Drives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2286000"/>
            <a:ext cx="3962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Tutoring in Area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Service Clubs –  i.e. Alpha Phi Omega, </a:t>
            </a:r>
            <a:r>
              <a:rPr lang="en-US" sz="2800" dirty="0" err="1"/>
              <a:t>Rotaract</a:t>
            </a:r>
            <a:r>
              <a:rPr lang="en-US" sz="2800" dirty="0"/>
              <a:t>, Habitat for Humanity, Colleges Against Cancer, Relay for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Service Days/Events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641515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Philanthropic and Service Activities</a:t>
            </a:r>
          </a:p>
        </p:txBody>
      </p:sp>
    </p:spTree>
    <p:extLst>
      <p:ext uri="{BB962C8B-B14F-4D97-AF65-F5344CB8AC3E}">
        <p14:creationId xmlns:p14="http://schemas.microsoft.com/office/powerpoint/2010/main" val="3552562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Co-Curricular Challenges &amp; Advantages </a:t>
            </a:r>
            <a:br>
              <a:rPr lang="en-US" dirty="0"/>
            </a:br>
            <a:r>
              <a:rPr lang="en-US" dirty="0"/>
              <a:t>for Assessment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676400"/>
            <a:ext cx="4114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Lack of outcomes (in some cases)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Less structured collection of data (written student work, assignments,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Student resistance to formalized reflection or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Varied duration and intensity of the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1676400"/>
            <a:ext cx="3810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Defined outcomes (in some cases)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Flexibility to try new things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Ability of students to be in leadership roles and shape the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Multi-year commitment from students at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982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Assess?</a:t>
            </a:r>
            <a:br>
              <a:rPr lang="en-US" dirty="0"/>
            </a:br>
            <a:r>
              <a:rPr lang="en-US" dirty="0"/>
              <a:t>Programmatic or Site Outcomes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676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600200"/>
            <a:ext cx="52197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Track numbers </a:t>
            </a:r>
            <a:r>
              <a:rPr lang="en-US" sz="2800" dirty="0"/>
              <a:t>(i.e. hours devoted, number of voters registered, programs presented, money raised, number of times a topic is raised in official communications, number of families served)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Feedback from agency or non-profit about results </a:t>
            </a:r>
            <a:r>
              <a:rPr lang="en-US" sz="2800" dirty="0"/>
              <a:t>(interview, focus group, survey)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0" y="1600200"/>
            <a:ext cx="3480197" cy="464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2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Assess?</a:t>
            </a:r>
            <a:br>
              <a:rPr lang="en-US" dirty="0"/>
            </a:br>
            <a:r>
              <a:rPr lang="en-US" dirty="0"/>
              <a:t>Student Learning Outcomes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676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861066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From others: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Observations from agency or non-profit about student learning and student development </a:t>
            </a:r>
            <a:r>
              <a:rPr lang="en-US" sz="3200" dirty="0"/>
              <a:t>(interview, focus group,  survey)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Observations from the advisor or peer leader about student learning and student development </a:t>
            </a:r>
            <a:r>
              <a:rPr lang="en-US" sz="3200" dirty="0"/>
              <a:t>(interview, focus group, survey)</a:t>
            </a:r>
          </a:p>
        </p:txBody>
      </p:sp>
    </p:spTree>
    <p:extLst>
      <p:ext uri="{BB962C8B-B14F-4D97-AF65-F5344CB8AC3E}">
        <p14:creationId xmlns:p14="http://schemas.microsoft.com/office/powerpoint/2010/main" val="2966352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Assess?</a:t>
            </a:r>
            <a:br>
              <a:rPr lang="en-US" dirty="0"/>
            </a:br>
            <a:r>
              <a:rPr lang="en-US" dirty="0"/>
              <a:t>Student Learning Outcomes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676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838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Self-Reflection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Journaling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Reflective interviews or papers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Surveys of current participants/leaders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Surveys of alumni </a:t>
            </a:r>
            <a:r>
              <a:rPr lang="en-US" sz="3200" dirty="0"/>
              <a:t>focusing on reflection on what was learned, continued civic engagement, continued philanthropic activity</a:t>
            </a:r>
          </a:p>
        </p:txBody>
      </p:sp>
    </p:spTree>
    <p:extLst>
      <p:ext uri="{BB962C8B-B14F-4D97-AF65-F5344CB8AC3E}">
        <p14:creationId xmlns:p14="http://schemas.microsoft.com/office/powerpoint/2010/main" val="458378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assess?</a:t>
            </a:r>
            <a:br>
              <a:rPr lang="en-US" dirty="0"/>
            </a:br>
            <a:r>
              <a:rPr lang="en-US" dirty="0"/>
              <a:t>Connecting to Larger Efforts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/>
              <a:t>AAC&amp;U VALUE Rubrics (one is Civic Engagement) – </a:t>
            </a:r>
            <a:r>
              <a:rPr lang="en-US" sz="2800" dirty="0"/>
              <a:t>Valid Assessment of Learning in Undergraduate Education</a:t>
            </a:r>
          </a:p>
          <a:p>
            <a:r>
              <a:rPr lang="en-US" dirty="0"/>
              <a:t>National Survey on Student Engagement (NSSE)</a:t>
            </a:r>
          </a:p>
          <a:p>
            <a:r>
              <a:rPr lang="en-US" dirty="0"/>
              <a:t>Cooperative Institutional Research Program (CIRP)</a:t>
            </a:r>
          </a:p>
        </p:txBody>
      </p:sp>
    </p:spTree>
    <p:extLst>
      <p:ext uri="{BB962C8B-B14F-4D97-AF65-F5344CB8AC3E}">
        <p14:creationId xmlns:p14="http://schemas.microsoft.com/office/powerpoint/2010/main" val="516531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Assessment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7638"/>
            <a:ext cx="8229600" cy="4525963"/>
          </a:xfrm>
        </p:spPr>
        <p:txBody>
          <a:bodyPr/>
          <a:lstStyle/>
          <a:p>
            <a:r>
              <a:rPr lang="en-US" dirty="0"/>
              <a:t>Demonstrate impact on achievement of institutional goals</a:t>
            </a:r>
          </a:p>
          <a:p>
            <a:r>
              <a:rPr lang="en-US" dirty="0"/>
              <a:t>Link to external measures of quality</a:t>
            </a:r>
          </a:p>
          <a:p>
            <a:r>
              <a:rPr lang="en-US" dirty="0"/>
              <a:t>Assist students in making meaning of their growth and experiences</a:t>
            </a:r>
          </a:p>
          <a:p>
            <a:r>
              <a:rPr lang="en-US" dirty="0"/>
              <a:t>Attract prospective students</a:t>
            </a:r>
          </a:p>
          <a:p>
            <a:r>
              <a:rPr lang="en-US" dirty="0"/>
              <a:t>Revise for effectiveness and best use of institutional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03578"/>
      </p:ext>
    </p:extLst>
  </p:cSld>
  <p:clrMapOvr>
    <a:masterClrMapping/>
  </p:clrMapOvr>
</p:sld>
</file>

<file path=ppt/theme/theme1.xml><?xml version="1.0" encoding="utf-8"?>
<a:theme xmlns:a="http://schemas.openxmlformats.org/drawingml/2006/main" name="FSU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FSU-Presentation</Template>
  <TotalTime>9735</TotalTime>
  <Words>425</Words>
  <Application>Microsoft Office PowerPoint</Application>
  <PresentationFormat>On-screen Show (4:3)</PresentationFormat>
  <Paragraphs>59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FSU Presentation</vt:lpstr>
      <vt:lpstr>Civic Engagement in the Co-Curriculum</vt:lpstr>
      <vt:lpstr>What Kinds of Civic Engagement Happen Outside the Classroom?</vt:lpstr>
      <vt:lpstr>What Kinds of Civic Engagement  Happen Outside the Classroom?</vt:lpstr>
      <vt:lpstr>Co-Curricular Challenges &amp; Advantages  for Assessment</vt:lpstr>
      <vt:lpstr>How do we Assess? Programmatic or Site Outcomes</vt:lpstr>
      <vt:lpstr>How do we Assess? Student Learning Outcomes</vt:lpstr>
      <vt:lpstr>How do we Assess? Student Learning Outcomes</vt:lpstr>
      <vt:lpstr>How do we assess? Connecting to Larger Efforts</vt:lpstr>
      <vt:lpstr>How to Use Assessment Results</vt:lpstr>
    </vt:vector>
  </TitlesOfParts>
  <Company>Fitchburg State Collge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 2012-13 Academic Year</dc:title>
  <dc:creator>Kelli Lundgren</dc:creator>
  <cp:lastModifiedBy>Chadha, Suchita (DHE)</cp:lastModifiedBy>
  <cp:revision>121</cp:revision>
  <cp:lastPrinted>2012-08-28T15:49:45Z</cp:lastPrinted>
  <dcterms:created xsi:type="dcterms:W3CDTF">2012-08-06T19:17:02Z</dcterms:created>
  <dcterms:modified xsi:type="dcterms:W3CDTF">2018-09-24T15:05:47Z</dcterms:modified>
</cp:coreProperties>
</file>