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0"/>
  </p:notesMasterIdLst>
  <p:handoutMasterIdLst>
    <p:handoutMasterId r:id="rId11"/>
  </p:handoutMasterIdLst>
  <p:sldIdLst>
    <p:sldId id="257" r:id="rId2"/>
    <p:sldId id="276" r:id="rId3"/>
    <p:sldId id="304" r:id="rId4"/>
    <p:sldId id="300" r:id="rId5"/>
    <p:sldId id="316" r:id="rId6"/>
    <p:sldId id="317" r:id="rId7"/>
    <p:sldId id="318" r:id="rId8"/>
    <p:sldId id="315" r:id="rId9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A9A90F-E124-4117-A396-A40DDA24432D}" v="4" dt="2018-08-31T19:19:55.2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7" autoAdjust="0"/>
    <p:restoredTop sz="77159" autoAdjust="0"/>
  </p:normalViewPr>
  <p:slideViewPr>
    <p:cSldViewPr>
      <p:cViewPr varScale="1">
        <p:scale>
          <a:sx n="87" d="100"/>
          <a:sy n="87" d="100"/>
        </p:scale>
        <p:origin x="194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9" y="0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787D4EC-7290-47FD-9263-57BD132380FF}" type="datetimeFigureOut">
              <a:rPr lang="en-US"/>
              <a:pPr>
                <a:defRPr/>
              </a:pPr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258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9" y="6658258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F5D88E0-E9A3-4B04-B118-E359BA5AF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7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9" y="0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A5CC8F9-4D76-4C64-8398-589600D8CD45}" type="datetimeFigureOut">
              <a:rPr lang="en-US"/>
              <a:pPr>
                <a:defRPr/>
              </a:pPr>
              <a:t>9/24/2018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29940"/>
            <a:ext cx="7435850" cy="3154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258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9" y="6658258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FA98E2C-ED1A-4E18-B78F-9122132F2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53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A98E2C-ED1A-4E18-B78F-9122132F2F4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21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A98E2C-ED1A-4E18-B78F-9122132F2F4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62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A98E2C-ED1A-4E18-B78F-9122132F2F4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63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A98E2C-ED1A-4E18-B78F-9122132F2F4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96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A98E2C-ED1A-4E18-B78F-9122132F2F4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26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chemeClr val="accent6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11" descr="Logotype Stacked w Seal Top Transparen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5867400"/>
            <a:ext cx="259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700" b="1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62000" y="6477000"/>
            <a:ext cx="50292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52400" y="6477000"/>
            <a:ext cx="4572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81E7A-002C-459E-B29C-75D344DE64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chemeClr val="accent6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643080A-E2E7-406B-864E-CCC17FDADED8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lvl1pPr>
              <a:lnSpc>
                <a:spcPts val="4200"/>
              </a:lnSpc>
              <a:defRPr sz="400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 rot="5400000">
            <a:off x="5638800" y="3048000"/>
            <a:ext cx="62484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F2F3CA5-D936-4A54-A80A-D073672FD7F3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25975"/>
          </a:xfrm>
        </p:spPr>
        <p:txBody>
          <a:bodyPr/>
          <a:lstStyle>
            <a:lvl1pPr>
              <a:spcBef>
                <a:spcPts val="1200"/>
              </a:spcBef>
              <a:defRPr sz="2400"/>
            </a:lvl1pPr>
            <a:lvl2pPr>
              <a:spcBef>
                <a:spcPts val="480"/>
              </a:spcBef>
              <a:defRPr sz="2000"/>
            </a:lvl2pPr>
            <a:lvl3pPr>
              <a:defRPr sz="1800"/>
            </a:lvl3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accent6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A6A5B00-FB9C-43D8-8C16-14DAF69804B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4321175"/>
          </a:xfrm>
        </p:spPr>
        <p:txBody>
          <a:bodyPr/>
          <a:lstStyle>
            <a:lvl1pPr>
              <a:spcBef>
                <a:spcPts val="1200"/>
              </a:spcBef>
              <a:defRPr sz="2400"/>
            </a:lvl1pPr>
            <a:lvl2pPr>
              <a:spcBef>
                <a:spcPts val="480"/>
              </a:spcBef>
              <a:defRPr sz="2000"/>
            </a:lvl2pPr>
            <a:lvl3pPr>
              <a:defRPr sz="1800"/>
            </a:lvl3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chemeClr val="accent6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ED176-AD87-4DA8-B58A-4C5AD391F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1402D10-ED20-4776-B0E5-035DE7434F54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FF74424-EC12-4B24-9051-4872B9D1F2E3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3425E8F-D050-4573-9682-1CB990CFAE6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214DD96-1AF6-434C-8A79-EFF8C3BAB070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7C921E3-8DF9-4CC6-BBA1-7434A24A119B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chemeClr val="accent6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9F62928-F7A0-41B9-8BF1-3D6C06BA8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  <p:sldLayoutId id="2147484177" r:id="rId7"/>
    <p:sldLayoutId id="2147484178" r:id="rId8"/>
    <p:sldLayoutId id="2147484179" r:id="rId9"/>
    <p:sldLayoutId id="2147484180" r:id="rId10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/>
          <p:nvPr/>
        </p:nvSpPr>
        <p:spPr>
          <a:xfrm>
            <a:off x="152400" y="152400"/>
            <a:ext cx="9144000" cy="5257800"/>
          </a:xfrm>
          <a:prstGeom prst="rect">
            <a:avLst/>
          </a:prstGeom>
          <a:noFill/>
          <a:ln>
            <a:noFill/>
          </a:ln>
        </p:spPr>
        <p:txBody>
          <a:bodyPr tIns="0" rIns="45720" bIns="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304800" y="1418196"/>
            <a:ext cx="8534400" cy="3230004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4400" dirty="0"/>
              <a:t>Identifying Opportunities for </a:t>
            </a:r>
            <a:br>
              <a:rPr lang="en-US" sz="4400" dirty="0"/>
            </a:br>
            <a:r>
              <a:rPr lang="en-US" sz="4400" dirty="0"/>
              <a:t>Civic Learning on Campuses and </a:t>
            </a:r>
            <a:br>
              <a:rPr lang="en-US" sz="4400" dirty="0"/>
            </a:br>
            <a:r>
              <a:rPr lang="en-US" sz="4400" dirty="0"/>
              <a:t>Across the System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2400" y="5257800"/>
            <a:ext cx="609600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en-US" sz="26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defRPr/>
            </a:pPr>
            <a:r>
              <a:rPr lang="en-US" sz="2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John Reiff</a:t>
            </a:r>
          </a:p>
          <a:p>
            <a:pPr algn="ctr">
              <a:defRPr/>
            </a:pPr>
            <a:r>
              <a:rPr lang="en-US" sz="2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Director of Civic Learning and Engagement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1143000"/>
          </a:xfrm>
        </p:spPr>
        <p:txBody>
          <a:bodyPr/>
          <a:lstStyle/>
          <a:p>
            <a:pPr algn="ctr" eaLnBrk="1" hangingPunct="1"/>
            <a:r>
              <a:rPr lang="en-US" sz="3600" i="1" dirty="0"/>
              <a:t>What is needed for students to be prepared to </a:t>
            </a:r>
            <a:r>
              <a:rPr lang="en-US" sz="3600" i="1" dirty="0">
                <a:solidFill>
                  <a:srgbClr val="FF0000"/>
                </a:solidFill>
              </a:rPr>
              <a:t>participate</a:t>
            </a:r>
            <a:r>
              <a:rPr lang="en-US" sz="3600" i="1" dirty="0"/>
              <a:t> effectively in civic life?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60066" y="1447800"/>
            <a:ext cx="8382000" cy="5181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2246026"/>
            <a:ext cx="426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Civic knowledge, skills, &amp; values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0200" y="226976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Civic engagement</a:t>
            </a:r>
          </a:p>
        </p:txBody>
      </p:sp>
    </p:spTree>
    <p:extLst>
      <p:ext uri="{BB962C8B-B14F-4D97-AF65-F5344CB8AC3E}">
        <p14:creationId xmlns:p14="http://schemas.microsoft.com/office/powerpoint/2010/main" val="56408534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Process:  Campus input, “flags” in centralized data reporting.</a:t>
            </a:r>
          </a:p>
          <a:p>
            <a:r>
              <a:rPr lang="en-US" sz="2800" dirty="0"/>
              <a:t>Core Criterion:  </a:t>
            </a:r>
            <a:r>
              <a:rPr lang="en-US" sz="2800" dirty="0">
                <a:solidFill>
                  <a:srgbClr val="FF0000"/>
                </a:solidFill>
              </a:rPr>
              <a:t>Substantial</a:t>
            </a:r>
            <a:r>
              <a:rPr lang="en-US" sz="2800" dirty="0"/>
              <a:t> focus on at least </a:t>
            </a:r>
            <a:r>
              <a:rPr lang="en-US" sz="2800" dirty="0">
                <a:solidFill>
                  <a:srgbClr val="FF0000"/>
                </a:solidFill>
              </a:rPr>
              <a:t>one of the four elements</a:t>
            </a:r>
            <a:r>
              <a:rPr lang="en-US" sz="2800" dirty="0"/>
              <a:t> of the Board’s definition.</a:t>
            </a:r>
          </a:p>
          <a:p>
            <a:r>
              <a:rPr lang="en-US" sz="2800" dirty="0"/>
              <a:t>Categories: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CLER</a:t>
            </a:r>
            <a:r>
              <a:rPr lang="en-US" sz="2800" dirty="0"/>
              <a:t> (Civic Learning with Engagement Required)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CLEO</a:t>
            </a:r>
            <a:r>
              <a:rPr lang="en-US" sz="2800" dirty="0"/>
              <a:t> (Civic Learning with Engagement Optional)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CL</a:t>
            </a:r>
            <a:r>
              <a:rPr lang="en-US" sz="2800" dirty="0"/>
              <a:t> (Civic Learning—without engagement)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NA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FF0000"/>
                </a:solidFill>
              </a:rPr>
              <a:t>NR</a:t>
            </a:r>
            <a:r>
              <a:rPr lang="en-US" sz="2800" dirty="0"/>
              <a:t> (Not Applicable and Not Reviewed)</a:t>
            </a:r>
          </a:p>
          <a:p>
            <a:r>
              <a:rPr lang="en-US" sz="2800" dirty="0"/>
              <a:t>Pilot year:  2016-2017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dirty="0"/>
              <a:t>What is the Process Expected for Designating Civic Learning Courses?</a:t>
            </a:r>
          </a:p>
        </p:txBody>
      </p:sp>
    </p:spTree>
    <p:extLst>
      <p:ext uri="{BB962C8B-B14F-4D97-AF65-F5344CB8AC3E}">
        <p14:creationId xmlns:p14="http://schemas.microsoft.com/office/powerpoint/2010/main" val="61922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919313"/>
              </p:ext>
            </p:extLst>
          </p:nvPr>
        </p:nvGraphicFramePr>
        <p:xfrm>
          <a:off x="457200" y="1600200"/>
          <a:ext cx="8229600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74516897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83504359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8990187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Total Undergraduates in at least 1 CL Course (CLER, CLEO, CL w/out 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Total Undergraduates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106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Community Colleges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14,003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87,526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697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State Universities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6,738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41,317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191284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Fall </a:t>
            </a:r>
            <a:r>
              <a:rPr lang="en-US" sz="3600" dirty="0">
                <a:latin typeface="Calibri" panose="020F0502020204030204" pitchFamily="34" charset="0"/>
                <a:cs typeface="Arial" panose="020B0604020202020204" pitchFamily="34" charset="0"/>
              </a:rPr>
              <a:t>2016</a:t>
            </a:r>
            <a:r>
              <a:rPr lang="en-US" sz="3600" dirty="0"/>
              <a:t> Data Reported in HEIRS</a:t>
            </a:r>
          </a:p>
        </p:txBody>
      </p:sp>
    </p:spTree>
    <p:extLst>
      <p:ext uri="{BB962C8B-B14F-4D97-AF65-F5344CB8AC3E}">
        <p14:creationId xmlns:p14="http://schemas.microsoft.com/office/powerpoint/2010/main" val="126825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847012"/>
              </p:ext>
            </p:extLst>
          </p:nvPr>
        </p:nvGraphicFramePr>
        <p:xfrm>
          <a:off x="462844" y="1752600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76634756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46845463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3360607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327343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Students in CLER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Students in CLEO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Students in CL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586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Lowest campus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0 (8/15)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0 (12/15)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0 (5/15)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596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Highest campus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666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1,404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3,355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11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Total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1,694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1,566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11,670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448900"/>
                  </a:ext>
                </a:extLst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1000" y="0"/>
            <a:ext cx="8382000" cy="609600"/>
          </a:xfrm>
        </p:spPr>
        <p:txBody>
          <a:bodyPr/>
          <a:lstStyle/>
          <a:p>
            <a:pPr algn="ctr"/>
            <a:r>
              <a:rPr lang="en-US" sz="3200" dirty="0"/>
              <a:t>Community College Student Enrollment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Fall </a:t>
            </a:r>
            <a:r>
              <a:rPr lang="en-US" dirty="0">
                <a:latin typeface="Calibri" panose="020F0502020204030204" pitchFamily="34" charset="0"/>
              </a:rPr>
              <a:t>2016</a:t>
            </a:r>
            <a:r>
              <a:rPr lang="en-US" dirty="0"/>
              <a:t> Data Reported in HEIRS</a:t>
            </a:r>
          </a:p>
        </p:txBody>
      </p:sp>
    </p:spTree>
    <p:extLst>
      <p:ext uri="{BB962C8B-B14F-4D97-AF65-F5344CB8AC3E}">
        <p14:creationId xmlns:p14="http://schemas.microsoft.com/office/powerpoint/2010/main" val="3125631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47201"/>
              </p:ext>
            </p:extLst>
          </p:nvPr>
        </p:nvGraphicFramePr>
        <p:xfrm>
          <a:off x="457200" y="1600200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46713461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2235764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69993891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779705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Students in CLER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Students in CLEO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Students in CL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835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Lowest campus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0 (5/9)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0 (7/9)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0 (4/9)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684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Highest campus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571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938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2,396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162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Total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705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/>
                        <a:t>1,101</a:t>
                      </a:r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/>
                        <a:t>5,712</a:t>
                      </a:r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48511"/>
                  </a:ext>
                </a:extLst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1000" y="76200"/>
            <a:ext cx="8382000" cy="533400"/>
          </a:xfrm>
        </p:spPr>
        <p:txBody>
          <a:bodyPr/>
          <a:lstStyle/>
          <a:p>
            <a:pPr algn="ctr"/>
            <a:r>
              <a:rPr lang="en-US" sz="3200" dirty="0"/>
              <a:t>State University Student Enrollment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Fall </a:t>
            </a:r>
            <a:r>
              <a:rPr lang="en-US" dirty="0">
                <a:latin typeface="Calibri" panose="020F0502020204030204" pitchFamily="34" charset="0"/>
              </a:rPr>
              <a:t>2016</a:t>
            </a:r>
            <a:r>
              <a:rPr lang="en-US" dirty="0"/>
              <a:t> Data Reported in HEIRS</a:t>
            </a:r>
          </a:p>
        </p:txBody>
      </p:sp>
    </p:spTree>
    <p:extLst>
      <p:ext uri="{BB962C8B-B14F-4D97-AF65-F5344CB8AC3E}">
        <p14:creationId xmlns:p14="http://schemas.microsoft.com/office/powerpoint/2010/main" val="3183710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335268"/>
              </p:ext>
            </p:extLst>
          </p:nvPr>
        </p:nvGraphicFramePr>
        <p:xfrm>
          <a:off x="152400" y="1981200"/>
          <a:ext cx="8839200" cy="411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99898792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4715945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93862844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18537832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36451690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951159229"/>
                    </a:ext>
                  </a:extLst>
                </a:gridCol>
              </a:tblGrid>
              <a:tr h="22156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Total Sections Offered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Total Sections with any Civic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Total Sections with CLER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Total Sections with CLEO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Total Sections with CL (without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441270"/>
                  </a:ext>
                </a:extLst>
              </a:tr>
              <a:tr h="949569">
                <a:tc>
                  <a:txBody>
                    <a:bodyPr/>
                    <a:lstStyle/>
                    <a:p>
                      <a:r>
                        <a:rPr lang="en-US" sz="2400" dirty="0"/>
                        <a:t>Community Colleges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15,563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1040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185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775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18318"/>
                  </a:ext>
                </a:extLst>
              </a:tr>
              <a:tr h="949569">
                <a:tc>
                  <a:txBody>
                    <a:bodyPr/>
                    <a:lstStyle/>
                    <a:p>
                      <a:r>
                        <a:rPr lang="en-US" sz="2400" dirty="0"/>
                        <a:t>State Universities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11,673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577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448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582816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Fall </a:t>
            </a:r>
            <a:r>
              <a:rPr lang="en-US" dirty="0">
                <a:latin typeface="Calibri" panose="020F0502020204030204" pitchFamily="34" charset="0"/>
              </a:rPr>
              <a:t>2016</a:t>
            </a:r>
            <a:r>
              <a:rPr lang="en-US" dirty="0"/>
              <a:t> Course Data </a:t>
            </a:r>
            <a:r>
              <a:rPr lang="en-US" dirty="0">
                <a:solidFill>
                  <a:srgbClr val="00B0F0"/>
                </a:solidFill>
              </a:rPr>
              <a:t>by Section</a:t>
            </a:r>
          </a:p>
        </p:txBody>
      </p:sp>
    </p:spTree>
    <p:extLst>
      <p:ext uri="{BB962C8B-B14F-4D97-AF65-F5344CB8AC3E}">
        <p14:creationId xmlns:p14="http://schemas.microsoft.com/office/powerpoint/2010/main" val="4237653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 algn="ctr">
              <a:buNone/>
            </a:pPr>
            <a:endParaRPr lang="en-US" dirty="0"/>
          </a:p>
          <a:p>
            <a:pPr marL="119062" indent="0" algn="ctr">
              <a:buNone/>
            </a:pPr>
            <a:endParaRPr lang="en-US" dirty="0"/>
          </a:p>
          <a:p>
            <a:pPr marL="119062" indent="0" algn="ctr">
              <a:buNone/>
            </a:pPr>
            <a:endParaRPr lang="en-US" dirty="0"/>
          </a:p>
          <a:p>
            <a:pPr marL="119062" indent="0" algn="ctr">
              <a:buNone/>
            </a:pPr>
            <a:r>
              <a:rPr lang="en-US" sz="4800" dirty="0"/>
              <a:t>Thank you.  What questions do you have?</a:t>
            </a:r>
          </a:p>
        </p:txBody>
      </p:sp>
    </p:spTree>
    <p:extLst>
      <p:ext uri="{BB962C8B-B14F-4D97-AF65-F5344CB8AC3E}">
        <p14:creationId xmlns:p14="http://schemas.microsoft.com/office/powerpoint/2010/main" val="18294408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1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DHE PowerPoint</Template>
  <TotalTime>8183</TotalTime>
  <Words>297</Words>
  <Application>Microsoft Office PowerPoint</Application>
  <PresentationFormat>On-screen Show (4:3)</PresentationFormat>
  <Paragraphs>96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Corbel</vt:lpstr>
      <vt:lpstr>Wingdings</vt:lpstr>
      <vt:lpstr>Wingdings 2</vt:lpstr>
      <vt:lpstr>Wingdings 3</vt:lpstr>
      <vt:lpstr>DHE PowerPoint</vt:lpstr>
      <vt:lpstr>Identifying Opportunities for  Civic Learning on Campuses and  Across the System</vt:lpstr>
      <vt:lpstr>What is needed for students to be prepared to participate effectively in civic life?</vt:lpstr>
      <vt:lpstr>What is the Process Expected for Designating Civic Learning Courses?</vt:lpstr>
      <vt:lpstr>Fall 2016 Data Reported in HEIRS</vt:lpstr>
      <vt:lpstr>Fall 2016 Data Reported in HEIRS</vt:lpstr>
      <vt:lpstr>Fall 2016 Data Reported in HEIRS</vt:lpstr>
      <vt:lpstr>Fall 2016 Course Data by Section</vt:lpstr>
      <vt:lpstr>PowerPoint Presentation</vt:lpstr>
    </vt:vector>
  </TitlesOfParts>
  <Company>Massachusetts Executive Office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Outcomes Assessment</dc:title>
  <dc:creator>smealey</dc:creator>
  <cp:lastModifiedBy>Chadha, Suchita (DHE)</cp:lastModifiedBy>
  <cp:revision>145</cp:revision>
  <cp:lastPrinted>2016-02-26T16:27:23Z</cp:lastPrinted>
  <dcterms:created xsi:type="dcterms:W3CDTF">2014-01-22T23:20:06Z</dcterms:created>
  <dcterms:modified xsi:type="dcterms:W3CDTF">2018-09-24T15:11:43Z</dcterms:modified>
</cp:coreProperties>
</file>