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Default Extension="wdp" ContentType="image/vnd.ms-photo"/>
  <Override PartName="/ppt/slideLayouts/slideLayout10.xml" ContentType="application/vnd.openxmlformats-officedocument.presentationml.slideLayout+xml"/>
  <Override PartName="/ppt/diagrams/layout2.xml" ContentType="application/vnd.openxmlformats-officedocument.drawingml.diagram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4"/>
  </p:notesMasterIdLst>
  <p:handoutMasterIdLst>
    <p:handoutMasterId r:id="rId35"/>
  </p:handoutMasterIdLst>
  <p:sldIdLst>
    <p:sldId id="265" r:id="rId2"/>
    <p:sldId id="267" r:id="rId3"/>
    <p:sldId id="268" r:id="rId4"/>
    <p:sldId id="297" r:id="rId5"/>
    <p:sldId id="299" r:id="rId6"/>
    <p:sldId id="300" r:id="rId7"/>
    <p:sldId id="301" r:id="rId8"/>
    <p:sldId id="302" r:id="rId9"/>
    <p:sldId id="269" r:id="rId10"/>
    <p:sldId id="270" r:id="rId11"/>
    <p:sldId id="272" r:id="rId12"/>
    <p:sldId id="273" r:id="rId13"/>
    <p:sldId id="274" r:id="rId14"/>
    <p:sldId id="275" r:id="rId15"/>
    <p:sldId id="276" r:id="rId16"/>
    <p:sldId id="306" r:id="rId17"/>
    <p:sldId id="278" r:id="rId18"/>
    <p:sldId id="288" r:id="rId19"/>
    <p:sldId id="289" r:id="rId20"/>
    <p:sldId id="281" r:id="rId21"/>
    <p:sldId id="279" r:id="rId22"/>
    <p:sldId id="290" r:id="rId23"/>
    <p:sldId id="291" r:id="rId24"/>
    <p:sldId id="282" r:id="rId25"/>
    <p:sldId id="280" r:id="rId26"/>
    <p:sldId id="292" r:id="rId27"/>
    <p:sldId id="293" r:id="rId28"/>
    <p:sldId id="277" r:id="rId29"/>
    <p:sldId id="283" r:id="rId30"/>
    <p:sldId id="295" r:id="rId31"/>
    <p:sldId id="304" r:id="rId32"/>
    <p:sldId id="284"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577"/>
    <p:restoredTop sz="94746"/>
  </p:normalViewPr>
  <p:slideViewPr>
    <p:cSldViewPr>
      <p:cViewPr>
        <p:scale>
          <a:sx n="89" d="100"/>
          <a:sy n="89" d="100"/>
        </p:scale>
        <p:origin x="-1314" y="-1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Office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2.xml.rels><?xml version="1.0" encoding="UTF-8" standalone="yes"?>
<Relationships xmlns="http://schemas.openxmlformats.org/package/2006/relationships"><Relationship Id="rId1" Type="http://schemas.openxmlformats.org/officeDocument/2006/relationships/oleObject" Target="file:///\\sheeo-dc\H%20Drive\MSC\Data%20and%20Results\DY_Data%20and%20Results\IPEDS%20Representativeness\Copy%20of%20MSC%20Completers%202014_1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sheeo-dc\H%20Drive\MSC\Data%20and%20Results\DY_Data%20and%20Results\IPEDS%20Representativeness\Copy%20of%20MSC%20Completers%202014_1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sheeo-dc\H%20Drive\MSC\Data%20and%20Results\DY_Data%20and%20Results\IPEDS%20Representativeness\Copy%20of%20MSC%20Completers%202014_1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sheeo-dc\H%20Drive\MSC\Data%20and%20Results\DY_Data%20and%20Results\IPEDS%20Representativeness\Copy%20of%20MSC%20Completers%202014_1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sheeo-dc\H%20Drive\MSC\Data%20and%20Results\DY_Data%20and%20Results\IPEDS%20Representativeness\Copy%20of%20MSC%20Completers%202014_1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sheeo-dc\H%20Drive\MSC\Data%20and%20Results\DY_Data%20and%20Results\IPEDS%20Representativeness\Copy%20of%20MSC%20Completers%202014_15.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sheeo-dc\H%20Drive\MSC\Data%20and%20Results\DY_Data%20and%20Results\IPEDS%20Representativeness\Copy%20of%20MSC%20Completers%202014_15.xlsx" TargetMode="External"/></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barChart>
        <c:barDir val="bar"/>
        <c:grouping val="stacked"/>
        <c:ser>
          <c:idx val="0"/>
          <c:order val="0"/>
          <c:tx>
            <c:strRef>
              <c:f>Sheet1!$B$1</c:f>
              <c:strCache>
                <c:ptCount val="1"/>
                <c:pt idx="0">
                  <c:v>Percentage of Scorers</c:v>
                </c:pt>
              </c:strCache>
            </c:strRef>
          </c:tx>
          <c:spPr>
            <a:solidFill>
              <a:srgbClr val="96AACE"/>
            </a:solidFill>
          </c:spPr>
          <c:dLbls>
            <c:spPr>
              <a:noFill/>
              <a:ln>
                <a:noFill/>
              </a:ln>
              <a:effectLst/>
            </c:spPr>
            <c:txPr>
              <a:bodyPr wrap="square" lIns="38100" tIns="19050" rIns="38100" bIns="19050" anchor="ctr">
                <a:spAutoFit/>
              </a:bodyPr>
              <a:lstStyle/>
              <a:p>
                <a:pPr>
                  <a:defRPr sz="1800" b="1">
                    <a:solidFill>
                      <a:schemeClr val="bg1"/>
                    </a:solidFill>
                  </a:defRPr>
                </a:pPr>
                <a:endParaRPr lang="en-US"/>
              </a:p>
            </c:txPr>
            <c:dLblPos val="inEnd"/>
            <c:showVal val="1"/>
            <c:extLst xmlns:c16r2="http://schemas.microsoft.com/office/drawing/2015/06/chart">
              <c:ext xmlns:c15="http://schemas.microsoft.com/office/drawing/2012/chart" uri="{CE6537A1-D6FC-4f65-9D91-7224C49458BB}">
                <c15:showLeaderLines val="1"/>
              </c:ext>
            </c:extLst>
          </c:dLbls>
          <c:cat>
            <c:strRef>
              <c:f>Sheet1!$A$2:$A$6</c:f>
              <c:strCache>
                <c:ptCount val="5"/>
                <c:pt idx="0">
                  <c:v>Encompassed meaning of outcome </c:v>
                </c:pt>
                <c:pt idx="1">
                  <c:v>Descriptors were relevant</c:v>
                </c:pt>
                <c:pt idx="2">
                  <c:v>Descriptors were understandable</c:v>
                </c:pt>
                <c:pt idx="3">
                  <c:v>Scoring levels provided sufficient range</c:v>
                </c:pt>
                <c:pt idx="4">
                  <c:v>Useful for evaluating student work</c:v>
                </c:pt>
              </c:strCache>
            </c:strRef>
          </c:cat>
          <c:val>
            <c:numRef>
              <c:f>Sheet1!$B$2:$B$6</c:f>
              <c:numCache>
                <c:formatCode>0%</c:formatCode>
                <c:ptCount val="5"/>
                <c:pt idx="0">
                  <c:v>0.75000000000000044</c:v>
                </c:pt>
                <c:pt idx="1">
                  <c:v>0.8</c:v>
                </c:pt>
                <c:pt idx="2">
                  <c:v>0.8300000000000004</c:v>
                </c:pt>
                <c:pt idx="3">
                  <c:v>0.86000000000000043</c:v>
                </c:pt>
                <c:pt idx="4">
                  <c:v>0.89</c:v>
                </c:pt>
              </c:numCache>
            </c:numRef>
          </c:val>
          <c:extLst xmlns:c16r2="http://schemas.microsoft.com/office/drawing/2015/06/chart">
            <c:ext xmlns:c16="http://schemas.microsoft.com/office/drawing/2014/chart" uri="{C3380CC4-5D6E-409C-BE32-E72D297353CC}">
              <c16:uniqueId val="{00000000-E79F-4DF4-9BCE-793BFBF741C6}"/>
            </c:ext>
          </c:extLst>
        </c:ser>
        <c:gapWidth val="54"/>
        <c:overlap val="100"/>
        <c:axId val="32539776"/>
        <c:axId val="32541312"/>
      </c:barChart>
      <c:catAx>
        <c:axId val="32539776"/>
        <c:scaling>
          <c:orientation val="minMax"/>
        </c:scaling>
        <c:axPos val="l"/>
        <c:numFmt formatCode="General" sourceLinked="0"/>
        <c:tickLblPos val="nextTo"/>
        <c:spPr>
          <a:ln>
            <a:noFill/>
          </a:ln>
        </c:spPr>
        <c:txPr>
          <a:bodyPr/>
          <a:lstStyle/>
          <a:p>
            <a:pPr>
              <a:defRPr sz="2000">
                <a:solidFill>
                  <a:schemeClr val="tx1">
                    <a:lumMod val="50000"/>
                    <a:lumOff val="50000"/>
                  </a:schemeClr>
                </a:solidFill>
              </a:defRPr>
            </a:pPr>
            <a:endParaRPr lang="en-US"/>
          </a:p>
        </c:txPr>
        <c:crossAx val="32541312"/>
        <c:crosses val="autoZero"/>
        <c:auto val="1"/>
        <c:lblAlgn val="ctr"/>
        <c:lblOffset val="100"/>
      </c:catAx>
      <c:valAx>
        <c:axId val="32541312"/>
        <c:scaling>
          <c:orientation val="minMax"/>
          <c:max val="1"/>
          <c:min val="0"/>
        </c:scaling>
        <c:delete val="1"/>
        <c:axPos val="b"/>
        <c:numFmt formatCode="0%" sourceLinked="1"/>
        <c:tickLblPos val="none"/>
        <c:crossAx val="32539776"/>
        <c:crosses val="autoZero"/>
        <c:crossBetween val="between"/>
        <c:majorUnit val="0.1"/>
      </c:valAx>
    </c:plotArea>
    <c:plotVisOnly val="1"/>
    <c:dispBlanksAs val="gap"/>
  </c:chart>
  <c:externalData r:id="rId2"/>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bar"/>
        <c:grouping val="clustered"/>
        <c:ser>
          <c:idx val="0"/>
          <c:order val="0"/>
          <c:tx>
            <c:strRef>
              <c:f>Sheet1!$B$1</c:f>
              <c:strCache>
                <c:ptCount val="1"/>
                <c:pt idx="0">
                  <c:v>Massachusetts (n=378)</c:v>
                </c:pt>
              </c:strCache>
            </c:strRef>
          </c:tx>
          <c:spPr>
            <a:solidFill>
              <a:schemeClr val="tx2">
                <a:lumMod val="60000"/>
                <a:lumOff val="40000"/>
              </a:schemeClr>
            </a:solidFill>
          </c:spPr>
          <c:cat>
            <c:strRef>
              <c:f>Sheet1!$A$2:$A$6</c:f>
              <c:strCache>
                <c:ptCount val="5"/>
                <c:pt idx="0">
                  <c:v>Conclusions/Outcomes</c:v>
                </c:pt>
                <c:pt idx="1">
                  <c:v>Student's Position</c:v>
                </c:pt>
                <c:pt idx="2">
                  <c:v>Context/Assumptions</c:v>
                </c:pt>
                <c:pt idx="3">
                  <c:v>Evidence</c:v>
                </c:pt>
                <c:pt idx="4">
                  <c:v>Explanation of Issues</c:v>
                </c:pt>
              </c:strCache>
            </c:strRef>
          </c:cat>
          <c:val>
            <c:numRef>
              <c:f>Sheet1!$B$2:$B$6</c:f>
              <c:numCache>
                <c:formatCode>General</c:formatCode>
                <c:ptCount val="5"/>
                <c:pt idx="0">
                  <c:v>1.82</c:v>
                </c:pt>
                <c:pt idx="1">
                  <c:v>1.85</c:v>
                </c:pt>
                <c:pt idx="2">
                  <c:v>1.73</c:v>
                </c:pt>
                <c:pt idx="3">
                  <c:v>1.9500000000000015</c:v>
                </c:pt>
                <c:pt idx="4">
                  <c:v>2.13</c:v>
                </c:pt>
              </c:numCache>
            </c:numRef>
          </c:val>
        </c:ser>
        <c:ser>
          <c:idx val="1"/>
          <c:order val="1"/>
          <c:tx>
            <c:strRef>
              <c:f>Sheet1!$C$1</c:f>
              <c:strCache>
                <c:ptCount val="1"/>
                <c:pt idx="0">
                  <c:v>Project (n=2,056)</c:v>
                </c:pt>
              </c:strCache>
            </c:strRef>
          </c:tx>
          <c:spPr>
            <a:solidFill>
              <a:schemeClr val="accent3">
                <a:lumMod val="60000"/>
                <a:lumOff val="40000"/>
              </a:schemeClr>
            </a:solidFill>
          </c:spPr>
          <c:cat>
            <c:strRef>
              <c:f>Sheet1!$A$2:$A$6</c:f>
              <c:strCache>
                <c:ptCount val="5"/>
                <c:pt idx="0">
                  <c:v>Conclusions/Outcomes</c:v>
                </c:pt>
                <c:pt idx="1">
                  <c:v>Student's Position</c:v>
                </c:pt>
                <c:pt idx="2">
                  <c:v>Context/Assumptions</c:v>
                </c:pt>
                <c:pt idx="3">
                  <c:v>Evidence</c:v>
                </c:pt>
                <c:pt idx="4">
                  <c:v>Explanation of Issues</c:v>
                </c:pt>
              </c:strCache>
            </c:strRef>
          </c:cat>
          <c:val>
            <c:numRef>
              <c:f>Sheet1!$C$2:$C$6</c:f>
              <c:numCache>
                <c:formatCode>General</c:formatCode>
                <c:ptCount val="5"/>
                <c:pt idx="0">
                  <c:v>1.8900000000000001</c:v>
                </c:pt>
                <c:pt idx="1">
                  <c:v>1.8800000000000001</c:v>
                </c:pt>
                <c:pt idx="2">
                  <c:v>1.83</c:v>
                </c:pt>
                <c:pt idx="3">
                  <c:v>2.02</c:v>
                </c:pt>
                <c:pt idx="4">
                  <c:v>2.15</c:v>
                </c:pt>
              </c:numCache>
            </c:numRef>
          </c:val>
        </c:ser>
        <c:axId val="32905856"/>
        <c:axId val="33030528"/>
      </c:barChart>
      <c:catAx>
        <c:axId val="32905856"/>
        <c:scaling>
          <c:orientation val="minMax"/>
        </c:scaling>
        <c:axPos val="l"/>
        <c:numFmt formatCode="General" sourceLinked="0"/>
        <c:tickLblPos val="nextTo"/>
        <c:txPr>
          <a:bodyPr/>
          <a:lstStyle/>
          <a:p>
            <a:pPr>
              <a:defRPr>
                <a:solidFill>
                  <a:schemeClr val="tx1">
                    <a:lumMod val="65000"/>
                    <a:lumOff val="35000"/>
                  </a:schemeClr>
                </a:solidFill>
              </a:defRPr>
            </a:pPr>
            <a:endParaRPr lang="en-US"/>
          </a:p>
        </c:txPr>
        <c:crossAx val="33030528"/>
        <c:crosses val="autoZero"/>
        <c:auto val="1"/>
        <c:lblAlgn val="ctr"/>
        <c:lblOffset val="100"/>
      </c:catAx>
      <c:valAx>
        <c:axId val="33030528"/>
        <c:scaling>
          <c:orientation val="minMax"/>
          <c:max val="4"/>
        </c:scaling>
        <c:axPos val="b"/>
        <c:majorGridlines/>
        <c:numFmt formatCode="General" sourceLinked="1"/>
        <c:tickLblPos val="nextTo"/>
        <c:crossAx val="32905856"/>
        <c:crosses val="autoZero"/>
        <c:crossBetween val="between"/>
      </c:valAx>
    </c:plotArea>
    <c:legend>
      <c:legendPos val="r"/>
      <c:layout/>
      <c:txPr>
        <a:bodyPr/>
        <a:lstStyle/>
        <a:p>
          <a:pPr>
            <a:defRPr>
              <a:solidFill>
                <a:schemeClr val="tx1">
                  <a:lumMod val="65000"/>
                  <a:lumOff val="35000"/>
                </a:schemeClr>
              </a:solidFill>
            </a:defRPr>
          </a:pPr>
          <a:endParaRPr lang="en-US"/>
        </a:p>
      </c:txPr>
    </c:legend>
    <c:plotVisOnly val="1"/>
    <c:dispBlanksAs val="gap"/>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bar"/>
        <c:grouping val="clustered"/>
        <c:ser>
          <c:idx val="0"/>
          <c:order val="0"/>
          <c:tx>
            <c:strRef>
              <c:f>Sheet1!$B$1</c:f>
              <c:strCache>
                <c:ptCount val="1"/>
                <c:pt idx="0">
                  <c:v>Massachusetts (n=123)</c:v>
                </c:pt>
              </c:strCache>
            </c:strRef>
          </c:tx>
          <c:spPr>
            <a:solidFill>
              <a:schemeClr val="tx2">
                <a:lumMod val="60000"/>
                <a:lumOff val="40000"/>
              </a:schemeClr>
            </a:solidFill>
            <a:ln>
              <a:noFill/>
            </a:ln>
            <a:effectLst/>
          </c:spPr>
          <c:cat>
            <c:strRef>
              <c:f>Sheet1!$A$2:$A$6</c:f>
              <c:strCache>
                <c:ptCount val="5"/>
                <c:pt idx="0">
                  <c:v>Syntax/Mechanics</c:v>
                </c:pt>
                <c:pt idx="1">
                  <c:v>Sources/Evidence</c:v>
                </c:pt>
                <c:pt idx="2">
                  <c:v>Genre/Conventions</c:v>
                </c:pt>
                <c:pt idx="3">
                  <c:v>Content Development</c:v>
                </c:pt>
                <c:pt idx="4">
                  <c:v>Context/Purpose</c:v>
                </c:pt>
              </c:strCache>
            </c:strRef>
          </c:cat>
          <c:val>
            <c:numRef>
              <c:f>Sheet1!$B$2:$B$6</c:f>
              <c:numCache>
                <c:formatCode>General</c:formatCode>
                <c:ptCount val="5"/>
                <c:pt idx="0">
                  <c:v>1.08</c:v>
                </c:pt>
                <c:pt idx="1">
                  <c:v>1.71</c:v>
                </c:pt>
                <c:pt idx="2">
                  <c:v>0.87000000000000077</c:v>
                </c:pt>
                <c:pt idx="3">
                  <c:v>1.54</c:v>
                </c:pt>
                <c:pt idx="4">
                  <c:v>1.42</c:v>
                </c:pt>
              </c:numCache>
            </c:numRef>
          </c:val>
        </c:ser>
        <c:ser>
          <c:idx val="1"/>
          <c:order val="1"/>
          <c:tx>
            <c:strRef>
              <c:f>Sheet1!$C$1</c:f>
              <c:strCache>
                <c:ptCount val="1"/>
                <c:pt idx="0">
                  <c:v>Project (n=919)</c:v>
                </c:pt>
              </c:strCache>
            </c:strRef>
          </c:tx>
          <c:spPr>
            <a:solidFill>
              <a:schemeClr val="accent3">
                <a:lumMod val="60000"/>
                <a:lumOff val="40000"/>
              </a:schemeClr>
            </a:solidFill>
            <a:ln>
              <a:noFill/>
            </a:ln>
            <a:effectLst/>
          </c:spPr>
          <c:cat>
            <c:strRef>
              <c:f>Sheet1!$A$2:$A$6</c:f>
              <c:strCache>
                <c:ptCount val="5"/>
                <c:pt idx="0">
                  <c:v>Syntax/Mechanics</c:v>
                </c:pt>
                <c:pt idx="1">
                  <c:v>Sources/Evidence</c:v>
                </c:pt>
                <c:pt idx="2">
                  <c:v>Genre/Conventions</c:v>
                </c:pt>
                <c:pt idx="3">
                  <c:v>Content Development</c:v>
                </c:pt>
                <c:pt idx="4">
                  <c:v>Context/Purpose</c:v>
                </c:pt>
              </c:strCache>
            </c:strRef>
          </c:cat>
          <c:val>
            <c:numRef>
              <c:f>Sheet1!$C$2:$C$6</c:f>
              <c:numCache>
                <c:formatCode>General</c:formatCode>
                <c:ptCount val="5"/>
                <c:pt idx="0">
                  <c:v>2.25</c:v>
                </c:pt>
                <c:pt idx="1">
                  <c:v>1.81</c:v>
                </c:pt>
                <c:pt idx="2">
                  <c:v>2.09</c:v>
                </c:pt>
                <c:pt idx="3">
                  <c:v>2.17</c:v>
                </c:pt>
                <c:pt idx="4">
                  <c:v>2.4099999999999997</c:v>
                </c:pt>
              </c:numCache>
            </c:numRef>
          </c:val>
        </c:ser>
        <c:axId val="50041216"/>
        <c:axId val="50044288"/>
      </c:barChart>
      <c:catAx>
        <c:axId val="50041216"/>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0044288"/>
        <c:crosses val="autoZero"/>
        <c:auto val="1"/>
        <c:lblAlgn val="ctr"/>
        <c:lblOffset val="100"/>
      </c:catAx>
      <c:valAx>
        <c:axId val="50044288"/>
        <c:scaling>
          <c:orientation val="minMax"/>
          <c:max val="4"/>
        </c:scaling>
        <c:axPos val="b"/>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041216"/>
        <c:crosses val="autoZero"/>
        <c:crossBetween val="between"/>
        <c:majorUnit val="1"/>
        <c:minorUnit val="0.1"/>
      </c:valAx>
      <c:spPr>
        <a:noFill/>
        <a:ln>
          <a:noFill/>
        </a:ln>
        <a:effectLst/>
      </c:spPr>
    </c:plotArea>
    <c:legend>
      <c:legendPos val="r"/>
      <c:layout/>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Massachusetts (n=259)</c:v>
                </c:pt>
              </c:strCache>
            </c:strRef>
          </c:tx>
          <c:spPr>
            <a:solidFill>
              <a:schemeClr val="tx2">
                <a:lumMod val="60000"/>
                <a:lumOff val="40000"/>
              </a:schemeClr>
            </a:solidFill>
            <a:ln>
              <a:noFill/>
            </a:ln>
            <a:effectLst/>
          </c:spPr>
          <c:cat>
            <c:strRef>
              <c:f>Sheet1!$A$2:$A$6</c:f>
              <c:strCache>
                <c:ptCount val="5"/>
                <c:pt idx="0">
                  <c:v>Syntax/Mechanics</c:v>
                </c:pt>
                <c:pt idx="1">
                  <c:v>Sources/Evidence</c:v>
                </c:pt>
                <c:pt idx="2">
                  <c:v>Genre/Conventions</c:v>
                </c:pt>
                <c:pt idx="3">
                  <c:v>Content Development</c:v>
                </c:pt>
                <c:pt idx="4">
                  <c:v>Context/Purpose</c:v>
                </c:pt>
              </c:strCache>
            </c:strRef>
          </c:cat>
          <c:val>
            <c:numRef>
              <c:f>Sheet1!$B$2:$B$6</c:f>
              <c:numCache>
                <c:formatCode>General</c:formatCode>
                <c:ptCount val="5"/>
                <c:pt idx="0">
                  <c:v>1.1200000000000001</c:v>
                </c:pt>
                <c:pt idx="1">
                  <c:v>2.14</c:v>
                </c:pt>
                <c:pt idx="2">
                  <c:v>2.2800000000000002</c:v>
                </c:pt>
                <c:pt idx="3">
                  <c:v>2.5299999999999998</c:v>
                </c:pt>
                <c:pt idx="4">
                  <c:v>2.2999999999999998</c:v>
                </c:pt>
              </c:numCache>
            </c:numRef>
          </c:val>
        </c:ser>
        <c:ser>
          <c:idx val="1"/>
          <c:order val="1"/>
          <c:tx>
            <c:strRef>
              <c:f>Sheet1!$C$1</c:f>
              <c:strCache>
                <c:ptCount val="1"/>
                <c:pt idx="0">
                  <c:v>Project (n=1,936)</c:v>
                </c:pt>
              </c:strCache>
            </c:strRef>
          </c:tx>
          <c:spPr>
            <a:solidFill>
              <a:schemeClr val="accent3">
                <a:lumMod val="60000"/>
                <a:lumOff val="40000"/>
              </a:schemeClr>
            </a:solidFill>
            <a:ln>
              <a:noFill/>
            </a:ln>
            <a:effectLst/>
          </c:spPr>
          <c:cat>
            <c:strRef>
              <c:f>Sheet1!$A$2:$A$6</c:f>
              <c:strCache>
                <c:ptCount val="5"/>
                <c:pt idx="0">
                  <c:v>Syntax/Mechanics</c:v>
                </c:pt>
                <c:pt idx="1">
                  <c:v>Sources/Evidence</c:v>
                </c:pt>
                <c:pt idx="2">
                  <c:v>Genre/Conventions</c:v>
                </c:pt>
                <c:pt idx="3">
                  <c:v>Content Development</c:v>
                </c:pt>
                <c:pt idx="4">
                  <c:v>Context/Purpose</c:v>
                </c:pt>
              </c:strCache>
            </c:strRef>
          </c:cat>
          <c:val>
            <c:numRef>
              <c:f>Sheet1!$C$2:$C$6</c:f>
              <c:numCache>
                <c:formatCode>General</c:formatCode>
                <c:ptCount val="5"/>
                <c:pt idx="0">
                  <c:v>2.5299999999999998</c:v>
                </c:pt>
                <c:pt idx="1">
                  <c:v>2.1800000000000002</c:v>
                </c:pt>
                <c:pt idx="2">
                  <c:v>2.4099999999999997</c:v>
                </c:pt>
                <c:pt idx="3">
                  <c:v>2.54</c:v>
                </c:pt>
                <c:pt idx="4">
                  <c:v>2.72</c:v>
                </c:pt>
              </c:numCache>
            </c:numRef>
          </c:val>
        </c:ser>
        <c:axId val="50475008"/>
        <c:axId val="50476544"/>
      </c:barChart>
      <c:catAx>
        <c:axId val="50475008"/>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0476544"/>
        <c:crosses val="autoZero"/>
        <c:auto val="1"/>
        <c:lblAlgn val="ctr"/>
        <c:lblOffset val="100"/>
      </c:catAx>
      <c:valAx>
        <c:axId val="50476544"/>
        <c:scaling>
          <c:orientation val="minMax"/>
          <c:max val="4"/>
        </c:scaling>
        <c:axPos val="b"/>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475008"/>
        <c:crosses val="autoZero"/>
        <c:crossBetween val="between"/>
        <c:majorUnit val="1"/>
        <c:minorUnit val="0.1"/>
      </c:valAx>
      <c:spPr>
        <a:noFill/>
        <a:ln>
          <a:noFill/>
        </a:ln>
        <a:effectLst/>
      </c:spPr>
    </c:plotArea>
    <c:legend>
      <c:legendPos val="r"/>
      <c:layout/>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Massachusetts (n=24)</c:v>
                </c:pt>
              </c:strCache>
            </c:strRef>
          </c:tx>
          <c:spPr>
            <a:solidFill>
              <a:schemeClr val="tx2">
                <a:lumMod val="60000"/>
                <a:lumOff val="40000"/>
              </a:schemeClr>
            </a:solidFill>
            <a:ln>
              <a:noFill/>
            </a:ln>
            <a:effectLst/>
          </c:spPr>
          <c:cat>
            <c:strRef>
              <c:f>Sheet1!$A$2:$A$7</c:f>
              <c:strCache>
                <c:ptCount val="6"/>
                <c:pt idx="0">
                  <c:v>Communication</c:v>
                </c:pt>
                <c:pt idx="1">
                  <c:v>Assumptions</c:v>
                </c:pt>
                <c:pt idx="2">
                  <c:v>Application/Analysis</c:v>
                </c:pt>
                <c:pt idx="3">
                  <c:v>Calculation</c:v>
                </c:pt>
                <c:pt idx="4">
                  <c:v>Representation</c:v>
                </c:pt>
                <c:pt idx="5">
                  <c:v>Interpretation</c:v>
                </c:pt>
              </c:strCache>
            </c:strRef>
          </c:cat>
          <c:val>
            <c:numRef>
              <c:f>Sheet1!$B$2:$B$7</c:f>
              <c:numCache>
                <c:formatCode>General</c:formatCode>
                <c:ptCount val="6"/>
                <c:pt idx="0">
                  <c:v>1.54</c:v>
                </c:pt>
                <c:pt idx="1">
                  <c:v>1.08</c:v>
                </c:pt>
                <c:pt idx="2">
                  <c:v>1.71</c:v>
                </c:pt>
                <c:pt idx="3">
                  <c:v>0.87000000000000122</c:v>
                </c:pt>
                <c:pt idx="4">
                  <c:v>1.54</c:v>
                </c:pt>
                <c:pt idx="5">
                  <c:v>1.42</c:v>
                </c:pt>
              </c:numCache>
            </c:numRef>
          </c:val>
        </c:ser>
        <c:ser>
          <c:idx val="1"/>
          <c:order val="1"/>
          <c:tx>
            <c:strRef>
              <c:f>Sheet1!$C$1</c:f>
              <c:strCache>
                <c:ptCount val="1"/>
                <c:pt idx="0">
                  <c:v>Project (n=576)</c:v>
                </c:pt>
              </c:strCache>
            </c:strRef>
          </c:tx>
          <c:spPr>
            <a:solidFill>
              <a:schemeClr val="accent3">
                <a:lumMod val="60000"/>
                <a:lumOff val="40000"/>
              </a:schemeClr>
            </a:solidFill>
            <a:ln>
              <a:noFill/>
            </a:ln>
            <a:effectLst/>
          </c:spPr>
          <c:cat>
            <c:strRef>
              <c:f>Sheet1!$A$2:$A$7</c:f>
              <c:strCache>
                <c:ptCount val="6"/>
                <c:pt idx="0">
                  <c:v>Communication</c:v>
                </c:pt>
                <c:pt idx="1">
                  <c:v>Assumptions</c:v>
                </c:pt>
                <c:pt idx="2">
                  <c:v>Application/Analysis</c:v>
                </c:pt>
                <c:pt idx="3">
                  <c:v>Calculation</c:v>
                </c:pt>
                <c:pt idx="4">
                  <c:v>Representation</c:v>
                </c:pt>
                <c:pt idx="5">
                  <c:v>Interpretation</c:v>
                </c:pt>
              </c:strCache>
            </c:strRef>
          </c:cat>
          <c:val>
            <c:numRef>
              <c:f>Sheet1!$C$2:$C$7</c:f>
              <c:numCache>
                <c:formatCode>General</c:formatCode>
                <c:ptCount val="6"/>
                <c:pt idx="0">
                  <c:v>1.8800000000000001</c:v>
                </c:pt>
                <c:pt idx="1">
                  <c:v>0.98</c:v>
                </c:pt>
                <c:pt idx="2">
                  <c:v>1.71</c:v>
                </c:pt>
                <c:pt idx="3">
                  <c:v>2.23</c:v>
                </c:pt>
                <c:pt idx="4">
                  <c:v>2.14</c:v>
                </c:pt>
                <c:pt idx="5">
                  <c:v>1.9300000000000024</c:v>
                </c:pt>
              </c:numCache>
            </c:numRef>
          </c:val>
        </c:ser>
        <c:axId val="50639232"/>
        <c:axId val="50640768"/>
      </c:barChart>
      <c:catAx>
        <c:axId val="50639232"/>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0640768"/>
        <c:crosses val="autoZero"/>
        <c:auto val="1"/>
        <c:lblAlgn val="ctr"/>
        <c:lblOffset val="100"/>
      </c:catAx>
      <c:valAx>
        <c:axId val="50640768"/>
        <c:scaling>
          <c:orientation val="minMax"/>
          <c:max val="4"/>
        </c:scaling>
        <c:axPos val="b"/>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639232"/>
        <c:crosses val="autoZero"/>
        <c:crossBetween val="between"/>
        <c:majorUnit val="1"/>
        <c:minorUnit val="0.1"/>
      </c:valAx>
      <c:spPr>
        <a:noFill/>
        <a:ln>
          <a:noFill/>
        </a:ln>
        <a:effectLst/>
      </c:spPr>
    </c:plotArea>
    <c:legend>
      <c:legendPos val="r"/>
      <c:layout>
        <c:manualLayout>
          <c:xMode val="edge"/>
          <c:yMode val="edge"/>
          <c:x val="0.66637426900584795"/>
          <c:y val="0.38606637879942518"/>
          <c:w val="0.29090909090909134"/>
          <c:h val="0.30851240369147465"/>
        </c:manualLayout>
      </c:layout>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Sheet1!$B$1</c:f>
              <c:strCache>
                <c:ptCount val="1"/>
                <c:pt idx="0">
                  <c:v>Massachusetts (n=43)</c:v>
                </c:pt>
              </c:strCache>
            </c:strRef>
          </c:tx>
          <c:spPr>
            <a:solidFill>
              <a:schemeClr val="tx2">
                <a:lumMod val="60000"/>
                <a:lumOff val="40000"/>
              </a:schemeClr>
            </a:solidFill>
            <a:ln>
              <a:noFill/>
            </a:ln>
            <a:effectLst/>
          </c:spPr>
          <c:cat>
            <c:strRef>
              <c:f>Sheet1!$A$2:$A$7</c:f>
              <c:strCache>
                <c:ptCount val="6"/>
                <c:pt idx="0">
                  <c:v>Communication</c:v>
                </c:pt>
                <c:pt idx="1">
                  <c:v>Assumptions</c:v>
                </c:pt>
                <c:pt idx="2">
                  <c:v>Application/Analysis</c:v>
                </c:pt>
                <c:pt idx="3">
                  <c:v>Calculation</c:v>
                </c:pt>
                <c:pt idx="4">
                  <c:v>Representation</c:v>
                </c:pt>
                <c:pt idx="5">
                  <c:v>Interpretation</c:v>
                </c:pt>
              </c:strCache>
            </c:strRef>
          </c:cat>
          <c:val>
            <c:numRef>
              <c:f>Sheet1!$B$2:$B$7</c:f>
              <c:numCache>
                <c:formatCode>General</c:formatCode>
                <c:ptCount val="6"/>
                <c:pt idx="0">
                  <c:v>2.2999999999999998</c:v>
                </c:pt>
                <c:pt idx="1">
                  <c:v>1.1200000000000001</c:v>
                </c:pt>
                <c:pt idx="2">
                  <c:v>2.14</c:v>
                </c:pt>
                <c:pt idx="3">
                  <c:v>2.2800000000000002</c:v>
                </c:pt>
                <c:pt idx="4">
                  <c:v>2.5299999999999998</c:v>
                </c:pt>
                <c:pt idx="5">
                  <c:v>2.2999999999999998</c:v>
                </c:pt>
              </c:numCache>
            </c:numRef>
          </c:val>
        </c:ser>
        <c:ser>
          <c:idx val="1"/>
          <c:order val="1"/>
          <c:tx>
            <c:strRef>
              <c:f>Sheet1!$C$1</c:f>
              <c:strCache>
                <c:ptCount val="1"/>
                <c:pt idx="0">
                  <c:v>Project (n=787)</c:v>
                </c:pt>
              </c:strCache>
            </c:strRef>
          </c:tx>
          <c:spPr>
            <a:solidFill>
              <a:schemeClr val="accent3">
                <a:lumMod val="60000"/>
                <a:lumOff val="40000"/>
              </a:schemeClr>
            </a:solidFill>
            <a:ln>
              <a:noFill/>
            </a:ln>
            <a:effectLst/>
          </c:spPr>
          <c:cat>
            <c:strRef>
              <c:f>Sheet1!$A$2:$A$7</c:f>
              <c:strCache>
                <c:ptCount val="6"/>
                <c:pt idx="0">
                  <c:v>Communication</c:v>
                </c:pt>
                <c:pt idx="1">
                  <c:v>Assumptions</c:v>
                </c:pt>
                <c:pt idx="2">
                  <c:v>Application/Analysis</c:v>
                </c:pt>
                <c:pt idx="3">
                  <c:v>Calculation</c:v>
                </c:pt>
                <c:pt idx="4">
                  <c:v>Representation</c:v>
                </c:pt>
                <c:pt idx="5">
                  <c:v>Interpretation</c:v>
                </c:pt>
              </c:strCache>
            </c:strRef>
          </c:cat>
          <c:val>
            <c:numRef>
              <c:f>Sheet1!$C$2:$C$7</c:f>
              <c:numCache>
                <c:formatCode>General</c:formatCode>
                <c:ptCount val="6"/>
                <c:pt idx="0">
                  <c:v>2.3099999999999987</c:v>
                </c:pt>
                <c:pt idx="1">
                  <c:v>1.49</c:v>
                </c:pt>
                <c:pt idx="2">
                  <c:v>2.2000000000000002</c:v>
                </c:pt>
                <c:pt idx="3">
                  <c:v>2.3299999999999987</c:v>
                </c:pt>
                <c:pt idx="4">
                  <c:v>2.3199999999999967</c:v>
                </c:pt>
                <c:pt idx="5">
                  <c:v>2.3699999999999997</c:v>
                </c:pt>
              </c:numCache>
            </c:numRef>
          </c:val>
        </c:ser>
        <c:axId val="50809088"/>
        <c:axId val="50810880"/>
      </c:barChart>
      <c:catAx>
        <c:axId val="50809088"/>
        <c:scaling>
          <c:orientation val="minMax"/>
        </c:scaling>
        <c:axPos val="l"/>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0810880"/>
        <c:crosses val="autoZero"/>
        <c:auto val="1"/>
        <c:lblAlgn val="ctr"/>
        <c:lblOffset val="100"/>
      </c:catAx>
      <c:valAx>
        <c:axId val="50810880"/>
        <c:scaling>
          <c:orientation val="minMax"/>
          <c:max val="4"/>
        </c:scaling>
        <c:axPos val="b"/>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809088"/>
        <c:crosses val="autoZero"/>
        <c:crossBetween val="between"/>
        <c:majorUnit val="1"/>
        <c:minorUnit val="0.1"/>
      </c:valAx>
      <c:spPr>
        <a:noFill/>
        <a:ln>
          <a:noFill/>
        </a:ln>
        <a:effectLst/>
      </c:spPr>
    </c:plotArea>
    <c:legend>
      <c:legendPos val="r"/>
      <c:layout/>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chart>
  <c:spPr>
    <a:noFill/>
    <a:ln>
      <a:noFill/>
    </a:ln>
    <a:effectLst/>
  </c:spPr>
  <c:txPr>
    <a:bodyPr/>
    <a:lstStyle/>
    <a:p>
      <a:pPr>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7"/>
  <c:chart>
    <c:title>
      <c:layout/>
      <c:txPr>
        <a:bodyPr/>
        <a:lstStyle/>
        <a:p>
          <a:pPr>
            <a:defRPr sz="1400"/>
          </a:pPr>
          <a:endParaRPr lang="en-US"/>
        </a:p>
      </c:txPr>
    </c:title>
    <c:plotArea>
      <c:layout/>
      <c:pieChart>
        <c:varyColors val="1"/>
        <c:ser>
          <c:idx val="0"/>
          <c:order val="0"/>
          <c:tx>
            <c:strRef>
              <c:f>Sheet2!$L$5</c:f>
              <c:strCache>
                <c:ptCount val="1"/>
                <c:pt idx="0">
                  <c:v>IPEDS</c:v>
                </c:pt>
              </c:strCache>
            </c:strRef>
          </c:tx>
          <c:dPt>
            <c:idx val="0"/>
            <c:spPr>
              <a:solidFill>
                <a:schemeClr val="accent1"/>
              </a:solidFill>
              <a:ln w="38100">
                <a:solidFill>
                  <a:schemeClr val="bg1"/>
                </a:solidFill>
              </a:ln>
            </c:spPr>
          </c:dPt>
          <c:dPt>
            <c:idx val="1"/>
            <c:spPr>
              <a:solidFill>
                <a:schemeClr val="accent6"/>
              </a:solidFill>
            </c:spPr>
          </c:dPt>
          <c:dLbls>
            <c:dLbl>
              <c:idx val="0"/>
              <c:layout>
                <c:manualLayout>
                  <c:x val="-0.15339479440070028"/>
                  <c:y val="4.403470399533408E-2"/>
                </c:manualLayout>
              </c:layout>
              <c:showCatName val="1"/>
              <c:showPercent val="1"/>
            </c:dLbl>
            <c:dLbl>
              <c:idx val="1"/>
              <c:layout>
                <c:manualLayout>
                  <c:x val="0.17550896762904636"/>
                  <c:y val="-9.0538786818314329E-2"/>
                </c:manualLayout>
              </c:layout>
              <c:showCatName val="1"/>
              <c:showPercent val="1"/>
            </c:dLbl>
            <c:txPr>
              <a:bodyPr/>
              <a:lstStyle/>
              <a:p>
                <a:pPr>
                  <a:defRPr sz="1200" b="0">
                    <a:solidFill>
                      <a:schemeClr val="bg1"/>
                    </a:solidFill>
                  </a:defRPr>
                </a:pPr>
                <a:endParaRPr lang="en-US"/>
              </a:p>
            </c:txPr>
            <c:showCatName val="1"/>
            <c:showPercent val="1"/>
            <c:showLeaderLines val="1"/>
          </c:dLbls>
          <c:cat>
            <c:strRef>
              <c:f>Sheet2!$M$4:$N$4</c:f>
              <c:strCache>
                <c:ptCount val="2"/>
                <c:pt idx="0">
                  <c:v>Male</c:v>
                </c:pt>
                <c:pt idx="1">
                  <c:v>Female</c:v>
                </c:pt>
              </c:strCache>
            </c:strRef>
          </c:cat>
          <c:val>
            <c:numRef>
              <c:f>Sheet2!$M$5:$N$5</c:f>
              <c:numCache>
                <c:formatCode>General</c:formatCode>
                <c:ptCount val="2"/>
                <c:pt idx="0">
                  <c:v>0.41543219207479681</c:v>
                </c:pt>
                <c:pt idx="1">
                  <c:v>0.58456780792520235</c:v>
                </c:pt>
              </c:numCache>
            </c:numRef>
          </c:val>
        </c:ser>
        <c:dLbls>
          <c:showCatName val="1"/>
          <c:showPercent val="1"/>
        </c:dLbls>
        <c:firstSliceAng val="0"/>
      </c:pieChart>
    </c:plotArea>
    <c:plotVisOnly val="1"/>
    <c:dispBlanksAs val="zero"/>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7"/>
  <c:chart>
    <c:title>
      <c:tx>
        <c:rich>
          <a:bodyPr/>
          <a:lstStyle/>
          <a:p>
            <a:pPr>
              <a:defRPr/>
            </a:pPr>
            <a:r>
              <a:rPr lang="en-US" sz="1400" dirty="0"/>
              <a:t>MSC</a:t>
            </a:r>
          </a:p>
        </c:rich>
      </c:tx>
      <c:layout/>
    </c:title>
    <c:plotArea>
      <c:layout/>
      <c:pieChart>
        <c:varyColors val="1"/>
        <c:ser>
          <c:idx val="0"/>
          <c:order val="0"/>
          <c:tx>
            <c:strRef>
              <c:f>Sheet2!$L$6</c:f>
              <c:strCache>
                <c:ptCount val="1"/>
                <c:pt idx="0">
                  <c:v>MSC</c:v>
                </c:pt>
              </c:strCache>
            </c:strRef>
          </c:tx>
          <c:explosion val="2"/>
          <c:dPt>
            <c:idx val="0"/>
            <c:explosion val="0"/>
            <c:spPr>
              <a:solidFill>
                <a:schemeClr val="accent1"/>
              </a:solidFill>
            </c:spPr>
          </c:dPt>
          <c:dPt>
            <c:idx val="1"/>
            <c:spPr>
              <a:solidFill>
                <a:schemeClr val="accent6"/>
              </a:solidFill>
            </c:spPr>
          </c:dPt>
          <c:dLbls>
            <c:dLbl>
              <c:idx val="0"/>
              <c:layout>
                <c:manualLayout>
                  <c:x val="-0.15339479440070028"/>
                  <c:y val="4.4034703995334046E-2"/>
                </c:manualLayout>
              </c:layout>
              <c:showCatName val="1"/>
              <c:showPercent val="1"/>
            </c:dLbl>
            <c:dLbl>
              <c:idx val="1"/>
              <c:layout>
                <c:manualLayout>
                  <c:x val="0.17550896762904636"/>
                  <c:y val="-9.0538786818314329E-2"/>
                </c:manualLayout>
              </c:layout>
              <c:showCatName val="1"/>
              <c:showPercent val="1"/>
            </c:dLbl>
            <c:txPr>
              <a:bodyPr/>
              <a:lstStyle/>
              <a:p>
                <a:pPr>
                  <a:defRPr sz="1200" b="0">
                    <a:solidFill>
                      <a:schemeClr val="bg1"/>
                    </a:solidFill>
                  </a:defRPr>
                </a:pPr>
                <a:endParaRPr lang="en-US"/>
              </a:p>
            </c:txPr>
            <c:showCatName val="1"/>
            <c:showPercent val="1"/>
            <c:showLeaderLines val="1"/>
          </c:dLbls>
          <c:cat>
            <c:strRef>
              <c:f>Sheet2!$M$4:$N$4</c:f>
              <c:strCache>
                <c:ptCount val="2"/>
                <c:pt idx="0">
                  <c:v>Male</c:v>
                </c:pt>
                <c:pt idx="1">
                  <c:v>Female</c:v>
                </c:pt>
              </c:strCache>
            </c:strRef>
          </c:cat>
          <c:val>
            <c:numRef>
              <c:f>Sheet2!$M$6:$N$6</c:f>
              <c:numCache>
                <c:formatCode>General</c:formatCode>
                <c:ptCount val="2"/>
                <c:pt idx="0">
                  <c:v>0.40998588714597001</c:v>
                </c:pt>
                <c:pt idx="1">
                  <c:v>0.59001411285403149</c:v>
                </c:pt>
              </c:numCache>
            </c:numRef>
          </c:val>
        </c:ser>
        <c:dLbls>
          <c:showCatName val="1"/>
          <c:showPercent val="1"/>
        </c:dLbls>
        <c:firstSliceAng val="0"/>
      </c:pieChart>
    </c:plotArea>
    <c:plotVisOnly val="1"/>
    <c:dispBlanksAs val="zero"/>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400" dirty="0" smtClean="0"/>
              <a:t>Percent of Students with Pell-Eligibility</a:t>
            </a:r>
            <a:endParaRPr lang="en-US" sz="1400" dirty="0"/>
          </a:p>
        </c:rich>
      </c:tx>
      <c:layout>
        <c:manualLayout>
          <c:xMode val="edge"/>
          <c:yMode val="edge"/>
          <c:x val="0.29128681303393694"/>
          <c:y val="2.173921656019424E-2"/>
        </c:manualLayout>
      </c:layout>
    </c:title>
    <c:plotArea>
      <c:layout>
        <c:manualLayout>
          <c:layoutTarget val="inner"/>
          <c:xMode val="edge"/>
          <c:yMode val="edge"/>
          <c:x val="7.1163667814140213E-2"/>
          <c:y val="0.2365051922857469"/>
          <c:w val="0.89905673905338412"/>
          <c:h val="0.67376012781011074"/>
        </c:manualLayout>
      </c:layout>
      <c:barChart>
        <c:barDir val="col"/>
        <c:grouping val="clustered"/>
        <c:ser>
          <c:idx val="0"/>
          <c:order val="0"/>
          <c:tx>
            <c:strRef>
              <c:f>Sheet2!$Y$16</c:f>
              <c:strCache>
                <c:ptCount val="1"/>
                <c:pt idx="0">
                  <c:v>2 Year</c:v>
                </c:pt>
              </c:strCache>
            </c:strRef>
          </c:tx>
          <c:spPr>
            <a:solidFill>
              <a:schemeClr val="accent6"/>
            </a:solidFill>
            <a:ln w="19050">
              <a:solidFill>
                <a:schemeClr val="bg1"/>
              </a:solidFill>
            </a:ln>
          </c:spPr>
          <c:dLbls>
            <c:txPr>
              <a:bodyPr/>
              <a:lstStyle/>
              <a:p>
                <a:pPr>
                  <a:defRPr sz="1200"/>
                </a:pPr>
                <a:endParaRPr lang="en-US"/>
              </a:p>
            </c:txPr>
            <c:showVal val="1"/>
          </c:dLbls>
          <c:cat>
            <c:strRef>
              <c:f>Sheet2!$Z$15:$AA$15</c:f>
              <c:strCache>
                <c:ptCount val="2"/>
                <c:pt idx="0">
                  <c:v>IPEDS</c:v>
                </c:pt>
                <c:pt idx="1">
                  <c:v>MSC</c:v>
                </c:pt>
              </c:strCache>
            </c:strRef>
          </c:cat>
          <c:val>
            <c:numRef>
              <c:f>Sheet2!$Z$16:$AA$16</c:f>
              <c:numCache>
                <c:formatCode>0%</c:formatCode>
                <c:ptCount val="2"/>
                <c:pt idx="0">
                  <c:v>0.40816040072107335</c:v>
                </c:pt>
                <c:pt idx="1">
                  <c:v>0.50699300699300764</c:v>
                </c:pt>
              </c:numCache>
            </c:numRef>
          </c:val>
        </c:ser>
        <c:ser>
          <c:idx val="1"/>
          <c:order val="1"/>
          <c:tx>
            <c:strRef>
              <c:f>Sheet2!$Y$17</c:f>
              <c:strCache>
                <c:ptCount val="1"/>
                <c:pt idx="0">
                  <c:v>4 Year</c:v>
                </c:pt>
              </c:strCache>
            </c:strRef>
          </c:tx>
          <c:spPr>
            <a:solidFill>
              <a:schemeClr val="accent1"/>
            </a:solidFill>
            <a:ln w="19050">
              <a:solidFill>
                <a:schemeClr val="bg1"/>
              </a:solidFill>
            </a:ln>
          </c:spPr>
          <c:dLbls>
            <c:txPr>
              <a:bodyPr/>
              <a:lstStyle/>
              <a:p>
                <a:pPr>
                  <a:defRPr sz="1200"/>
                </a:pPr>
                <a:endParaRPr lang="en-US"/>
              </a:p>
            </c:txPr>
            <c:showVal val="1"/>
          </c:dLbls>
          <c:cat>
            <c:strRef>
              <c:f>Sheet2!$Z$15:$AA$15</c:f>
              <c:strCache>
                <c:ptCount val="2"/>
                <c:pt idx="0">
                  <c:v>IPEDS</c:v>
                </c:pt>
                <c:pt idx="1">
                  <c:v>MSC</c:v>
                </c:pt>
              </c:strCache>
            </c:strRef>
          </c:cat>
          <c:val>
            <c:numRef>
              <c:f>Sheet2!$Z$17:$AA$17</c:f>
              <c:numCache>
                <c:formatCode>0%</c:formatCode>
                <c:ptCount val="2"/>
                <c:pt idx="0">
                  <c:v>0.33951296066241643</c:v>
                </c:pt>
                <c:pt idx="1">
                  <c:v>0.41390728476821192</c:v>
                </c:pt>
              </c:numCache>
            </c:numRef>
          </c:val>
        </c:ser>
        <c:axId val="77383168"/>
        <c:axId val="77385088"/>
      </c:barChart>
      <c:catAx>
        <c:axId val="77383168"/>
        <c:scaling>
          <c:orientation val="minMax"/>
        </c:scaling>
        <c:axPos val="b"/>
        <c:majorTickMark val="none"/>
        <c:tickLblPos val="nextTo"/>
        <c:txPr>
          <a:bodyPr/>
          <a:lstStyle/>
          <a:p>
            <a:pPr>
              <a:defRPr sz="1200"/>
            </a:pPr>
            <a:endParaRPr lang="en-US"/>
          </a:p>
        </c:txPr>
        <c:crossAx val="77385088"/>
        <c:crosses val="autoZero"/>
        <c:auto val="1"/>
        <c:lblAlgn val="ctr"/>
        <c:lblOffset val="100"/>
      </c:catAx>
      <c:valAx>
        <c:axId val="77385088"/>
        <c:scaling>
          <c:orientation val="minMax"/>
          <c:min val="0"/>
        </c:scaling>
        <c:axPos val="l"/>
        <c:majorGridlines>
          <c:spPr>
            <a:ln>
              <a:solidFill>
                <a:schemeClr val="bg1">
                  <a:lumMod val="75000"/>
                </a:schemeClr>
              </a:solidFill>
              <a:prstDash val="sysDash"/>
            </a:ln>
          </c:spPr>
        </c:majorGridlines>
        <c:numFmt formatCode="0%" sourceLinked="0"/>
        <c:majorTickMark val="none"/>
        <c:tickLblPos val="nextTo"/>
        <c:spPr>
          <a:ln>
            <a:noFill/>
          </a:ln>
        </c:spPr>
        <c:crossAx val="77383168"/>
        <c:crosses val="autoZero"/>
        <c:crossBetween val="between"/>
        <c:majorUnit val="0.25"/>
      </c:valAx>
    </c:plotArea>
    <c:legend>
      <c:legendPos val="t"/>
      <c:layout>
        <c:manualLayout>
          <c:xMode val="edge"/>
          <c:yMode val="edge"/>
          <c:x val="0.43198265851643436"/>
          <c:y val="7.8899371069182406E-2"/>
          <c:w val="0.15766880832663771"/>
          <c:h val="5.6864507502599908E-2"/>
        </c:manualLayout>
      </c:layout>
    </c:legend>
    <c:plotVisOnly val="1"/>
    <c:dispBlanksAs val="gap"/>
  </c:chart>
  <c:spPr>
    <a:ln>
      <a:no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2 Year</a:t>
            </a:r>
          </a:p>
        </c:rich>
      </c:tx>
      <c:layout/>
    </c:title>
    <c:plotArea>
      <c:layout/>
      <c:barChart>
        <c:barDir val="col"/>
        <c:grouping val="percentStacked"/>
        <c:ser>
          <c:idx val="0"/>
          <c:order val="0"/>
          <c:tx>
            <c:strRef>
              <c:f>Sheet2!$N$8</c:f>
              <c:strCache>
                <c:ptCount val="1"/>
                <c:pt idx="0">
                  <c:v>18-24</c:v>
                </c:pt>
              </c:strCache>
            </c:strRef>
          </c:tx>
          <c:spPr>
            <a:solidFill>
              <a:schemeClr val="tx2">
                <a:lumMod val="60000"/>
                <a:lumOff val="40000"/>
              </a:schemeClr>
            </a:solidFill>
          </c:spPr>
          <c:dLbls>
            <c:txPr>
              <a:bodyPr/>
              <a:lstStyle/>
              <a:p>
                <a:pPr>
                  <a:defRPr sz="1200" b="1">
                    <a:solidFill>
                      <a:schemeClr val="bg1"/>
                    </a:solidFill>
                  </a:defRPr>
                </a:pPr>
                <a:endParaRPr lang="en-US"/>
              </a:p>
            </c:txPr>
            <c:showVal val="1"/>
          </c:dLbls>
          <c:cat>
            <c:strRef>
              <c:f>Sheet2!$L$9:$L$10</c:f>
              <c:strCache>
                <c:ptCount val="2"/>
                <c:pt idx="0">
                  <c:v>IPEDS</c:v>
                </c:pt>
                <c:pt idx="1">
                  <c:v>MSC</c:v>
                </c:pt>
              </c:strCache>
            </c:strRef>
          </c:cat>
          <c:val>
            <c:numRef>
              <c:f>Sheet2!$N$9:$N$10</c:f>
              <c:numCache>
                <c:formatCode>0%</c:formatCode>
                <c:ptCount val="2"/>
                <c:pt idx="0">
                  <c:v>0.44876667144700988</c:v>
                </c:pt>
                <c:pt idx="1">
                  <c:v>0.49078947368421189</c:v>
                </c:pt>
              </c:numCache>
            </c:numRef>
          </c:val>
        </c:ser>
        <c:ser>
          <c:idx val="1"/>
          <c:order val="1"/>
          <c:tx>
            <c:strRef>
              <c:f>Sheet2!$O$8</c:f>
              <c:strCache>
                <c:ptCount val="1"/>
                <c:pt idx="0">
                  <c:v>25-39</c:v>
                </c:pt>
              </c:strCache>
            </c:strRef>
          </c:tx>
          <c:spPr>
            <a:solidFill>
              <a:schemeClr val="accent1"/>
            </a:solidFill>
          </c:spPr>
          <c:dLbls>
            <c:txPr>
              <a:bodyPr/>
              <a:lstStyle/>
              <a:p>
                <a:pPr>
                  <a:defRPr sz="1200" b="1">
                    <a:solidFill>
                      <a:schemeClr val="bg1"/>
                    </a:solidFill>
                  </a:defRPr>
                </a:pPr>
                <a:endParaRPr lang="en-US"/>
              </a:p>
            </c:txPr>
            <c:showVal val="1"/>
          </c:dLbls>
          <c:cat>
            <c:strRef>
              <c:f>Sheet2!$L$9:$L$10</c:f>
              <c:strCache>
                <c:ptCount val="2"/>
                <c:pt idx="0">
                  <c:v>IPEDS</c:v>
                </c:pt>
                <c:pt idx="1">
                  <c:v>MSC</c:v>
                </c:pt>
              </c:strCache>
            </c:strRef>
          </c:cat>
          <c:val>
            <c:numRef>
              <c:f>Sheet2!$O$9:$O$10</c:f>
              <c:numCache>
                <c:formatCode>0%</c:formatCode>
                <c:ptCount val="2"/>
                <c:pt idx="0">
                  <c:v>0.38409460299249604</c:v>
                </c:pt>
                <c:pt idx="1">
                  <c:v>0.38421052631579011</c:v>
                </c:pt>
              </c:numCache>
            </c:numRef>
          </c:val>
        </c:ser>
        <c:ser>
          <c:idx val="2"/>
          <c:order val="2"/>
          <c:tx>
            <c:strRef>
              <c:f>Sheet2!$P$8</c:f>
              <c:strCache>
                <c:ptCount val="1"/>
                <c:pt idx="0">
                  <c:v>40+ </c:v>
                </c:pt>
              </c:strCache>
            </c:strRef>
          </c:tx>
          <c:spPr>
            <a:solidFill>
              <a:schemeClr val="accent1">
                <a:lumMod val="75000"/>
              </a:schemeClr>
            </a:solidFill>
          </c:spPr>
          <c:dLbls>
            <c:txPr>
              <a:bodyPr/>
              <a:lstStyle/>
              <a:p>
                <a:pPr>
                  <a:defRPr sz="1200" b="1">
                    <a:solidFill>
                      <a:schemeClr val="bg1"/>
                    </a:solidFill>
                  </a:defRPr>
                </a:pPr>
                <a:endParaRPr lang="en-US"/>
              </a:p>
            </c:txPr>
            <c:showVal val="1"/>
          </c:dLbls>
          <c:cat>
            <c:strRef>
              <c:f>Sheet2!$L$9:$L$10</c:f>
              <c:strCache>
                <c:ptCount val="2"/>
                <c:pt idx="0">
                  <c:v>IPEDS</c:v>
                </c:pt>
                <c:pt idx="1">
                  <c:v>MSC</c:v>
                </c:pt>
              </c:strCache>
            </c:strRef>
          </c:cat>
          <c:val>
            <c:numRef>
              <c:f>Sheet2!$P$9:$P$10</c:f>
              <c:numCache>
                <c:formatCode>0%</c:formatCode>
                <c:ptCount val="2"/>
                <c:pt idx="0">
                  <c:v>0.16081074621157787</c:v>
                </c:pt>
                <c:pt idx="1">
                  <c:v>0.125</c:v>
                </c:pt>
              </c:numCache>
            </c:numRef>
          </c:val>
        </c:ser>
        <c:dLbls>
          <c:showVal val="1"/>
        </c:dLbls>
        <c:gapWidth val="25"/>
        <c:overlap val="100"/>
        <c:axId val="80515072"/>
        <c:axId val="80516608"/>
      </c:barChart>
      <c:catAx>
        <c:axId val="80515072"/>
        <c:scaling>
          <c:orientation val="minMax"/>
        </c:scaling>
        <c:axPos val="b"/>
        <c:majorTickMark val="none"/>
        <c:tickLblPos val="nextTo"/>
        <c:txPr>
          <a:bodyPr/>
          <a:lstStyle/>
          <a:p>
            <a:pPr>
              <a:defRPr sz="1200"/>
            </a:pPr>
            <a:endParaRPr lang="en-US"/>
          </a:p>
        </c:txPr>
        <c:crossAx val="80516608"/>
        <c:crosses val="autoZero"/>
        <c:auto val="1"/>
        <c:lblAlgn val="ctr"/>
        <c:lblOffset val="100"/>
      </c:catAx>
      <c:valAx>
        <c:axId val="80516608"/>
        <c:scaling>
          <c:orientation val="minMax"/>
        </c:scaling>
        <c:axPos val="l"/>
        <c:majorGridlines>
          <c:spPr>
            <a:ln>
              <a:solidFill>
                <a:schemeClr val="bg1">
                  <a:lumMod val="75000"/>
                </a:schemeClr>
              </a:solidFill>
              <a:prstDash val="sysDash"/>
            </a:ln>
          </c:spPr>
        </c:majorGridlines>
        <c:numFmt formatCode="0%" sourceLinked="1"/>
        <c:majorTickMark val="none"/>
        <c:tickLblPos val="nextTo"/>
        <c:crossAx val="80515072"/>
        <c:crosses val="autoZero"/>
        <c:crossBetween val="between"/>
        <c:majorUnit val="0.25"/>
      </c:valAx>
    </c:plotArea>
    <c:legend>
      <c:legendPos val="b"/>
      <c:layout/>
      <c:txPr>
        <a:bodyPr/>
        <a:lstStyle/>
        <a:p>
          <a:pPr>
            <a:defRPr sz="1200"/>
          </a:pPr>
          <a:endParaRPr lang="en-US"/>
        </a:p>
      </c:txPr>
    </c:legend>
    <c:plotVisOnly val="1"/>
    <c:dispBlanksAs val="gap"/>
  </c:chart>
  <c:spPr>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4 Year</a:t>
            </a:r>
          </a:p>
        </c:rich>
      </c:tx>
      <c:layout/>
    </c:title>
    <c:plotArea>
      <c:layout/>
      <c:barChart>
        <c:barDir val="col"/>
        <c:grouping val="percentStacked"/>
        <c:ser>
          <c:idx val="0"/>
          <c:order val="0"/>
          <c:tx>
            <c:strRef>
              <c:f>Sheet2!$T$8</c:f>
              <c:strCache>
                <c:ptCount val="1"/>
                <c:pt idx="0">
                  <c:v>18-24</c:v>
                </c:pt>
              </c:strCache>
            </c:strRef>
          </c:tx>
          <c:spPr>
            <a:solidFill>
              <a:schemeClr val="tx2">
                <a:lumMod val="60000"/>
                <a:lumOff val="40000"/>
              </a:schemeClr>
            </a:solidFill>
          </c:spPr>
          <c:dLbls>
            <c:txPr>
              <a:bodyPr/>
              <a:lstStyle/>
              <a:p>
                <a:pPr>
                  <a:defRPr sz="1200" b="1">
                    <a:solidFill>
                      <a:schemeClr val="bg1"/>
                    </a:solidFill>
                  </a:defRPr>
                </a:pPr>
                <a:endParaRPr lang="en-US"/>
              </a:p>
            </c:txPr>
            <c:showVal val="1"/>
          </c:dLbls>
          <c:cat>
            <c:strRef>
              <c:f>Sheet2!$L$9:$L$10</c:f>
              <c:strCache>
                <c:ptCount val="2"/>
                <c:pt idx="0">
                  <c:v>IPEDS</c:v>
                </c:pt>
                <c:pt idx="1">
                  <c:v>MSC</c:v>
                </c:pt>
              </c:strCache>
            </c:strRef>
          </c:cat>
          <c:val>
            <c:numRef>
              <c:f>Sheet2!$T$9:$T$10</c:f>
              <c:numCache>
                <c:formatCode>0%</c:formatCode>
                <c:ptCount val="2"/>
                <c:pt idx="0">
                  <c:v>0.65887709691074081</c:v>
                </c:pt>
                <c:pt idx="1">
                  <c:v>0.65519662921348565</c:v>
                </c:pt>
              </c:numCache>
            </c:numRef>
          </c:val>
        </c:ser>
        <c:ser>
          <c:idx val="1"/>
          <c:order val="1"/>
          <c:tx>
            <c:strRef>
              <c:f>Sheet2!$U$8</c:f>
              <c:strCache>
                <c:ptCount val="1"/>
                <c:pt idx="0">
                  <c:v>25-39</c:v>
                </c:pt>
              </c:strCache>
            </c:strRef>
          </c:tx>
          <c:spPr>
            <a:solidFill>
              <a:schemeClr val="accent1"/>
            </a:solidFill>
          </c:spPr>
          <c:dLbls>
            <c:dLbl>
              <c:idx val="0"/>
              <c:layout>
                <c:manualLayout>
                  <c:x val="2.7777777777777939E-3"/>
                  <c:y val="1.3888888888888935E-2"/>
                </c:manualLayout>
              </c:layout>
              <c:showVal val="1"/>
            </c:dLbl>
            <c:txPr>
              <a:bodyPr/>
              <a:lstStyle/>
              <a:p>
                <a:pPr>
                  <a:defRPr sz="1200" b="1">
                    <a:solidFill>
                      <a:schemeClr val="bg1"/>
                    </a:solidFill>
                  </a:defRPr>
                </a:pPr>
                <a:endParaRPr lang="en-US"/>
              </a:p>
            </c:txPr>
            <c:showVal val="1"/>
          </c:dLbls>
          <c:cat>
            <c:strRef>
              <c:f>Sheet2!$L$9:$L$10</c:f>
              <c:strCache>
                <c:ptCount val="2"/>
                <c:pt idx="0">
                  <c:v>IPEDS</c:v>
                </c:pt>
                <c:pt idx="1">
                  <c:v>MSC</c:v>
                </c:pt>
              </c:strCache>
            </c:strRef>
          </c:cat>
          <c:val>
            <c:numRef>
              <c:f>Sheet2!$U$9:$U$10</c:f>
              <c:numCache>
                <c:formatCode>0%</c:formatCode>
                <c:ptCount val="2"/>
                <c:pt idx="0">
                  <c:v>0.2855154424915437</c:v>
                </c:pt>
                <c:pt idx="1">
                  <c:v>0.22284644194756595</c:v>
                </c:pt>
              </c:numCache>
            </c:numRef>
          </c:val>
        </c:ser>
        <c:ser>
          <c:idx val="2"/>
          <c:order val="2"/>
          <c:tx>
            <c:strRef>
              <c:f>Sheet2!$V$8</c:f>
              <c:strCache>
                <c:ptCount val="1"/>
                <c:pt idx="0">
                  <c:v>40+ </c:v>
                </c:pt>
              </c:strCache>
            </c:strRef>
          </c:tx>
          <c:spPr>
            <a:solidFill>
              <a:schemeClr val="accent1">
                <a:lumMod val="75000"/>
              </a:schemeClr>
            </a:solidFill>
          </c:spPr>
          <c:dLbls>
            <c:dLbl>
              <c:idx val="0"/>
              <c:layout>
                <c:manualLayout>
                  <c:x val="-2.7777777777777939E-3"/>
                  <c:y val="2.3148148148148147E-2"/>
                </c:manualLayout>
              </c:layout>
              <c:showVal val="1"/>
            </c:dLbl>
            <c:txPr>
              <a:bodyPr/>
              <a:lstStyle/>
              <a:p>
                <a:pPr>
                  <a:defRPr sz="1200" b="1">
                    <a:solidFill>
                      <a:schemeClr val="bg1"/>
                    </a:solidFill>
                  </a:defRPr>
                </a:pPr>
                <a:endParaRPr lang="en-US"/>
              </a:p>
            </c:txPr>
            <c:showVal val="1"/>
          </c:dLbls>
          <c:cat>
            <c:strRef>
              <c:f>Sheet2!$L$9:$L$10</c:f>
              <c:strCache>
                <c:ptCount val="2"/>
                <c:pt idx="0">
                  <c:v>IPEDS</c:v>
                </c:pt>
                <c:pt idx="1">
                  <c:v>MSC</c:v>
                </c:pt>
              </c:strCache>
            </c:strRef>
          </c:cat>
          <c:val>
            <c:numRef>
              <c:f>Sheet2!$V$9:$V$10</c:f>
              <c:numCache>
                <c:formatCode>0%</c:formatCode>
                <c:ptCount val="2"/>
                <c:pt idx="0">
                  <c:v>5.5569326281027016E-2</c:v>
                </c:pt>
                <c:pt idx="1">
                  <c:v>0.1219569288389515</c:v>
                </c:pt>
              </c:numCache>
            </c:numRef>
          </c:val>
        </c:ser>
        <c:dLbls>
          <c:showVal val="1"/>
        </c:dLbls>
        <c:gapWidth val="25"/>
        <c:overlap val="100"/>
        <c:axId val="83008128"/>
        <c:axId val="122491648"/>
      </c:barChart>
      <c:catAx>
        <c:axId val="83008128"/>
        <c:scaling>
          <c:orientation val="minMax"/>
        </c:scaling>
        <c:axPos val="b"/>
        <c:majorTickMark val="none"/>
        <c:tickLblPos val="nextTo"/>
        <c:txPr>
          <a:bodyPr/>
          <a:lstStyle/>
          <a:p>
            <a:pPr>
              <a:defRPr sz="1200"/>
            </a:pPr>
            <a:endParaRPr lang="en-US"/>
          </a:p>
        </c:txPr>
        <c:crossAx val="122491648"/>
        <c:crosses val="autoZero"/>
        <c:auto val="1"/>
        <c:lblAlgn val="ctr"/>
        <c:lblOffset val="100"/>
      </c:catAx>
      <c:valAx>
        <c:axId val="122491648"/>
        <c:scaling>
          <c:orientation val="minMax"/>
        </c:scaling>
        <c:delete val="1"/>
        <c:axPos val="l"/>
        <c:majorGridlines>
          <c:spPr>
            <a:ln>
              <a:solidFill>
                <a:schemeClr val="bg1">
                  <a:lumMod val="75000"/>
                </a:schemeClr>
              </a:solidFill>
              <a:prstDash val="sysDash"/>
            </a:ln>
          </c:spPr>
        </c:majorGridlines>
        <c:numFmt formatCode="0%" sourceLinked="1"/>
        <c:majorTickMark val="none"/>
        <c:tickLblPos val="none"/>
        <c:crossAx val="83008128"/>
        <c:crosses val="autoZero"/>
        <c:crossBetween val="between"/>
        <c:majorUnit val="0.25"/>
      </c:valAx>
    </c:plotArea>
    <c:legend>
      <c:legendPos val="b"/>
      <c:layout/>
      <c:txPr>
        <a:bodyPr/>
        <a:lstStyle/>
        <a:p>
          <a:pPr>
            <a:defRPr sz="1200"/>
          </a:pPr>
          <a:endParaRPr lang="en-US"/>
        </a:p>
      </c:txPr>
    </c:legend>
    <c:plotVisOnly val="1"/>
    <c:dispBlanksAs val="gap"/>
  </c:chart>
  <c:spPr>
    <a:ln>
      <a:no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9"/>
  <c:chart>
    <c:title>
      <c:tx>
        <c:rich>
          <a:bodyPr/>
          <a:lstStyle/>
          <a:p>
            <a:pPr>
              <a:defRPr/>
            </a:pPr>
            <a:r>
              <a:rPr lang="en-US" sz="1400" dirty="0"/>
              <a:t>2 Year</a:t>
            </a:r>
          </a:p>
          <a:p>
            <a:pPr>
              <a:defRPr/>
            </a:pPr>
            <a:r>
              <a:rPr lang="en-US" sz="1200" b="0" i="1" dirty="0"/>
              <a:t>IPEDS 60% White</a:t>
            </a:r>
          </a:p>
          <a:p>
            <a:pPr>
              <a:defRPr/>
            </a:pPr>
            <a:r>
              <a:rPr lang="en-US" sz="1200" b="0" i="1" dirty="0"/>
              <a:t>MSC 67% White</a:t>
            </a:r>
          </a:p>
        </c:rich>
      </c:tx>
      <c:layout/>
    </c:title>
    <c:plotArea>
      <c:layout/>
      <c:barChart>
        <c:barDir val="col"/>
        <c:grouping val="clustered"/>
        <c:ser>
          <c:idx val="0"/>
          <c:order val="0"/>
          <c:tx>
            <c:strRef>
              <c:f>Sheet2!$M$12</c:f>
              <c:strCache>
                <c:ptCount val="1"/>
                <c:pt idx="0">
                  <c:v>American Indian / Alaska Native</c:v>
                </c:pt>
              </c:strCache>
            </c:strRef>
          </c:tx>
          <c:dLbls>
            <c:txPr>
              <a:bodyPr/>
              <a:lstStyle/>
              <a:p>
                <a:pPr>
                  <a:defRPr sz="1200"/>
                </a:pPr>
                <a:endParaRPr lang="en-US"/>
              </a:p>
            </c:txPr>
            <c:dLblPos val="outEnd"/>
            <c:showVal val="1"/>
          </c:dLbls>
          <c:cat>
            <c:strRef>
              <c:f>Sheet2!$L$13:$L$14</c:f>
              <c:strCache>
                <c:ptCount val="2"/>
                <c:pt idx="0">
                  <c:v>IPEDS</c:v>
                </c:pt>
                <c:pt idx="1">
                  <c:v>MSC</c:v>
                </c:pt>
              </c:strCache>
            </c:strRef>
          </c:cat>
          <c:val>
            <c:numRef>
              <c:f>Sheet2!$M$13:$M$14</c:f>
              <c:numCache>
                <c:formatCode>0%</c:formatCode>
                <c:ptCount val="2"/>
                <c:pt idx="0">
                  <c:v>5.6803249313104763E-3</c:v>
                </c:pt>
                <c:pt idx="1">
                  <c:v>5.2956751985878403E-3</c:v>
                </c:pt>
              </c:numCache>
            </c:numRef>
          </c:val>
        </c:ser>
        <c:ser>
          <c:idx val="1"/>
          <c:order val="1"/>
          <c:tx>
            <c:strRef>
              <c:f>Sheet2!$N$12</c:f>
              <c:strCache>
                <c:ptCount val="1"/>
                <c:pt idx="0">
                  <c:v>Asian</c:v>
                </c:pt>
              </c:strCache>
            </c:strRef>
          </c:tx>
          <c:dLbls>
            <c:txPr>
              <a:bodyPr/>
              <a:lstStyle/>
              <a:p>
                <a:pPr>
                  <a:defRPr sz="1200"/>
                </a:pPr>
                <a:endParaRPr lang="en-US"/>
              </a:p>
            </c:txPr>
            <c:dLblPos val="outEnd"/>
            <c:showVal val="1"/>
          </c:dLbls>
          <c:cat>
            <c:strRef>
              <c:f>Sheet2!$L$13:$L$14</c:f>
              <c:strCache>
                <c:ptCount val="2"/>
                <c:pt idx="0">
                  <c:v>IPEDS</c:v>
                </c:pt>
                <c:pt idx="1">
                  <c:v>MSC</c:v>
                </c:pt>
              </c:strCache>
            </c:strRef>
          </c:cat>
          <c:val>
            <c:numRef>
              <c:f>Sheet2!$N$13:$N$14</c:f>
              <c:numCache>
                <c:formatCode>0%</c:formatCode>
                <c:ptCount val="2"/>
                <c:pt idx="0">
                  <c:v>4.3226615697049338E-2</c:v>
                </c:pt>
                <c:pt idx="1">
                  <c:v>4.2365401588702584E-2</c:v>
                </c:pt>
              </c:numCache>
            </c:numRef>
          </c:val>
        </c:ser>
        <c:ser>
          <c:idx val="2"/>
          <c:order val="2"/>
          <c:tx>
            <c:strRef>
              <c:f>Sheet2!$O$12</c:f>
              <c:strCache>
                <c:ptCount val="1"/>
                <c:pt idx="0">
                  <c:v>Black / African American</c:v>
                </c:pt>
              </c:strCache>
            </c:strRef>
          </c:tx>
          <c:cat>
            <c:strRef>
              <c:f>Sheet2!$L$13:$L$14</c:f>
              <c:strCache>
                <c:ptCount val="2"/>
                <c:pt idx="0">
                  <c:v>IPEDS</c:v>
                </c:pt>
                <c:pt idx="1">
                  <c:v>MSC</c:v>
                </c:pt>
              </c:strCache>
            </c:strRef>
          </c:cat>
          <c:val>
            <c:numRef>
              <c:f>Sheet2!$O$13:$O$14</c:f>
              <c:numCache>
                <c:formatCode>0%</c:formatCode>
                <c:ptCount val="2"/>
                <c:pt idx="0">
                  <c:v>8.8908135228765978E-2</c:v>
                </c:pt>
                <c:pt idx="1">
                  <c:v>6.5313327449250003E-2</c:v>
                </c:pt>
              </c:numCache>
            </c:numRef>
          </c:val>
        </c:ser>
        <c:ser>
          <c:idx val="3"/>
          <c:order val="3"/>
          <c:tx>
            <c:strRef>
              <c:f>Sheet2!$P$12</c:f>
              <c:strCache>
                <c:ptCount val="1"/>
                <c:pt idx="0">
                  <c:v>Hispanic / Latino</c:v>
                </c:pt>
              </c:strCache>
            </c:strRef>
          </c:tx>
          <c:cat>
            <c:strRef>
              <c:f>Sheet2!$L$13:$L$14</c:f>
              <c:strCache>
                <c:ptCount val="2"/>
                <c:pt idx="0">
                  <c:v>IPEDS</c:v>
                </c:pt>
                <c:pt idx="1">
                  <c:v>MSC</c:v>
                </c:pt>
              </c:strCache>
            </c:strRef>
          </c:cat>
          <c:val>
            <c:numRef>
              <c:f>Sheet2!$P$13:$P$14</c:f>
              <c:numCache>
                <c:formatCode>0%</c:formatCode>
                <c:ptCount val="2"/>
                <c:pt idx="0">
                  <c:v>0.19523354437940521</c:v>
                </c:pt>
                <c:pt idx="1">
                  <c:v>0.14165931156222486</c:v>
                </c:pt>
              </c:numCache>
            </c:numRef>
          </c:val>
        </c:ser>
        <c:ser>
          <c:idx val="4"/>
          <c:order val="4"/>
          <c:tx>
            <c:strRef>
              <c:f>Sheet2!$Q$12</c:f>
              <c:strCache>
                <c:ptCount val="1"/>
                <c:pt idx="0">
                  <c:v>Native Hawaiian / Pacific Islander</c:v>
                </c:pt>
              </c:strCache>
            </c:strRef>
          </c:tx>
          <c:cat>
            <c:strRef>
              <c:f>Sheet2!$L$13:$L$14</c:f>
              <c:strCache>
                <c:ptCount val="2"/>
                <c:pt idx="0">
                  <c:v>IPEDS</c:v>
                </c:pt>
                <c:pt idx="1">
                  <c:v>MSC</c:v>
                </c:pt>
              </c:strCache>
            </c:strRef>
          </c:cat>
          <c:val>
            <c:numRef>
              <c:f>Sheet2!$Q$13:$Q$14</c:f>
              <c:numCache>
                <c:formatCode>0%</c:formatCode>
                <c:ptCount val="2"/>
                <c:pt idx="0">
                  <c:v>3.559909210369137E-3</c:v>
                </c:pt>
                <c:pt idx="1">
                  <c:v>2.2065313327449374E-3</c:v>
                </c:pt>
              </c:numCache>
            </c:numRef>
          </c:val>
        </c:ser>
        <c:ser>
          <c:idx val="5"/>
          <c:order val="5"/>
          <c:tx>
            <c:strRef>
              <c:f>Sheet2!$R$12</c:f>
              <c:strCache>
                <c:ptCount val="1"/>
                <c:pt idx="0">
                  <c:v>Two or more races</c:v>
                </c:pt>
              </c:strCache>
            </c:strRef>
          </c:tx>
          <c:cat>
            <c:strRef>
              <c:f>Sheet2!$L$13:$L$14</c:f>
              <c:strCache>
                <c:ptCount val="2"/>
                <c:pt idx="0">
                  <c:v>IPEDS</c:v>
                </c:pt>
                <c:pt idx="1">
                  <c:v>MSC</c:v>
                </c:pt>
              </c:strCache>
            </c:strRef>
          </c:cat>
          <c:val>
            <c:numRef>
              <c:f>Sheet2!$R$13:$R$14</c:f>
              <c:numCache>
                <c:formatCode>0%</c:formatCode>
                <c:ptCount val="2"/>
                <c:pt idx="0">
                  <c:v>2.6024369848285749E-2</c:v>
                </c:pt>
                <c:pt idx="1">
                  <c:v>3.2656663724625008E-2</c:v>
                </c:pt>
              </c:numCache>
            </c:numRef>
          </c:val>
        </c:ser>
        <c:ser>
          <c:idx val="6"/>
          <c:order val="6"/>
          <c:tx>
            <c:strRef>
              <c:f>Sheet2!$S$12</c:f>
              <c:strCache>
                <c:ptCount val="1"/>
                <c:pt idx="0">
                  <c:v>Non-resident alien</c:v>
                </c:pt>
              </c:strCache>
            </c:strRef>
          </c:tx>
          <c:cat>
            <c:strRef>
              <c:f>Sheet2!$L$13:$L$14</c:f>
              <c:strCache>
                <c:ptCount val="2"/>
                <c:pt idx="0">
                  <c:v>IPEDS</c:v>
                </c:pt>
                <c:pt idx="1">
                  <c:v>MSC</c:v>
                </c:pt>
              </c:strCache>
            </c:strRef>
          </c:cat>
          <c:val>
            <c:numRef>
              <c:f>Sheet2!$S$13:$S$14</c:f>
              <c:numCache>
                <c:formatCode>0%</c:formatCode>
                <c:ptCount val="2"/>
                <c:pt idx="0">
                  <c:v>1.5117668140007173E-2</c:v>
                </c:pt>
                <c:pt idx="1">
                  <c:v>9.2674315975287309E-3</c:v>
                </c:pt>
              </c:numCache>
            </c:numRef>
          </c:val>
        </c:ser>
        <c:dLbls>
          <c:showVal val="1"/>
        </c:dLbls>
        <c:axId val="146514688"/>
        <c:axId val="146516224"/>
      </c:barChart>
      <c:catAx>
        <c:axId val="146514688"/>
        <c:scaling>
          <c:orientation val="minMax"/>
        </c:scaling>
        <c:axPos val="b"/>
        <c:tickLblPos val="nextTo"/>
        <c:crossAx val="146516224"/>
        <c:crosses val="autoZero"/>
        <c:auto val="1"/>
        <c:lblAlgn val="ctr"/>
        <c:lblOffset val="100"/>
      </c:catAx>
      <c:valAx>
        <c:axId val="146516224"/>
        <c:scaling>
          <c:orientation val="minMax"/>
          <c:max val="0.2"/>
        </c:scaling>
        <c:axPos val="l"/>
        <c:majorGridlines>
          <c:spPr>
            <a:ln>
              <a:solidFill>
                <a:schemeClr val="bg1">
                  <a:lumMod val="75000"/>
                </a:schemeClr>
              </a:solidFill>
              <a:prstDash val="sysDash"/>
            </a:ln>
          </c:spPr>
        </c:majorGridlines>
        <c:numFmt formatCode="0%" sourceLinked="1"/>
        <c:majorTickMark val="none"/>
        <c:tickLblPos val="nextTo"/>
        <c:spPr>
          <a:ln>
            <a:noFill/>
          </a:ln>
        </c:spPr>
        <c:crossAx val="146514688"/>
        <c:crosses val="autoZero"/>
        <c:crossBetween val="between"/>
      </c:valAx>
    </c:plotArea>
    <c:legend>
      <c:legendPos val="r"/>
      <c:layout/>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9"/>
  <c:chart>
    <c:title>
      <c:tx>
        <c:rich>
          <a:bodyPr/>
          <a:lstStyle/>
          <a:p>
            <a:pPr>
              <a:defRPr/>
            </a:pPr>
            <a:r>
              <a:rPr lang="en-US" sz="1400" dirty="0"/>
              <a:t>4 Year</a:t>
            </a:r>
          </a:p>
          <a:p>
            <a:pPr>
              <a:defRPr/>
            </a:pPr>
            <a:r>
              <a:rPr lang="en-US" sz="1200" b="0" i="1" dirty="0"/>
              <a:t>IPEDS 64% White</a:t>
            </a:r>
          </a:p>
          <a:p>
            <a:pPr>
              <a:defRPr/>
            </a:pPr>
            <a:r>
              <a:rPr lang="en-US" sz="1200" b="0" i="1" dirty="0"/>
              <a:t>MSC 70% White</a:t>
            </a:r>
          </a:p>
        </c:rich>
      </c:tx>
      <c:layout/>
    </c:title>
    <c:plotArea>
      <c:layout/>
      <c:barChart>
        <c:barDir val="col"/>
        <c:grouping val="clustered"/>
        <c:ser>
          <c:idx val="0"/>
          <c:order val="0"/>
          <c:tx>
            <c:strRef>
              <c:f>Sheet2!$M$12</c:f>
              <c:strCache>
                <c:ptCount val="1"/>
                <c:pt idx="0">
                  <c:v>American Indian / Alaska Native</c:v>
                </c:pt>
              </c:strCache>
            </c:strRef>
          </c:tx>
          <c:dLbls>
            <c:txPr>
              <a:bodyPr/>
              <a:lstStyle/>
              <a:p>
                <a:pPr>
                  <a:defRPr sz="1200"/>
                </a:pPr>
                <a:endParaRPr lang="en-US"/>
              </a:p>
            </c:txPr>
            <c:dLblPos val="outEnd"/>
            <c:showVal val="1"/>
          </c:dLbls>
          <c:cat>
            <c:strRef>
              <c:f>Sheet2!$L$17:$L$18</c:f>
              <c:strCache>
                <c:ptCount val="2"/>
                <c:pt idx="0">
                  <c:v>IPEDS</c:v>
                </c:pt>
                <c:pt idx="1">
                  <c:v>MSC</c:v>
                </c:pt>
              </c:strCache>
            </c:strRef>
          </c:cat>
          <c:val>
            <c:numRef>
              <c:f>Sheet2!$M$17:$M$18</c:f>
              <c:numCache>
                <c:formatCode>0%</c:formatCode>
                <c:ptCount val="2"/>
                <c:pt idx="0">
                  <c:v>3.7061177469229611E-3</c:v>
                </c:pt>
                <c:pt idx="1">
                  <c:v>4.3031317236433319E-3</c:v>
                </c:pt>
              </c:numCache>
            </c:numRef>
          </c:val>
        </c:ser>
        <c:ser>
          <c:idx val="1"/>
          <c:order val="1"/>
          <c:tx>
            <c:strRef>
              <c:f>Sheet2!$N$12</c:f>
              <c:strCache>
                <c:ptCount val="1"/>
                <c:pt idx="0">
                  <c:v>Asian</c:v>
                </c:pt>
              </c:strCache>
            </c:strRef>
          </c:tx>
          <c:dLbls>
            <c:txPr>
              <a:bodyPr/>
              <a:lstStyle/>
              <a:p>
                <a:pPr>
                  <a:defRPr sz="1200"/>
                </a:pPr>
                <a:endParaRPr lang="en-US"/>
              </a:p>
            </c:txPr>
            <c:dLblPos val="outEnd"/>
            <c:showVal val="1"/>
          </c:dLbls>
          <c:cat>
            <c:strRef>
              <c:f>Sheet2!$L$17:$L$18</c:f>
              <c:strCache>
                <c:ptCount val="2"/>
                <c:pt idx="0">
                  <c:v>IPEDS</c:v>
                </c:pt>
                <c:pt idx="1">
                  <c:v>MSC</c:v>
                </c:pt>
              </c:strCache>
            </c:strRef>
          </c:cat>
          <c:val>
            <c:numRef>
              <c:f>Sheet2!$N$17:$N$18</c:f>
              <c:numCache>
                <c:formatCode>0%</c:formatCode>
                <c:ptCount val="2"/>
                <c:pt idx="0">
                  <c:v>5.4822500454738597E-2</c:v>
                </c:pt>
                <c:pt idx="1">
                  <c:v>5.7375089648577578E-2</c:v>
                </c:pt>
              </c:numCache>
            </c:numRef>
          </c:val>
        </c:ser>
        <c:ser>
          <c:idx val="2"/>
          <c:order val="2"/>
          <c:tx>
            <c:strRef>
              <c:f>Sheet2!$O$12</c:f>
              <c:strCache>
                <c:ptCount val="1"/>
                <c:pt idx="0">
                  <c:v>Black / African American</c:v>
                </c:pt>
              </c:strCache>
            </c:strRef>
          </c:tx>
          <c:cat>
            <c:strRef>
              <c:f>Sheet2!$L$17:$L$18</c:f>
              <c:strCache>
                <c:ptCount val="2"/>
                <c:pt idx="0">
                  <c:v>IPEDS</c:v>
                </c:pt>
                <c:pt idx="1">
                  <c:v>MSC</c:v>
                </c:pt>
              </c:strCache>
            </c:strRef>
          </c:cat>
          <c:val>
            <c:numRef>
              <c:f>Sheet2!$O$17:$O$18</c:f>
              <c:numCache>
                <c:formatCode>0%</c:formatCode>
                <c:ptCount val="2"/>
                <c:pt idx="0">
                  <c:v>6.8961074395197969E-2</c:v>
                </c:pt>
                <c:pt idx="1">
                  <c:v>7.2675113554864876E-2</c:v>
                </c:pt>
              </c:numCache>
            </c:numRef>
          </c:val>
        </c:ser>
        <c:ser>
          <c:idx val="3"/>
          <c:order val="3"/>
          <c:tx>
            <c:strRef>
              <c:f>Sheet2!$P$12</c:f>
              <c:strCache>
                <c:ptCount val="1"/>
                <c:pt idx="0">
                  <c:v>Hispanic / Latino</c:v>
                </c:pt>
              </c:strCache>
            </c:strRef>
          </c:tx>
          <c:cat>
            <c:strRef>
              <c:f>Sheet2!$L$17:$L$18</c:f>
              <c:strCache>
                <c:ptCount val="2"/>
                <c:pt idx="0">
                  <c:v>IPEDS</c:v>
                </c:pt>
                <c:pt idx="1">
                  <c:v>MSC</c:v>
                </c:pt>
              </c:strCache>
            </c:strRef>
          </c:cat>
          <c:val>
            <c:numRef>
              <c:f>Sheet2!$P$17:$P$18</c:f>
              <c:numCache>
                <c:formatCode>0%</c:formatCode>
                <c:ptCount val="2"/>
                <c:pt idx="0">
                  <c:v>0.13502698114351538</c:v>
                </c:pt>
                <c:pt idx="1">
                  <c:v>6.3590724360506834E-2</c:v>
                </c:pt>
              </c:numCache>
            </c:numRef>
          </c:val>
        </c:ser>
        <c:ser>
          <c:idx val="4"/>
          <c:order val="4"/>
          <c:tx>
            <c:strRef>
              <c:f>Sheet2!$Q$12</c:f>
              <c:strCache>
                <c:ptCount val="1"/>
                <c:pt idx="0">
                  <c:v>Native Hawaiian / Pacific Islander</c:v>
                </c:pt>
              </c:strCache>
            </c:strRef>
          </c:tx>
          <c:cat>
            <c:strRef>
              <c:f>Sheet2!$L$17:$L$18</c:f>
              <c:strCache>
                <c:ptCount val="2"/>
                <c:pt idx="0">
                  <c:v>IPEDS</c:v>
                </c:pt>
                <c:pt idx="1">
                  <c:v>MSC</c:v>
                </c:pt>
              </c:strCache>
            </c:strRef>
          </c:cat>
          <c:val>
            <c:numRef>
              <c:f>Sheet2!$Q$17:$Q$18</c:f>
              <c:numCache>
                <c:formatCode>0%</c:formatCode>
                <c:ptCount val="2"/>
                <c:pt idx="0">
                  <c:v>2.4404292730249248E-3</c:v>
                </c:pt>
                <c:pt idx="1">
                  <c:v>3.8250059765718401E-3</c:v>
                </c:pt>
              </c:numCache>
            </c:numRef>
          </c:val>
        </c:ser>
        <c:ser>
          <c:idx val="5"/>
          <c:order val="5"/>
          <c:tx>
            <c:strRef>
              <c:f>Sheet2!$R$12</c:f>
              <c:strCache>
                <c:ptCount val="1"/>
                <c:pt idx="0">
                  <c:v>Two or more races</c:v>
                </c:pt>
              </c:strCache>
            </c:strRef>
          </c:tx>
          <c:cat>
            <c:strRef>
              <c:f>Sheet2!$L$17:$L$18</c:f>
              <c:strCache>
                <c:ptCount val="2"/>
                <c:pt idx="0">
                  <c:v>IPEDS</c:v>
                </c:pt>
                <c:pt idx="1">
                  <c:v>MSC</c:v>
                </c:pt>
              </c:strCache>
            </c:strRef>
          </c:cat>
          <c:val>
            <c:numRef>
              <c:f>Sheet2!$R$17:$R$18</c:f>
              <c:numCache>
                <c:formatCode>0%</c:formatCode>
                <c:ptCount val="2"/>
                <c:pt idx="0">
                  <c:v>2.7841356939307602E-2</c:v>
                </c:pt>
                <c:pt idx="1">
                  <c:v>4.4704757351183531E-2</c:v>
                </c:pt>
              </c:numCache>
            </c:numRef>
          </c:val>
        </c:ser>
        <c:ser>
          <c:idx val="6"/>
          <c:order val="6"/>
          <c:tx>
            <c:strRef>
              <c:f>Sheet2!$S$12</c:f>
              <c:strCache>
                <c:ptCount val="1"/>
                <c:pt idx="0">
                  <c:v>Non-resident alien</c:v>
                </c:pt>
              </c:strCache>
            </c:strRef>
          </c:tx>
          <c:cat>
            <c:strRef>
              <c:f>Sheet2!$L$17:$L$18</c:f>
              <c:strCache>
                <c:ptCount val="2"/>
                <c:pt idx="0">
                  <c:v>IPEDS</c:v>
                </c:pt>
                <c:pt idx="1">
                  <c:v>MSC</c:v>
                </c:pt>
              </c:strCache>
            </c:strRef>
          </c:cat>
          <c:val>
            <c:numRef>
              <c:f>Sheet2!$S$17:$S$18</c:f>
              <c:numCache>
                <c:formatCode>0%</c:formatCode>
                <c:ptCount val="2"/>
                <c:pt idx="0">
                  <c:v>3.9823713090401995E-2</c:v>
                </c:pt>
                <c:pt idx="1">
                  <c:v>1.5060961032751613E-2</c:v>
                </c:pt>
              </c:numCache>
            </c:numRef>
          </c:val>
        </c:ser>
        <c:dLbls>
          <c:showVal val="1"/>
        </c:dLbls>
        <c:axId val="29907968"/>
        <c:axId val="29917952"/>
      </c:barChart>
      <c:catAx>
        <c:axId val="29907968"/>
        <c:scaling>
          <c:orientation val="minMax"/>
        </c:scaling>
        <c:axPos val="b"/>
        <c:tickLblPos val="nextTo"/>
        <c:crossAx val="29917952"/>
        <c:crosses val="autoZero"/>
        <c:auto val="1"/>
        <c:lblAlgn val="ctr"/>
        <c:lblOffset val="100"/>
      </c:catAx>
      <c:valAx>
        <c:axId val="29917952"/>
        <c:scaling>
          <c:orientation val="minMax"/>
          <c:max val="0.2"/>
        </c:scaling>
        <c:axPos val="l"/>
        <c:majorGridlines>
          <c:spPr>
            <a:ln>
              <a:solidFill>
                <a:schemeClr val="bg1">
                  <a:lumMod val="75000"/>
                </a:schemeClr>
              </a:solidFill>
              <a:prstDash val="sysDash"/>
            </a:ln>
          </c:spPr>
        </c:majorGridlines>
        <c:numFmt formatCode="0%" sourceLinked="1"/>
        <c:majorTickMark val="none"/>
        <c:tickLblPos val="nextTo"/>
        <c:spPr>
          <a:ln>
            <a:noFill/>
          </a:ln>
        </c:spPr>
        <c:crossAx val="29907968"/>
        <c:crosses val="autoZero"/>
        <c:crossBetween val="between"/>
      </c:valAx>
    </c:plotArea>
    <c:legend>
      <c:legendPos val="r"/>
      <c:layout/>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Sheet1!$B$1</c:f>
              <c:strCache>
                <c:ptCount val="1"/>
                <c:pt idx="0">
                  <c:v>Massachusetts (n=108)</c:v>
                </c:pt>
              </c:strCache>
            </c:strRef>
          </c:tx>
          <c:spPr>
            <a:solidFill>
              <a:schemeClr val="tx2">
                <a:lumMod val="60000"/>
                <a:lumOff val="40000"/>
              </a:schemeClr>
            </a:solidFill>
          </c:spPr>
          <c:cat>
            <c:strRef>
              <c:f>Sheet1!$A$2:$A$6</c:f>
              <c:strCache>
                <c:ptCount val="5"/>
                <c:pt idx="0">
                  <c:v>Conclusions/Outcomes</c:v>
                </c:pt>
                <c:pt idx="1">
                  <c:v>Student's Position</c:v>
                </c:pt>
                <c:pt idx="2">
                  <c:v>Context/Assumptions</c:v>
                </c:pt>
                <c:pt idx="3">
                  <c:v>Evidence</c:v>
                </c:pt>
                <c:pt idx="4">
                  <c:v>Explanation of Issues</c:v>
                </c:pt>
              </c:strCache>
            </c:strRef>
          </c:cat>
          <c:val>
            <c:numRef>
              <c:f>Sheet1!$B$2:$B$6</c:f>
              <c:numCache>
                <c:formatCode>General</c:formatCode>
                <c:ptCount val="5"/>
                <c:pt idx="0">
                  <c:v>1.7</c:v>
                </c:pt>
                <c:pt idx="1">
                  <c:v>1.71</c:v>
                </c:pt>
                <c:pt idx="2">
                  <c:v>1.6800000000000015</c:v>
                </c:pt>
                <c:pt idx="3">
                  <c:v>1.9800000000000015</c:v>
                </c:pt>
                <c:pt idx="4">
                  <c:v>1.9000000000000001</c:v>
                </c:pt>
              </c:numCache>
            </c:numRef>
          </c:val>
        </c:ser>
        <c:ser>
          <c:idx val="1"/>
          <c:order val="1"/>
          <c:tx>
            <c:strRef>
              <c:f>Sheet1!$C$1</c:f>
              <c:strCache>
                <c:ptCount val="1"/>
                <c:pt idx="0">
                  <c:v>Project (n=840)</c:v>
                </c:pt>
              </c:strCache>
            </c:strRef>
          </c:tx>
          <c:spPr>
            <a:solidFill>
              <a:schemeClr val="accent3">
                <a:lumMod val="60000"/>
                <a:lumOff val="40000"/>
              </a:schemeClr>
            </a:solidFill>
          </c:spPr>
          <c:cat>
            <c:strRef>
              <c:f>Sheet1!$A$2:$A$6</c:f>
              <c:strCache>
                <c:ptCount val="5"/>
                <c:pt idx="0">
                  <c:v>Conclusions/Outcomes</c:v>
                </c:pt>
                <c:pt idx="1">
                  <c:v>Student's Position</c:v>
                </c:pt>
                <c:pt idx="2">
                  <c:v>Context/Assumptions</c:v>
                </c:pt>
                <c:pt idx="3">
                  <c:v>Evidence</c:v>
                </c:pt>
                <c:pt idx="4">
                  <c:v>Explanation of Issues</c:v>
                </c:pt>
              </c:strCache>
            </c:strRef>
          </c:cat>
          <c:val>
            <c:numRef>
              <c:f>Sheet1!$C$2:$C$6</c:f>
              <c:numCache>
                <c:formatCode>General</c:formatCode>
                <c:ptCount val="5"/>
                <c:pt idx="0">
                  <c:v>1.58</c:v>
                </c:pt>
                <c:pt idx="1">
                  <c:v>1.56</c:v>
                </c:pt>
                <c:pt idx="2">
                  <c:v>1.52</c:v>
                </c:pt>
                <c:pt idx="3">
                  <c:v>1.75</c:v>
                </c:pt>
                <c:pt idx="4">
                  <c:v>1.83</c:v>
                </c:pt>
              </c:numCache>
            </c:numRef>
          </c:val>
        </c:ser>
        <c:axId val="33548160"/>
        <c:axId val="33549696"/>
      </c:barChart>
      <c:catAx>
        <c:axId val="33548160"/>
        <c:scaling>
          <c:orientation val="minMax"/>
        </c:scaling>
        <c:axPos val="l"/>
        <c:numFmt formatCode="General" sourceLinked="0"/>
        <c:tickLblPos val="nextTo"/>
        <c:txPr>
          <a:bodyPr/>
          <a:lstStyle/>
          <a:p>
            <a:pPr>
              <a:defRPr>
                <a:solidFill>
                  <a:schemeClr val="tx1">
                    <a:lumMod val="65000"/>
                    <a:lumOff val="35000"/>
                  </a:schemeClr>
                </a:solidFill>
              </a:defRPr>
            </a:pPr>
            <a:endParaRPr lang="en-US"/>
          </a:p>
        </c:txPr>
        <c:crossAx val="33549696"/>
        <c:crosses val="autoZero"/>
        <c:auto val="1"/>
        <c:lblAlgn val="ctr"/>
        <c:lblOffset val="100"/>
      </c:catAx>
      <c:valAx>
        <c:axId val="33549696"/>
        <c:scaling>
          <c:orientation val="minMax"/>
          <c:max val="4"/>
        </c:scaling>
        <c:axPos val="b"/>
        <c:majorGridlines/>
        <c:numFmt formatCode="General" sourceLinked="1"/>
        <c:tickLblPos val="nextTo"/>
        <c:crossAx val="33548160"/>
        <c:crosses val="autoZero"/>
        <c:crossBetween val="between"/>
      </c:valAx>
    </c:plotArea>
    <c:legend>
      <c:legendPos val="r"/>
      <c:layout/>
      <c:txPr>
        <a:bodyPr/>
        <a:lstStyle/>
        <a:p>
          <a:pPr>
            <a:defRPr>
              <a:solidFill>
                <a:schemeClr val="tx1">
                  <a:lumMod val="65000"/>
                  <a:lumOff val="35000"/>
                </a:schemeClr>
              </a:solidFill>
            </a:defRPr>
          </a:pPr>
          <a:endParaRPr lang="en-US"/>
        </a:p>
      </c:txPr>
    </c:legend>
    <c:plotVisOnly val="1"/>
    <c:dispBlanksAs val="gap"/>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D33167-6799-084F-A612-CC6EA954EF7E}" type="doc">
      <dgm:prSet loTypeId="urn:microsoft.com/office/officeart/2005/8/layout/venn1" loCatId="relationship" qsTypeId="urn:microsoft.com/office/officeart/2005/8/quickstyle/simple4" qsCatId="simple" csTypeId="urn:microsoft.com/office/officeart/2005/8/colors/accent3_2" csCatId="accent3" phldr="1"/>
      <dgm:spPr/>
      <dgm:t>
        <a:bodyPr/>
        <a:lstStyle/>
        <a:p>
          <a:endParaRPr lang="en-US"/>
        </a:p>
      </dgm:t>
    </dgm:pt>
    <dgm:pt modelId="{D1DD776E-B5B4-EF49-B72B-13D43C097942}">
      <dgm:prSet phldrT="[Text]" custT="1"/>
      <dgm:spPr/>
      <dgm:t>
        <a:bodyPr/>
        <a:lstStyle/>
        <a:p>
          <a:r>
            <a:rPr lang="en-US" sz="2400" baseline="0" dirty="0">
              <a:solidFill>
                <a:schemeClr val="tx1">
                  <a:lumMod val="75000"/>
                  <a:lumOff val="25000"/>
                </a:schemeClr>
              </a:solidFill>
              <a:latin typeface="Abadi MT Condensed Light" charset="0"/>
              <a:ea typeface="Abadi MT Condensed Light" charset="0"/>
              <a:cs typeface="Abadi MT Condensed Light" charset="0"/>
            </a:rPr>
            <a:t>Scores (rubrics)</a:t>
          </a:r>
        </a:p>
      </dgm:t>
    </dgm:pt>
    <dgm:pt modelId="{8A2E3FD7-0BF9-2740-9E49-B02349DD5A99}" type="parTrans" cxnId="{71679F0B-E8A2-F44C-BFC6-FDA916CD7DCA}">
      <dgm:prSet/>
      <dgm:spPr/>
      <dgm:t>
        <a:bodyPr/>
        <a:lstStyle/>
        <a:p>
          <a:endParaRPr lang="en-US"/>
        </a:p>
      </dgm:t>
    </dgm:pt>
    <dgm:pt modelId="{7E528FCA-BA83-C642-9EBD-DF9081E5A585}" type="sibTrans" cxnId="{71679F0B-E8A2-F44C-BFC6-FDA916CD7DCA}">
      <dgm:prSet/>
      <dgm:spPr/>
      <dgm:t>
        <a:bodyPr/>
        <a:lstStyle/>
        <a:p>
          <a:endParaRPr lang="en-US"/>
        </a:p>
      </dgm:t>
    </dgm:pt>
    <dgm:pt modelId="{15E48332-B4A0-5944-B96E-44C7031EBD44}">
      <dgm:prSet phldrT="[Text]" custT="1"/>
      <dgm:spPr/>
      <dgm:t>
        <a:bodyPr/>
        <a:lstStyle/>
        <a:p>
          <a:r>
            <a:rPr lang="en-US" sz="2400" dirty="0">
              <a:solidFill>
                <a:schemeClr val="tx1">
                  <a:lumMod val="75000"/>
                  <a:lumOff val="25000"/>
                </a:schemeClr>
              </a:solidFill>
              <a:latin typeface="Abadi MT Condensed Light" charset="0"/>
              <a:ea typeface="Abadi MT Condensed Light" charset="0"/>
              <a:cs typeface="Abadi MT Condensed Light" charset="0"/>
            </a:rPr>
            <a:t>Assignments</a:t>
          </a:r>
        </a:p>
      </dgm:t>
    </dgm:pt>
    <dgm:pt modelId="{C40BFCAB-15FD-5E4C-96D8-6CDF9DBA0EBC}" type="parTrans" cxnId="{859C552B-2F9C-0A49-876C-202518BC3AF4}">
      <dgm:prSet/>
      <dgm:spPr/>
      <dgm:t>
        <a:bodyPr/>
        <a:lstStyle/>
        <a:p>
          <a:endParaRPr lang="en-US"/>
        </a:p>
      </dgm:t>
    </dgm:pt>
    <dgm:pt modelId="{13E9055E-16DD-BE4F-85D9-889C92D1BC67}" type="sibTrans" cxnId="{859C552B-2F9C-0A49-876C-202518BC3AF4}">
      <dgm:prSet/>
      <dgm:spPr/>
      <dgm:t>
        <a:bodyPr/>
        <a:lstStyle/>
        <a:p>
          <a:endParaRPr lang="en-US"/>
        </a:p>
      </dgm:t>
    </dgm:pt>
    <dgm:pt modelId="{B935F04E-12FE-3A4B-8F42-7142D9289181}">
      <dgm:prSet phldrT="[Text]" custT="1"/>
      <dgm:spPr/>
      <dgm:t>
        <a:bodyPr/>
        <a:lstStyle/>
        <a:p>
          <a:r>
            <a:rPr lang="en-US" sz="2400" dirty="0">
              <a:solidFill>
                <a:schemeClr val="tx1">
                  <a:lumMod val="75000"/>
                  <a:lumOff val="25000"/>
                </a:schemeClr>
              </a:solidFill>
              <a:latin typeface="Abadi MT Condensed Light" charset="0"/>
              <a:ea typeface="Abadi MT Condensed Light" charset="0"/>
              <a:cs typeface="Abadi MT Condensed Light" charset="0"/>
            </a:rPr>
            <a:t>Scorers</a:t>
          </a:r>
          <a:endParaRPr lang="en-US" sz="3200" dirty="0">
            <a:solidFill>
              <a:schemeClr val="tx1">
                <a:lumMod val="75000"/>
                <a:lumOff val="25000"/>
              </a:schemeClr>
            </a:solidFill>
            <a:latin typeface="Abadi MT Condensed Light" charset="0"/>
            <a:ea typeface="Abadi MT Condensed Light" charset="0"/>
            <a:cs typeface="Abadi MT Condensed Light" charset="0"/>
          </a:endParaRPr>
        </a:p>
      </dgm:t>
    </dgm:pt>
    <dgm:pt modelId="{297DD20E-F9E2-404A-AE85-CEFB7576C3E6}" type="parTrans" cxnId="{DD96FB4C-FAB4-5143-BAD5-BCAF7DA9A5E1}">
      <dgm:prSet/>
      <dgm:spPr/>
      <dgm:t>
        <a:bodyPr/>
        <a:lstStyle/>
        <a:p>
          <a:endParaRPr lang="en-US"/>
        </a:p>
      </dgm:t>
    </dgm:pt>
    <dgm:pt modelId="{F73643F9-2097-7D4A-9E39-3EF55BDA3AC7}" type="sibTrans" cxnId="{DD96FB4C-FAB4-5143-BAD5-BCAF7DA9A5E1}">
      <dgm:prSet/>
      <dgm:spPr/>
      <dgm:t>
        <a:bodyPr/>
        <a:lstStyle/>
        <a:p>
          <a:endParaRPr lang="en-US"/>
        </a:p>
      </dgm:t>
    </dgm:pt>
    <dgm:pt modelId="{A10D0110-B0A5-C647-A853-09EEBFA7648D}" type="pres">
      <dgm:prSet presAssocID="{89D33167-6799-084F-A612-CC6EA954EF7E}" presName="compositeShape" presStyleCnt="0">
        <dgm:presLayoutVars>
          <dgm:chMax val="7"/>
          <dgm:dir/>
          <dgm:resizeHandles val="exact"/>
        </dgm:presLayoutVars>
      </dgm:prSet>
      <dgm:spPr/>
      <dgm:t>
        <a:bodyPr/>
        <a:lstStyle/>
        <a:p>
          <a:endParaRPr lang="en-US"/>
        </a:p>
      </dgm:t>
    </dgm:pt>
    <dgm:pt modelId="{26CA140B-D56A-C44F-836F-7BB30304B5C7}" type="pres">
      <dgm:prSet presAssocID="{D1DD776E-B5B4-EF49-B72B-13D43C097942}" presName="circ1" presStyleLbl="vennNode1" presStyleIdx="0" presStyleCnt="3"/>
      <dgm:spPr/>
      <dgm:t>
        <a:bodyPr/>
        <a:lstStyle/>
        <a:p>
          <a:endParaRPr lang="en-US"/>
        </a:p>
      </dgm:t>
    </dgm:pt>
    <dgm:pt modelId="{33C803AD-2FB9-F345-9A36-A661B177DB08}" type="pres">
      <dgm:prSet presAssocID="{D1DD776E-B5B4-EF49-B72B-13D43C097942}" presName="circ1Tx" presStyleLbl="revTx" presStyleIdx="0" presStyleCnt="0">
        <dgm:presLayoutVars>
          <dgm:chMax val="0"/>
          <dgm:chPref val="0"/>
          <dgm:bulletEnabled val="1"/>
        </dgm:presLayoutVars>
      </dgm:prSet>
      <dgm:spPr/>
      <dgm:t>
        <a:bodyPr/>
        <a:lstStyle/>
        <a:p>
          <a:endParaRPr lang="en-US"/>
        </a:p>
      </dgm:t>
    </dgm:pt>
    <dgm:pt modelId="{7B6FBDB9-0150-824D-8A82-D3FFD83185CC}" type="pres">
      <dgm:prSet presAssocID="{15E48332-B4A0-5944-B96E-44C7031EBD44}" presName="circ2" presStyleLbl="vennNode1" presStyleIdx="1" presStyleCnt="3"/>
      <dgm:spPr/>
      <dgm:t>
        <a:bodyPr/>
        <a:lstStyle/>
        <a:p>
          <a:endParaRPr lang="en-US"/>
        </a:p>
      </dgm:t>
    </dgm:pt>
    <dgm:pt modelId="{DEECDE61-2599-124C-88B2-C35B1F740A66}" type="pres">
      <dgm:prSet presAssocID="{15E48332-B4A0-5944-B96E-44C7031EBD44}" presName="circ2Tx" presStyleLbl="revTx" presStyleIdx="0" presStyleCnt="0">
        <dgm:presLayoutVars>
          <dgm:chMax val="0"/>
          <dgm:chPref val="0"/>
          <dgm:bulletEnabled val="1"/>
        </dgm:presLayoutVars>
      </dgm:prSet>
      <dgm:spPr/>
      <dgm:t>
        <a:bodyPr/>
        <a:lstStyle/>
        <a:p>
          <a:endParaRPr lang="en-US"/>
        </a:p>
      </dgm:t>
    </dgm:pt>
    <dgm:pt modelId="{DBF8942F-8D79-2A47-882E-8607E3210127}" type="pres">
      <dgm:prSet presAssocID="{B935F04E-12FE-3A4B-8F42-7142D9289181}" presName="circ3" presStyleLbl="vennNode1" presStyleIdx="2" presStyleCnt="3"/>
      <dgm:spPr/>
      <dgm:t>
        <a:bodyPr/>
        <a:lstStyle/>
        <a:p>
          <a:endParaRPr lang="en-US"/>
        </a:p>
      </dgm:t>
    </dgm:pt>
    <dgm:pt modelId="{1ED32825-DCC3-B748-A844-83DAF5442026}" type="pres">
      <dgm:prSet presAssocID="{B935F04E-12FE-3A4B-8F42-7142D9289181}" presName="circ3Tx" presStyleLbl="revTx" presStyleIdx="0" presStyleCnt="0">
        <dgm:presLayoutVars>
          <dgm:chMax val="0"/>
          <dgm:chPref val="0"/>
          <dgm:bulletEnabled val="1"/>
        </dgm:presLayoutVars>
      </dgm:prSet>
      <dgm:spPr/>
      <dgm:t>
        <a:bodyPr/>
        <a:lstStyle/>
        <a:p>
          <a:endParaRPr lang="en-US"/>
        </a:p>
      </dgm:t>
    </dgm:pt>
  </dgm:ptLst>
  <dgm:cxnLst>
    <dgm:cxn modelId="{859C552B-2F9C-0A49-876C-202518BC3AF4}" srcId="{89D33167-6799-084F-A612-CC6EA954EF7E}" destId="{15E48332-B4A0-5944-B96E-44C7031EBD44}" srcOrd="1" destOrd="0" parTransId="{C40BFCAB-15FD-5E4C-96D8-6CDF9DBA0EBC}" sibTransId="{13E9055E-16DD-BE4F-85D9-889C92D1BC67}"/>
    <dgm:cxn modelId="{71679F0B-E8A2-F44C-BFC6-FDA916CD7DCA}" srcId="{89D33167-6799-084F-A612-CC6EA954EF7E}" destId="{D1DD776E-B5B4-EF49-B72B-13D43C097942}" srcOrd="0" destOrd="0" parTransId="{8A2E3FD7-0BF9-2740-9E49-B02349DD5A99}" sibTransId="{7E528FCA-BA83-C642-9EBD-DF9081E5A585}"/>
    <dgm:cxn modelId="{DD96FB4C-FAB4-5143-BAD5-BCAF7DA9A5E1}" srcId="{89D33167-6799-084F-A612-CC6EA954EF7E}" destId="{B935F04E-12FE-3A4B-8F42-7142D9289181}" srcOrd="2" destOrd="0" parTransId="{297DD20E-F9E2-404A-AE85-CEFB7576C3E6}" sibTransId="{F73643F9-2097-7D4A-9E39-3EF55BDA3AC7}"/>
    <dgm:cxn modelId="{0113DE56-3FB5-4730-B405-AD47F24FCCFA}" type="presOf" srcId="{D1DD776E-B5B4-EF49-B72B-13D43C097942}" destId="{26CA140B-D56A-C44F-836F-7BB30304B5C7}" srcOrd="0" destOrd="0" presId="urn:microsoft.com/office/officeart/2005/8/layout/venn1"/>
    <dgm:cxn modelId="{E320F762-3994-43F8-A0DE-82720A474717}" type="presOf" srcId="{15E48332-B4A0-5944-B96E-44C7031EBD44}" destId="{DEECDE61-2599-124C-88B2-C35B1F740A66}" srcOrd="1" destOrd="0" presId="urn:microsoft.com/office/officeart/2005/8/layout/venn1"/>
    <dgm:cxn modelId="{6F7EFB05-8A7A-411D-A004-D0D498675CE8}" type="presOf" srcId="{15E48332-B4A0-5944-B96E-44C7031EBD44}" destId="{7B6FBDB9-0150-824D-8A82-D3FFD83185CC}" srcOrd="0" destOrd="0" presId="urn:microsoft.com/office/officeart/2005/8/layout/venn1"/>
    <dgm:cxn modelId="{324DDCA5-CEB3-4D9B-8275-E7A3FF6983C0}" type="presOf" srcId="{D1DD776E-B5B4-EF49-B72B-13D43C097942}" destId="{33C803AD-2FB9-F345-9A36-A661B177DB08}" srcOrd="1" destOrd="0" presId="urn:microsoft.com/office/officeart/2005/8/layout/venn1"/>
    <dgm:cxn modelId="{0C5944FC-19C2-4333-B573-E18DF2F380D4}" type="presOf" srcId="{B935F04E-12FE-3A4B-8F42-7142D9289181}" destId="{1ED32825-DCC3-B748-A844-83DAF5442026}" srcOrd="1" destOrd="0" presId="urn:microsoft.com/office/officeart/2005/8/layout/venn1"/>
    <dgm:cxn modelId="{275FE00D-9E39-4C4D-BCD3-DEE502DECEB7}" type="presOf" srcId="{89D33167-6799-084F-A612-CC6EA954EF7E}" destId="{A10D0110-B0A5-C647-A853-09EEBFA7648D}" srcOrd="0" destOrd="0" presId="urn:microsoft.com/office/officeart/2005/8/layout/venn1"/>
    <dgm:cxn modelId="{1825B340-A044-47FE-83E8-1510137ED0E6}" type="presOf" srcId="{B935F04E-12FE-3A4B-8F42-7142D9289181}" destId="{DBF8942F-8D79-2A47-882E-8607E3210127}" srcOrd="0" destOrd="0" presId="urn:microsoft.com/office/officeart/2005/8/layout/venn1"/>
    <dgm:cxn modelId="{29C6DB92-6DBD-4F65-80AF-5BA12681E535}" type="presParOf" srcId="{A10D0110-B0A5-C647-A853-09EEBFA7648D}" destId="{26CA140B-D56A-C44F-836F-7BB30304B5C7}" srcOrd="0" destOrd="0" presId="urn:microsoft.com/office/officeart/2005/8/layout/venn1"/>
    <dgm:cxn modelId="{AA3EF900-820B-4B8A-A489-50DFC419A421}" type="presParOf" srcId="{A10D0110-B0A5-C647-A853-09EEBFA7648D}" destId="{33C803AD-2FB9-F345-9A36-A661B177DB08}" srcOrd="1" destOrd="0" presId="urn:microsoft.com/office/officeart/2005/8/layout/venn1"/>
    <dgm:cxn modelId="{342A35F9-3C7E-471C-86ED-37267EA4F8C5}" type="presParOf" srcId="{A10D0110-B0A5-C647-A853-09EEBFA7648D}" destId="{7B6FBDB9-0150-824D-8A82-D3FFD83185CC}" srcOrd="2" destOrd="0" presId="urn:microsoft.com/office/officeart/2005/8/layout/venn1"/>
    <dgm:cxn modelId="{3FF598C6-8BEF-49C4-86A6-B63ABC86378C}" type="presParOf" srcId="{A10D0110-B0A5-C647-A853-09EEBFA7648D}" destId="{DEECDE61-2599-124C-88B2-C35B1F740A66}" srcOrd="3" destOrd="0" presId="urn:microsoft.com/office/officeart/2005/8/layout/venn1"/>
    <dgm:cxn modelId="{36189021-D51A-4C33-AE28-3A9928602483}" type="presParOf" srcId="{A10D0110-B0A5-C647-A853-09EEBFA7648D}" destId="{DBF8942F-8D79-2A47-882E-8607E3210127}" srcOrd="4" destOrd="0" presId="urn:microsoft.com/office/officeart/2005/8/layout/venn1"/>
    <dgm:cxn modelId="{D5B958EC-5F1A-4AC5-BBA8-04C40F682470}" type="presParOf" srcId="{A10D0110-B0A5-C647-A853-09EEBFA7648D}" destId="{1ED32825-DCC3-B748-A844-83DAF5442026}"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843261-3A4D-004F-8AC0-45CEF5FE39EC}" type="doc">
      <dgm:prSet loTypeId="urn:microsoft.com/office/officeart/2005/8/layout/balance1" loCatId="" qsTypeId="urn:microsoft.com/office/officeart/2005/8/quickstyle/simple4" qsCatId="simple" csTypeId="urn:microsoft.com/office/officeart/2005/8/colors/colorful3" csCatId="colorful" phldr="1"/>
      <dgm:spPr/>
      <dgm:t>
        <a:bodyPr/>
        <a:lstStyle/>
        <a:p>
          <a:endParaRPr lang="en-US"/>
        </a:p>
      </dgm:t>
    </dgm:pt>
    <dgm:pt modelId="{F013574C-A395-9649-BCD3-1E7BA58331BF}">
      <dgm:prSet phldrT="[Text]" custT="1"/>
      <dgm:spPr>
        <a:solidFill>
          <a:schemeClr val="accent4"/>
        </a:solidFill>
      </dgm:spPr>
      <dgm:t>
        <a:bodyPr/>
        <a:lstStyle/>
        <a:p>
          <a:r>
            <a:rPr lang="en-US" sz="1800" baseline="0" dirty="0"/>
            <a:t>Required common prompts</a:t>
          </a:r>
          <a:endParaRPr lang="en-US" sz="1800" dirty="0"/>
        </a:p>
      </dgm:t>
    </dgm:pt>
    <dgm:pt modelId="{B569A691-7F96-A341-BFDF-3301011B1902}" type="parTrans" cxnId="{D0CE4548-F8C4-994A-A15D-A2690CBF5A7B}">
      <dgm:prSet/>
      <dgm:spPr/>
      <dgm:t>
        <a:bodyPr/>
        <a:lstStyle/>
        <a:p>
          <a:endParaRPr lang="en-US"/>
        </a:p>
      </dgm:t>
    </dgm:pt>
    <dgm:pt modelId="{7597050C-C290-C945-9E4E-65692A0B4ACA}" type="sibTrans" cxnId="{D0CE4548-F8C4-994A-A15D-A2690CBF5A7B}">
      <dgm:prSet/>
      <dgm:spPr/>
      <dgm:t>
        <a:bodyPr/>
        <a:lstStyle/>
        <a:p>
          <a:endParaRPr lang="en-US"/>
        </a:p>
      </dgm:t>
    </dgm:pt>
    <dgm:pt modelId="{B0976170-A36D-0A40-AE28-241D594DC251}">
      <dgm:prSet phldrT="[Text]" custT="1"/>
      <dgm:spPr>
        <a:solidFill>
          <a:schemeClr val="accent3"/>
        </a:solidFill>
      </dgm:spPr>
      <dgm:t>
        <a:bodyPr/>
        <a:lstStyle/>
        <a:p>
          <a:r>
            <a:rPr lang="en-US" sz="1800" dirty="0"/>
            <a:t>Faculty development opportunities</a:t>
          </a:r>
        </a:p>
      </dgm:t>
    </dgm:pt>
    <dgm:pt modelId="{94F3AD38-8121-7C46-8334-A17287FC2DFE}" type="parTrans" cxnId="{C2E32EB4-B442-334C-9E90-EB2FEEC39349}">
      <dgm:prSet/>
      <dgm:spPr/>
      <dgm:t>
        <a:bodyPr/>
        <a:lstStyle/>
        <a:p>
          <a:endParaRPr lang="en-US"/>
        </a:p>
      </dgm:t>
    </dgm:pt>
    <dgm:pt modelId="{FACFCB7D-B8F0-AF4C-825D-A0E66AA845E6}" type="sibTrans" cxnId="{C2E32EB4-B442-334C-9E90-EB2FEEC39349}">
      <dgm:prSet/>
      <dgm:spPr/>
      <dgm:t>
        <a:bodyPr/>
        <a:lstStyle/>
        <a:p>
          <a:endParaRPr lang="en-US"/>
        </a:p>
      </dgm:t>
    </dgm:pt>
    <dgm:pt modelId="{1256AE92-283E-4242-B172-AE88781CDD24}">
      <dgm:prSet phldrT="[Text]" custT="1"/>
      <dgm:spPr>
        <a:solidFill>
          <a:schemeClr val="accent3"/>
        </a:solidFill>
      </dgm:spPr>
      <dgm:t>
        <a:bodyPr/>
        <a:lstStyle/>
        <a:p>
          <a:r>
            <a:rPr lang="en-US" sz="1800" dirty="0"/>
            <a:t>Curricular</a:t>
          </a:r>
          <a:r>
            <a:rPr lang="en-US" sz="1800" baseline="0" dirty="0"/>
            <a:t> alignment</a:t>
          </a:r>
          <a:endParaRPr lang="en-US" sz="1800" dirty="0"/>
        </a:p>
      </dgm:t>
    </dgm:pt>
    <dgm:pt modelId="{A6C1D056-807E-3E4F-AE44-9591E97366A7}" type="parTrans" cxnId="{1EF5BCBC-775A-C041-985F-401F326BB3EB}">
      <dgm:prSet/>
      <dgm:spPr/>
      <dgm:t>
        <a:bodyPr/>
        <a:lstStyle/>
        <a:p>
          <a:endParaRPr lang="en-US"/>
        </a:p>
      </dgm:t>
    </dgm:pt>
    <dgm:pt modelId="{EBC87C04-0916-AA41-B967-33D67673A63F}" type="sibTrans" cxnId="{1EF5BCBC-775A-C041-985F-401F326BB3EB}">
      <dgm:prSet/>
      <dgm:spPr/>
      <dgm:t>
        <a:bodyPr/>
        <a:lstStyle/>
        <a:p>
          <a:endParaRPr lang="en-US"/>
        </a:p>
      </dgm:t>
    </dgm:pt>
    <dgm:pt modelId="{92F755C2-BF36-7348-896A-429FBE88656E}">
      <dgm:prSet phldrT="[Text]" custT="1"/>
      <dgm:spPr>
        <a:solidFill>
          <a:schemeClr val="accent3"/>
        </a:solidFill>
      </dgm:spPr>
      <dgm:t>
        <a:bodyPr/>
        <a:lstStyle/>
        <a:p>
          <a:r>
            <a:rPr lang="en-US" sz="1800" dirty="0"/>
            <a:t>Faculty autonomy/ academic freedom</a:t>
          </a:r>
        </a:p>
      </dgm:t>
    </dgm:pt>
    <dgm:pt modelId="{A5F46A32-78AD-7C4E-8CC9-EF2ECB165837}" type="parTrans" cxnId="{796C2348-006F-1B42-B850-72DC2C11CCF5}">
      <dgm:prSet/>
      <dgm:spPr/>
      <dgm:t>
        <a:bodyPr/>
        <a:lstStyle/>
        <a:p>
          <a:endParaRPr lang="en-US"/>
        </a:p>
      </dgm:t>
    </dgm:pt>
    <dgm:pt modelId="{0B76CB15-2293-9A49-B4DC-DBC6E9565CD3}" type="sibTrans" cxnId="{796C2348-006F-1B42-B850-72DC2C11CCF5}">
      <dgm:prSet/>
      <dgm:spPr/>
      <dgm:t>
        <a:bodyPr/>
        <a:lstStyle/>
        <a:p>
          <a:endParaRPr lang="en-US"/>
        </a:p>
      </dgm:t>
    </dgm:pt>
    <dgm:pt modelId="{4F3038B6-5AFD-3044-ACC6-99046CB96F72}">
      <dgm:prSet phldrT="[Text]" custT="1"/>
      <dgm:spPr>
        <a:solidFill>
          <a:schemeClr val="accent4"/>
        </a:solidFill>
      </dgm:spPr>
      <dgm:t>
        <a:bodyPr/>
        <a:lstStyle/>
        <a:p>
          <a:r>
            <a:rPr lang="en-US" sz="1800" dirty="0"/>
            <a:t>Strict</a:t>
          </a:r>
          <a:r>
            <a:rPr lang="en-US" sz="1800" baseline="0" dirty="0"/>
            <a:t> parameters to be included as a scorer</a:t>
          </a:r>
          <a:endParaRPr lang="en-US" sz="1800" dirty="0"/>
        </a:p>
      </dgm:t>
    </dgm:pt>
    <dgm:pt modelId="{DB4C4F2A-91C5-0943-BCCC-D4DC1A561904}" type="sibTrans" cxnId="{888058AB-02E5-9648-8091-80FD11A02FB1}">
      <dgm:prSet/>
      <dgm:spPr/>
      <dgm:t>
        <a:bodyPr/>
        <a:lstStyle/>
        <a:p>
          <a:endParaRPr lang="en-US"/>
        </a:p>
      </dgm:t>
    </dgm:pt>
    <dgm:pt modelId="{A0A415D4-D953-1B42-8B6C-A35582ACA007}" type="parTrans" cxnId="{888058AB-02E5-9648-8091-80FD11A02FB1}">
      <dgm:prSet/>
      <dgm:spPr/>
      <dgm:t>
        <a:bodyPr/>
        <a:lstStyle/>
        <a:p>
          <a:endParaRPr lang="en-US"/>
        </a:p>
      </dgm:t>
    </dgm:pt>
    <dgm:pt modelId="{51D21960-0600-1D4B-AEC3-9900F5B36A61}">
      <dgm:prSet phldrT="[Text]"/>
      <dgm:spPr>
        <a:solidFill>
          <a:schemeClr val="accent4">
            <a:alpha val="90000"/>
          </a:schemeClr>
        </a:solidFill>
      </dgm:spPr>
      <dgm:t>
        <a:bodyPr/>
        <a:lstStyle/>
        <a:p>
          <a:r>
            <a:rPr lang="en-US" dirty="0">
              <a:solidFill>
                <a:schemeClr val="bg1"/>
              </a:solidFill>
              <a:latin typeface="Abadi MT Condensed Light" charset="0"/>
              <a:ea typeface="Abadi MT Condensed Light" charset="0"/>
              <a:cs typeface="Abadi MT Condensed Light" charset="0"/>
            </a:rPr>
            <a:t>Methodological </a:t>
          </a:r>
        </a:p>
      </dgm:t>
    </dgm:pt>
    <dgm:pt modelId="{8A61DE34-BAFA-7C41-B8B3-8BCAC93FA7FA}" type="sibTrans" cxnId="{F0D096D0-386C-224C-863E-8F77704424F1}">
      <dgm:prSet/>
      <dgm:spPr/>
      <dgm:t>
        <a:bodyPr/>
        <a:lstStyle/>
        <a:p>
          <a:endParaRPr lang="en-US"/>
        </a:p>
      </dgm:t>
    </dgm:pt>
    <dgm:pt modelId="{97B8D477-A6A3-0F40-B21C-B1C132DCE169}" type="parTrans" cxnId="{F0D096D0-386C-224C-863E-8F77704424F1}">
      <dgm:prSet/>
      <dgm:spPr/>
      <dgm:t>
        <a:bodyPr/>
        <a:lstStyle/>
        <a:p>
          <a:endParaRPr lang="en-US"/>
        </a:p>
      </dgm:t>
    </dgm:pt>
    <dgm:pt modelId="{8BD5B52D-490B-DE46-97A0-5061855A38E1}">
      <dgm:prSet phldrT="[Text]"/>
      <dgm:spPr>
        <a:solidFill>
          <a:schemeClr val="accent3">
            <a:alpha val="90000"/>
          </a:schemeClr>
        </a:solidFill>
      </dgm:spPr>
      <dgm:t>
        <a:bodyPr/>
        <a:lstStyle/>
        <a:p>
          <a:r>
            <a:rPr lang="en-US" dirty="0">
              <a:solidFill>
                <a:schemeClr val="bg1"/>
              </a:solidFill>
              <a:latin typeface="Abadi MT Condensed Light" charset="0"/>
              <a:ea typeface="Abadi MT Condensed Light" charset="0"/>
              <a:cs typeface="Abadi MT Condensed Light" charset="0"/>
            </a:rPr>
            <a:t>Philosophical/</a:t>
          </a:r>
        </a:p>
        <a:p>
          <a:r>
            <a:rPr lang="en-US" dirty="0">
              <a:solidFill>
                <a:schemeClr val="bg1"/>
              </a:solidFill>
              <a:latin typeface="Abadi MT Condensed Light" charset="0"/>
              <a:ea typeface="Abadi MT Condensed Light" charset="0"/>
              <a:cs typeface="Abadi MT Condensed Light" charset="0"/>
            </a:rPr>
            <a:t>Pedagogical</a:t>
          </a:r>
        </a:p>
      </dgm:t>
    </dgm:pt>
    <dgm:pt modelId="{CE66D9B0-8B1D-A048-9D7B-B288D22E6C6E}" type="sibTrans" cxnId="{FE94E5A2-CF1E-ED43-AAC1-B77DDB877E85}">
      <dgm:prSet/>
      <dgm:spPr/>
      <dgm:t>
        <a:bodyPr/>
        <a:lstStyle/>
        <a:p>
          <a:endParaRPr lang="en-US"/>
        </a:p>
      </dgm:t>
    </dgm:pt>
    <dgm:pt modelId="{2B72A498-17AA-9A4A-92B6-154D8D21FB42}" type="parTrans" cxnId="{FE94E5A2-CF1E-ED43-AAC1-B77DDB877E85}">
      <dgm:prSet/>
      <dgm:spPr/>
      <dgm:t>
        <a:bodyPr/>
        <a:lstStyle/>
        <a:p>
          <a:endParaRPr lang="en-US"/>
        </a:p>
      </dgm:t>
    </dgm:pt>
    <dgm:pt modelId="{2A3CA2F7-C5C2-3542-82AB-1623FCB7A560}">
      <dgm:prSet custT="1"/>
      <dgm:spPr>
        <a:solidFill>
          <a:schemeClr val="accent3"/>
        </a:solidFill>
      </dgm:spPr>
      <dgm:t>
        <a:bodyPr/>
        <a:lstStyle/>
        <a:p>
          <a:r>
            <a:rPr lang="en-US" sz="1800" dirty="0"/>
            <a:t>Institutional autonomy</a:t>
          </a:r>
        </a:p>
      </dgm:t>
    </dgm:pt>
    <dgm:pt modelId="{3B24E5B3-6B98-8D40-9474-C87457C40985}" type="parTrans" cxnId="{47FB4C69-B2EB-244F-93D1-D66490423A4D}">
      <dgm:prSet/>
      <dgm:spPr/>
      <dgm:t>
        <a:bodyPr/>
        <a:lstStyle/>
        <a:p>
          <a:endParaRPr lang="en-US"/>
        </a:p>
      </dgm:t>
    </dgm:pt>
    <dgm:pt modelId="{00E46561-1866-C145-8B7C-F8F7E0DBD487}" type="sibTrans" cxnId="{47FB4C69-B2EB-244F-93D1-D66490423A4D}">
      <dgm:prSet/>
      <dgm:spPr/>
      <dgm:t>
        <a:bodyPr/>
        <a:lstStyle/>
        <a:p>
          <a:endParaRPr lang="en-US"/>
        </a:p>
      </dgm:t>
    </dgm:pt>
    <dgm:pt modelId="{7B4DB144-C87D-524C-ABC9-B8AA313AAFDF}">
      <dgm:prSet custT="1"/>
      <dgm:spPr>
        <a:solidFill>
          <a:schemeClr val="accent4"/>
        </a:solidFill>
      </dgm:spPr>
      <dgm:t>
        <a:bodyPr/>
        <a:lstStyle/>
        <a:p>
          <a:r>
            <a:rPr lang="en-US" sz="1800" dirty="0"/>
            <a:t>Stringent assignment design requirements</a:t>
          </a:r>
        </a:p>
      </dgm:t>
    </dgm:pt>
    <dgm:pt modelId="{4FC36DBD-9F86-2F41-B374-505493A65B8D}" type="parTrans" cxnId="{3CB8AD11-5383-484B-BBB4-0B859ABF39D2}">
      <dgm:prSet/>
      <dgm:spPr/>
      <dgm:t>
        <a:bodyPr/>
        <a:lstStyle/>
        <a:p>
          <a:endParaRPr lang="en-US"/>
        </a:p>
      </dgm:t>
    </dgm:pt>
    <dgm:pt modelId="{4715F40A-5E6B-6E43-9872-D959F35AC45F}" type="sibTrans" cxnId="{3CB8AD11-5383-484B-BBB4-0B859ABF39D2}">
      <dgm:prSet/>
      <dgm:spPr/>
      <dgm:t>
        <a:bodyPr/>
        <a:lstStyle/>
        <a:p>
          <a:endParaRPr lang="en-US"/>
        </a:p>
      </dgm:t>
    </dgm:pt>
    <dgm:pt modelId="{C4A37F0A-41C4-8543-AADE-752D029580A0}" type="pres">
      <dgm:prSet presAssocID="{01843261-3A4D-004F-8AC0-45CEF5FE39EC}" presName="outerComposite" presStyleCnt="0">
        <dgm:presLayoutVars>
          <dgm:chMax val="2"/>
          <dgm:animLvl val="lvl"/>
          <dgm:resizeHandles val="exact"/>
        </dgm:presLayoutVars>
      </dgm:prSet>
      <dgm:spPr/>
      <dgm:t>
        <a:bodyPr/>
        <a:lstStyle/>
        <a:p>
          <a:endParaRPr lang="en-US"/>
        </a:p>
      </dgm:t>
    </dgm:pt>
    <dgm:pt modelId="{A48AD561-17DB-B24F-9B09-BF5F9025BC26}" type="pres">
      <dgm:prSet presAssocID="{01843261-3A4D-004F-8AC0-45CEF5FE39EC}" presName="dummyMaxCanvas" presStyleCnt="0"/>
      <dgm:spPr/>
    </dgm:pt>
    <dgm:pt modelId="{59FAD62C-914E-724F-83CE-7AAE3E2E4CE2}" type="pres">
      <dgm:prSet presAssocID="{01843261-3A4D-004F-8AC0-45CEF5FE39EC}" presName="parentComposite" presStyleCnt="0"/>
      <dgm:spPr/>
    </dgm:pt>
    <dgm:pt modelId="{552ACF90-B2A8-9345-AF79-AFD81E68DE51}" type="pres">
      <dgm:prSet presAssocID="{01843261-3A4D-004F-8AC0-45CEF5FE39EC}" presName="parent1" presStyleLbl="alignAccFollowNode1" presStyleIdx="0" presStyleCnt="4" custScaleX="129546">
        <dgm:presLayoutVars>
          <dgm:chMax val="4"/>
        </dgm:presLayoutVars>
      </dgm:prSet>
      <dgm:spPr>
        <a:prstGeom prst="rect">
          <a:avLst/>
        </a:prstGeom>
      </dgm:spPr>
      <dgm:t>
        <a:bodyPr/>
        <a:lstStyle/>
        <a:p>
          <a:endParaRPr lang="en-US"/>
        </a:p>
      </dgm:t>
    </dgm:pt>
    <dgm:pt modelId="{1AC79ED0-EFF6-DC45-A3B4-8A3CF152AC53}" type="pres">
      <dgm:prSet presAssocID="{01843261-3A4D-004F-8AC0-45CEF5FE39EC}" presName="parent2" presStyleLbl="alignAccFollowNode1" presStyleIdx="1" presStyleCnt="4" custScaleX="129546">
        <dgm:presLayoutVars>
          <dgm:chMax val="4"/>
        </dgm:presLayoutVars>
      </dgm:prSet>
      <dgm:spPr>
        <a:prstGeom prst="rect">
          <a:avLst/>
        </a:prstGeom>
      </dgm:spPr>
      <dgm:t>
        <a:bodyPr/>
        <a:lstStyle/>
        <a:p>
          <a:endParaRPr lang="en-US"/>
        </a:p>
      </dgm:t>
    </dgm:pt>
    <dgm:pt modelId="{509F6342-4AD3-4D41-B060-D92F7FAD5376}" type="pres">
      <dgm:prSet presAssocID="{01843261-3A4D-004F-8AC0-45CEF5FE39EC}" presName="childrenComposite" presStyleCnt="0"/>
      <dgm:spPr/>
    </dgm:pt>
    <dgm:pt modelId="{DDEE4E4A-AA05-5045-AE6D-77213DC204CB}" type="pres">
      <dgm:prSet presAssocID="{01843261-3A4D-004F-8AC0-45CEF5FE39EC}" presName="dummyMaxCanvas_ChildArea" presStyleCnt="0"/>
      <dgm:spPr/>
    </dgm:pt>
    <dgm:pt modelId="{8D4B0022-C5E3-E240-9EFA-6A7DBF326C3C}" type="pres">
      <dgm:prSet presAssocID="{01843261-3A4D-004F-8AC0-45CEF5FE39EC}" presName="fulcrum" presStyleLbl="alignAccFollowNode1" presStyleIdx="2" presStyleCnt="4"/>
      <dgm:spPr/>
    </dgm:pt>
    <dgm:pt modelId="{B16C6231-E70A-F34C-B706-59BB2EBD94B6}" type="pres">
      <dgm:prSet presAssocID="{01843261-3A4D-004F-8AC0-45CEF5FE39EC}" presName="balance_34" presStyleLbl="alignAccFollowNode1" presStyleIdx="3" presStyleCnt="4">
        <dgm:presLayoutVars>
          <dgm:bulletEnabled val="1"/>
        </dgm:presLayoutVars>
      </dgm:prSet>
      <dgm:spPr/>
    </dgm:pt>
    <dgm:pt modelId="{1C92EEAF-E533-EE42-BC6F-BF23787962DF}" type="pres">
      <dgm:prSet presAssocID="{01843261-3A4D-004F-8AC0-45CEF5FE39EC}" presName="right_34_1" presStyleLbl="node1" presStyleIdx="0" presStyleCnt="7" custScaleX="129546">
        <dgm:presLayoutVars>
          <dgm:bulletEnabled val="1"/>
        </dgm:presLayoutVars>
      </dgm:prSet>
      <dgm:spPr>
        <a:prstGeom prst="rect">
          <a:avLst/>
        </a:prstGeom>
      </dgm:spPr>
      <dgm:t>
        <a:bodyPr/>
        <a:lstStyle/>
        <a:p>
          <a:endParaRPr lang="en-US"/>
        </a:p>
      </dgm:t>
    </dgm:pt>
    <dgm:pt modelId="{8CB87E3B-D1CC-7E40-9772-0FB61CBA742B}" type="pres">
      <dgm:prSet presAssocID="{01843261-3A4D-004F-8AC0-45CEF5FE39EC}" presName="right_34_2" presStyleLbl="node1" presStyleIdx="1" presStyleCnt="7" custScaleX="129546">
        <dgm:presLayoutVars>
          <dgm:bulletEnabled val="1"/>
        </dgm:presLayoutVars>
      </dgm:prSet>
      <dgm:spPr>
        <a:prstGeom prst="rect">
          <a:avLst/>
        </a:prstGeom>
      </dgm:spPr>
      <dgm:t>
        <a:bodyPr/>
        <a:lstStyle/>
        <a:p>
          <a:endParaRPr lang="en-US"/>
        </a:p>
      </dgm:t>
    </dgm:pt>
    <dgm:pt modelId="{3CF6EAC5-4E21-AF4C-B55B-26365DBA7E5C}" type="pres">
      <dgm:prSet presAssocID="{01843261-3A4D-004F-8AC0-45CEF5FE39EC}" presName="right_34_3" presStyleLbl="node1" presStyleIdx="2" presStyleCnt="7" custScaleX="129546">
        <dgm:presLayoutVars>
          <dgm:bulletEnabled val="1"/>
        </dgm:presLayoutVars>
      </dgm:prSet>
      <dgm:spPr>
        <a:prstGeom prst="rect">
          <a:avLst/>
        </a:prstGeom>
      </dgm:spPr>
      <dgm:t>
        <a:bodyPr/>
        <a:lstStyle/>
        <a:p>
          <a:endParaRPr lang="en-US"/>
        </a:p>
      </dgm:t>
    </dgm:pt>
    <dgm:pt modelId="{13165D01-B78E-3E4C-990E-B2721C07A5F4}" type="pres">
      <dgm:prSet presAssocID="{01843261-3A4D-004F-8AC0-45CEF5FE39EC}" presName="right_34_4" presStyleLbl="node1" presStyleIdx="3" presStyleCnt="7" custScaleX="129546">
        <dgm:presLayoutVars>
          <dgm:bulletEnabled val="1"/>
        </dgm:presLayoutVars>
      </dgm:prSet>
      <dgm:spPr>
        <a:prstGeom prst="rect">
          <a:avLst/>
        </a:prstGeom>
      </dgm:spPr>
      <dgm:t>
        <a:bodyPr/>
        <a:lstStyle/>
        <a:p>
          <a:endParaRPr lang="en-US"/>
        </a:p>
      </dgm:t>
    </dgm:pt>
    <dgm:pt modelId="{38E72815-FF03-DD4D-830A-F627E3A4BDEE}" type="pres">
      <dgm:prSet presAssocID="{01843261-3A4D-004F-8AC0-45CEF5FE39EC}" presName="left_34_1" presStyleLbl="node1" presStyleIdx="4" presStyleCnt="7" custScaleX="129546">
        <dgm:presLayoutVars>
          <dgm:bulletEnabled val="1"/>
        </dgm:presLayoutVars>
      </dgm:prSet>
      <dgm:spPr>
        <a:prstGeom prst="rect">
          <a:avLst/>
        </a:prstGeom>
      </dgm:spPr>
      <dgm:t>
        <a:bodyPr/>
        <a:lstStyle/>
        <a:p>
          <a:endParaRPr lang="en-US"/>
        </a:p>
      </dgm:t>
    </dgm:pt>
    <dgm:pt modelId="{E10373F4-3991-2140-8FB3-F168963C30AF}" type="pres">
      <dgm:prSet presAssocID="{01843261-3A4D-004F-8AC0-45CEF5FE39EC}" presName="left_34_2" presStyleLbl="node1" presStyleIdx="5" presStyleCnt="7" custScaleX="129546">
        <dgm:presLayoutVars>
          <dgm:bulletEnabled val="1"/>
        </dgm:presLayoutVars>
      </dgm:prSet>
      <dgm:spPr>
        <a:prstGeom prst="rect">
          <a:avLst/>
        </a:prstGeom>
      </dgm:spPr>
      <dgm:t>
        <a:bodyPr/>
        <a:lstStyle/>
        <a:p>
          <a:endParaRPr lang="en-US"/>
        </a:p>
      </dgm:t>
    </dgm:pt>
    <dgm:pt modelId="{88E5B717-452D-4149-90B5-C4AFFC3AF8B0}" type="pres">
      <dgm:prSet presAssocID="{01843261-3A4D-004F-8AC0-45CEF5FE39EC}" presName="left_34_3" presStyleLbl="node1" presStyleIdx="6" presStyleCnt="7" custScaleX="129546">
        <dgm:presLayoutVars>
          <dgm:bulletEnabled val="1"/>
        </dgm:presLayoutVars>
      </dgm:prSet>
      <dgm:spPr>
        <a:prstGeom prst="rect">
          <a:avLst/>
        </a:prstGeom>
      </dgm:spPr>
      <dgm:t>
        <a:bodyPr/>
        <a:lstStyle/>
        <a:p>
          <a:endParaRPr lang="en-US"/>
        </a:p>
      </dgm:t>
    </dgm:pt>
  </dgm:ptLst>
  <dgm:cxnLst>
    <dgm:cxn modelId="{47FB4C69-B2EB-244F-93D1-D66490423A4D}" srcId="{8BD5B52D-490B-DE46-97A0-5061855A38E1}" destId="{2A3CA2F7-C5C2-3542-82AB-1623FCB7A560}" srcOrd="3" destOrd="0" parTransId="{3B24E5B3-6B98-8D40-9474-C87457C40985}" sibTransId="{00E46561-1866-C145-8B7C-F8F7E0DBD487}"/>
    <dgm:cxn modelId="{CBA2A93C-8263-4A4B-AC93-2A5DB9BB03A6}" type="presOf" srcId="{92F755C2-BF36-7348-896A-429FBE88656E}" destId="{3CF6EAC5-4E21-AF4C-B55B-26365DBA7E5C}" srcOrd="0" destOrd="0" presId="urn:microsoft.com/office/officeart/2005/8/layout/balance1"/>
    <dgm:cxn modelId="{08238C14-87A9-43B5-9CFF-E41EAC27203F}" type="presOf" srcId="{1256AE92-283E-4242-B172-AE88781CDD24}" destId="{8CB87E3B-D1CC-7E40-9772-0FB61CBA742B}" srcOrd="0" destOrd="0" presId="urn:microsoft.com/office/officeart/2005/8/layout/balance1"/>
    <dgm:cxn modelId="{D0CE4548-F8C4-994A-A15D-A2690CBF5A7B}" srcId="{51D21960-0600-1D4B-AEC3-9900F5B36A61}" destId="{F013574C-A395-9649-BCD3-1E7BA58331BF}" srcOrd="1" destOrd="0" parTransId="{B569A691-7F96-A341-BFDF-3301011B1902}" sibTransId="{7597050C-C290-C945-9E4E-65692A0B4ACA}"/>
    <dgm:cxn modelId="{3B7CB28E-1FEB-494D-828B-98C983B150C7}" type="presOf" srcId="{F013574C-A395-9649-BCD3-1E7BA58331BF}" destId="{E10373F4-3991-2140-8FB3-F168963C30AF}" srcOrd="0" destOrd="0" presId="urn:microsoft.com/office/officeart/2005/8/layout/balance1"/>
    <dgm:cxn modelId="{E7F61EA0-ABE2-497B-A8A5-A86D2A078305}" type="presOf" srcId="{7B4DB144-C87D-524C-ABC9-B8AA313AAFDF}" destId="{88E5B717-452D-4149-90B5-C4AFFC3AF8B0}" srcOrd="0" destOrd="0" presId="urn:microsoft.com/office/officeart/2005/8/layout/balance1"/>
    <dgm:cxn modelId="{A1129D3B-FBB5-4ADA-BFCE-55324FFDDAF3}" type="presOf" srcId="{51D21960-0600-1D4B-AEC3-9900F5B36A61}" destId="{552ACF90-B2A8-9345-AF79-AFD81E68DE51}" srcOrd="0" destOrd="0" presId="urn:microsoft.com/office/officeart/2005/8/layout/balance1"/>
    <dgm:cxn modelId="{E2AA89AF-4405-48F7-82B9-836D401C92A9}" type="presOf" srcId="{01843261-3A4D-004F-8AC0-45CEF5FE39EC}" destId="{C4A37F0A-41C4-8543-AADE-752D029580A0}" srcOrd="0" destOrd="0" presId="urn:microsoft.com/office/officeart/2005/8/layout/balance1"/>
    <dgm:cxn modelId="{15072014-C7D4-49B9-B819-99211B9B15F8}" type="presOf" srcId="{2A3CA2F7-C5C2-3542-82AB-1623FCB7A560}" destId="{13165D01-B78E-3E4C-990E-B2721C07A5F4}" srcOrd="0" destOrd="0" presId="urn:microsoft.com/office/officeart/2005/8/layout/balance1"/>
    <dgm:cxn modelId="{F0D096D0-386C-224C-863E-8F77704424F1}" srcId="{01843261-3A4D-004F-8AC0-45CEF5FE39EC}" destId="{51D21960-0600-1D4B-AEC3-9900F5B36A61}" srcOrd="0" destOrd="0" parTransId="{97B8D477-A6A3-0F40-B21C-B1C132DCE169}" sibTransId="{8A61DE34-BAFA-7C41-B8B3-8BCAC93FA7FA}"/>
    <dgm:cxn modelId="{1EF5BCBC-775A-C041-985F-401F326BB3EB}" srcId="{8BD5B52D-490B-DE46-97A0-5061855A38E1}" destId="{1256AE92-283E-4242-B172-AE88781CDD24}" srcOrd="1" destOrd="0" parTransId="{A6C1D056-807E-3E4F-AE44-9591E97366A7}" sibTransId="{EBC87C04-0916-AA41-B967-33D67673A63F}"/>
    <dgm:cxn modelId="{D63A569B-4647-4B5E-9F8E-D5E8F08592A8}" type="presOf" srcId="{4F3038B6-5AFD-3044-ACC6-99046CB96F72}" destId="{38E72815-FF03-DD4D-830A-F627E3A4BDEE}" srcOrd="0" destOrd="0" presId="urn:microsoft.com/office/officeart/2005/8/layout/balance1"/>
    <dgm:cxn modelId="{C9ACA3A5-713B-4441-8131-9AFC7E660AAA}" type="presOf" srcId="{8BD5B52D-490B-DE46-97A0-5061855A38E1}" destId="{1AC79ED0-EFF6-DC45-A3B4-8A3CF152AC53}" srcOrd="0" destOrd="0" presId="urn:microsoft.com/office/officeart/2005/8/layout/balance1"/>
    <dgm:cxn modelId="{F87C470A-0DCD-464A-8DA6-9CB5F89BB176}" type="presOf" srcId="{B0976170-A36D-0A40-AE28-241D594DC251}" destId="{1C92EEAF-E533-EE42-BC6F-BF23787962DF}" srcOrd="0" destOrd="0" presId="urn:microsoft.com/office/officeart/2005/8/layout/balance1"/>
    <dgm:cxn modelId="{3CB8AD11-5383-484B-BBB4-0B859ABF39D2}" srcId="{51D21960-0600-1D4B-AEC3-9900F5B36A61}" destId="{7B4DB144-C87D-524C-ABC9-B8AA313AAFDF}" srcOrd="2" destOrd="0" parTransId="{4FC36DBD-9F86-2F41-B374-505493A65B8D}" sibTransId="{4715F40A-5E6B-6E43-9872-D959F35AC45F}"/>
    <dgm:cxn modelId="{FE94E5A2-CF1E-ED43-AAC1-B77DDB877E85}" srcId="{01843261-3A4D-004F-8AC0-45CEF5FE39EC}" destId="{8BD5B52D-490B-DE46-97A0-5061855A38E1}" srcOrd="1" destOrd="0" parTransId="{2B72A498-17AA-9A4A-92B6-154D8D21FB42}" sibTransId="{CE66D9B0-8B1D-A048-9D7B-B288D22E6C6E}"/>
    <dgm:cxn modelId="{888058AB-02E5-9648-8091-80FD11A02FB1}" srcId="{51D21960-0600-1D4B-AEC3-9900F5B36A61}" destId="{4F3038B6-5AFD-3044-ACC6-99046CB96F72}" srcOrd="0" destOrd="0" parTransId="{A0A415D4-D953-1B42-8B6C-A35582ACA007}" sibTransId="{DB4C4F2A-91C5-0943-BCCC-D4DC1A561904}"/>
    <dgm:cxn modelId="{796C2348-006F-1B42-B850-72DC2C11CCF5}" srcId="{8BD5B52D-490B-DE46-97A0-5061855A38E1}" destId="{92F755C2-BF36-7348-896A-429FBE88656E}" srcOrd="2" destOrd="0" parTransId="{A5F46A32-78AD-7C4E-8CC9-EF2ECB165837}" sibTransId="{0B76CB15-2293-9A49-B4DC-DBC6E9565CD3}"/>
    <dgm:cxn modelId="{C2E32EB4-B442-334C-9E90-EB2FEEC39349}" srcId="{8BD5B52D-490B-DE46-97A0-5061855A38E1}" destId="{B0976170-A36D-0A40-AE28-241D594DC251}" srcOrd="0" destOrd="0" parTransId="{94F3AD38-8121-7C46-8334-A17287FC2DFE}" sibTransId="{FACFCB7D-B8F0-AF4C-825D-A0E66AA845E6}"/>
    <dgm:cxn modelId="{45615F08-7EB9-46BE-B8FD-0A889AD67FF5}" type="presParOf" srcId="{C4A37F0A-41C4-8543-AADE-752D029580A0}" destId="{A48AD561-17DB-B24F-9B09-BF5F9025BC26}" srcOrd="0" destOrd="0" presId="urn:microsoft.com/office/officeart/2005/8/layout/balance1"/>
    <dgm:cxn modelId="{7AC696A2-99B0-425C-84EB-D8FCABBFC5B1}" type="presParOf" srcId="{C4A37F0A-41C4-8543-AADE-752D029580A0}" destId="{59FAD62C-914E-724F-83CE-7AAE3E2E4CE2}" srcOrd="1" destOrd="0" presId="urn:microsoft.com/office/officeart/2005/8/layout/balance1"/>
    <dgm:cxn modelId="{A9514394-3A05-4C39-AE68-4A07B171AEEC}" type="presParOf" srcId="{59FAD62C-914E-724F-83CE-7AAE3E2E4CE2}" destId="{552ACF90-B2A8-9345-AF79-AFD81E68DE51}" srcOrd="0" destOrd="0" presId="urn:microsoft.com/office/officeart/2005/8/layout/balance1"/>
    <dgm:cxn modelId="{FC0CFC2B-7726-4145-BE4F-BB0D4EE5F3D1}" type="presParOf" srcId="{59FAD62C-914E-724F-83CE-7AAE3E2E4CE2}" destId="{1AC79ED0-EFF6-DC45-A3B4-8A3CF152AC53}" srcOrd="1" destOrd="0" presId="urn:microsoft.com/office/officeart/2005/8/layout/balance1"/>
    <dgm:cxn modelId="{D2CE8487-3F40-4C57-A10B-8B00D9D8657E}" type="presParOf" srcId="{C4A37F0A-41C4-8543-AADE-752D029580A0}" destId="{509F6342-4AD3-4D41-B060-D92F7FAD5376}" srcOrd="2" destOrd="0" presId="urn:microsoft.com/office/officeart/2005/8/layout/balance1"/>
    <dgm:cxn modelId="{14C2CF5D-63C8-4C1A-9B7C-3B4AA3D67D39}" type="presParOf" srcId="{509F6342-4AD3-4D41-B060-D92F7FAD5376}" destId="{DDEE4E4A-AA05-5045-AE6D-77213DC204CB}" srcOrd="0" destOrd="0" presId="urn:microsoft.com/office/officeart/2005/8/layout/balance1"/>
    <dgm:cxn modelId="{96827ECF-C6FC-4948-A618-079049A94C8F}" type="presParOf" srcId="{509F6342-4AD3-4D41-B060-D92F7FAD5376}" destId="{8D4B0022-C5E3-E240-9EFA-6A7DBF326C3C}" srcOrd="1" destOrd="0" presId="urn:microsoft.com/office/officeart/2005/8/layout/balance1"/>
    <dgm:cxn modelId="{D6033C56-605F-4EB0-A927-F4CCB4455A94}" type="presParOf" srcId="{509F6342-4AD3-4D41-B060-D92F7FAD5376}" destId="{B16C6231-E70A-F34C-B706-59BB2EBD94B6}" srcOrd="2" destOrd="0" presId="urn:microsoft.com/office/officeart/2005/8/layout/balance1"/>
    <dgm:cxn modelId="{DE1A590E-AB09-434A-8FD8-AAB66F210B85}" type="presParOf" srcId="{509F6342-4AD3-4D41-B060-D92F7FAD5376}" destId="{1C92EEAF-E533-EE42-BC6F-BF23787962DF}" srcOrd="3" destOrd="0" presId="urn:microsoft.com/office/officeart/2005/8/layout/balance1"/>
    <dgm:cxn modelId="{4FB7375A-38DE-49B7-9859-E4FF290B15E3}" type="presParOf" srcId="{509F6342-4AD3-4D41-B060-D92F7FAD5376}" destId="{8CB87E3B-D1CC-7E40-9772-0FB61CBA742B}" srcOrd="4" destOrd="0" presId="urn:microsoft.com/office/officeart/2005/8/layout/balance1"/>
    <dgm:cxn modelId="{5154BE18-E6AD-4FFE-BD6E-B4AC61965B80}" type="presParOf" srcId="{509F6342-4AD3-4D41-B060-D92F7FAD5376}" destId="{3CF6EAC5-4E21-AF4C-B55B-26365DBA7E5C}" srcOrd="5" destOrd="0" presId="urn:microsoft.com/office/officeart/2005/8/layout/balance1"/>
    <dgm:cxn modelId="{D4C76756-93D1-4A05-92FD-466AB8D86796}" type="presParOf" srcId="{509F6342-4AD3-4D41-B060-D92F7FAD5376}" destId="{13165D01-B78E-3E4C-990E-B2721C07A5F4}" srcOrd="6" destOrd="0" presId="urn:microsoft.com/office/officeart/2005/8/layout/balance1"/>
    <dgm:cxn modelId="{90BDFDB9-B852-4EA1-AA24-52051FD04387}" type="presParOf" srcId="{509F6342-4AD3-4D41-B060-D92F7FAD5376}" destId="{38E72815-FF03-DD4D-830A-F627E3A4BDEE}" srcOrd="7" destOrd="0" presId="urn:microsoft.com/office/officeart/2005/8/layout/balance1"/>
    <dgm:cxn modelId="{5AAC03F8-4F79-424C-9B1B-A9F980978DB8}" type="presParOf" srcId="{509F6342-4AD3-4D41-B060-D92F7FAD5376}" destId="{E10373F4-3991-2140-8FB3-F168963C30AF}" srcOrd="8" destOrd="0" presId="urn:microsoft.com/office/officeart/2005/8/layout/balance1"/>
    <dgm:cxn modelId="{E5BC68EA-38A2-4A6D-AC70-A6B3E8155DCA}" type="presParOf" srcId="{509F6342-4AD3-4D41-B060-D92F7FAD5376}" destId="{88E5B717-452D-4149-90B5-C4AFFC3AF8B0}" srcOrd="9" destOrd="0" presId="urn:microsoft.com/office/officeart/2005/8/layout/balanc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CA140B-D56A-C44F-836F-7BB30304B5C7}">
      <dsp:nvSpPr>
        <dsp:cNvPr id="0" name=""/>
        <dsp:cNvSpPr/>
      </dsp:nvSpPr>
      <dsp:spPr>
        <a:xfrm>
          <a:off x="2239761" y="60885"/>
          <a:ext cx="2922508" cy="2922508"/>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kern="1200" baseline="0" dirty="0">
              <a:solidFill>
                <a:schemeClr val="tx1">
                  <a:lumMod val="75000"/>
                  <a:lumOff val="25000"/>
                </a:schemeClr>
              </a:solidFill>
              <a:latin typeface="Abadi MT Condensed Light" charset="0"/>
              <a:ea typeface="Abadi MT Condensed Light" charset="0"/>
              <a:cs typeface="Abadi MT Condensed Light" charset="0"/>
            </a:rPr>
            <a:t>Scores (rubrics)</a:t>
          </a:r>
        </a:p>
      </dsp:txBody>
      <dsp:txXfrm>
        <a:off x="2629429" y="572324"/>
        <a:ext cx="2143172" cy="1315128"/>
      </dsp:txXfrm>
    </dsp:sp>
    <dsp:sp modelId="{7B6FBDB9-0150-824D-8A82-D3FFD83185CC}">
      <dsp:nvSpPr>
        <dsp:cNvPr id="0" name=""/>
        <dsp:cNvSpPr/>
      </dsp:nvSpPr>
      <dsp:spPr>
        <a:xfrm>
          <a:off x="3294300" y="1887453"/>
          <a:ext cx="2922508" cy="2922508"/>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kern="1200" dirty="0">
              <a:solidFill>
                <a:schemeClr val="tx1">
                  <a:lumMod val="75000"/>
                  <a:lumOff val="25000"/>
                </a:schemeClr>
              </a:solidFill>
              <a:latin typeface="Abadi MT Condensed Light" charset="0"/>
              <a:ea typeface="Abadi MT Condensed Light" charset="0"/>
              <a:cs typeface="Abadi MT Condensed Light" charset="0"/>
            </a:rPr>
            <a:t>Assignments</a:t>
          </a:r>
        </a:p>
      </dsp:txBody>
      <dsp:txXfrm>
        <a:off x="4188100" y="2642434"/>
        <a:ext cx="1753504" cy="1607379"/>
      </dsp:txXfrm>
    </dsp:sp>
    <dsp:sp modelId="{DBF8942F-8D79-2A47-882E-8607E3210127}">
      <dsp:nvSpPr>
        <dsp:cNvPr id="0" name=""/>
        <dsp:cNvSpPr/>
      </dsp:nvSpPr>
      <dsp:spPr>
        <a:xfrm>
          <a:off x="1185223" y="1887453"/>
          <a:ext cx="2922508" cy="2922508"/>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en-US" sz="2400" kern="1200" dirty="0">
              <a:solidFill>
                <a:schemeClr val="tx1">
                  <a:lumMod val="75000"/>
                  <a:lumOff val="25000"/>
                </a:schemeClr>
              </a:solidFill>
              <a:latin typeface="Abadi MT Condensed Light" charset="0"/>
              <a:ea typeface="Abadi MT Condensed Light" charset="0"/>
              <a:cs typeface="Abadi MT Condensed Light" charset="0"/>
            </a:rPr>
            <a:t>Scorers</a:t>
          </a:r>
          <a:endParaRPr lang="en-US" sz="3200" kern="1200" dirty="0">
            <a:solidFill>
              <a:schemeClr val="tx1">
                <a:lumMod val="75000"/>
                <a:lumOff val="25000"/>
              </a:schemeClr>
            </a:solidFill>
            <a:latin typeface="Abadi MT Condensed Light" charset="0"/>
            <a:ea typeface="Abadi MT Condensed Light" charset="0"/>
            <a:cs typeface="Abadi MT Condensed Light" charset="0"/>
          </a:endParaRPr>
        </a:p>
      </dsp:txBody>
      <dsp:txXfrm>
        <a:off x="1460426" y="2642434"/>
        <a:ext cx="1753504" cy="160737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2ACF90-B2A8-9345-AF79-AFD81E68DE51}">
      <dsp:nvSpPr>
        <dsp:cNvPr id="0" name=""/>
        <dsp:cNvSpPr/>
      </dsp:nvSpPr>
      <dsp:spPr>
        <a:xfrm>
          <a:off x="1851718" y="44595"/>
          <a:ext cx="2284137" cy="979548"/>
        </a:xfrm>
        <a:prstGeom prst="rect">
          <a:avLst/>
        </a:prstGeom>
        <a:solidFill>
          <a:schemeClr val="accent4">
            <a:alpha val="9000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solidFill>
                <a:schemeClr val="bg1"/>
              </a:solidFill>
              <a:latin typeface="Abadi MT Condensed Light" charset="0"/>
              <a:ea typeface="Abadi MT Condensed Light" charset="0"/>
              <a:cs typeface="Abadi MT Condensed Light" charset="0"/>
            </a:rPr>
            <a:t>Methodological </a:t>
          </a:r>
        </a:p>
      </dsp:txBody>
      <dsp:txXfrm>
        <a:off x="1851718" y="44595"/>
        <a:ext cx="2284137" cy="979548"/>
      </dsp:txXfrm>
    </dsp:sp>
    <dsp:sp modelId="{1AC79ED0-EFF6-DC45-A3B4-8A3CF152AC53}">
      <dsp:nvSpPr>
        <dsp:cNvPr id="0" name=""/>
        <dsp:cNvSpPr/>
      </dsp:nvSpPr>
      <dsp:spPr>
        <a:xfrm>
          <a:off x="4398543" y="44595"/>
          <a:ext cx="2284137" cy="979548"/>
        </a:xfrm>
        <a:prstGeom prst="rect">
          <a:avLst/>
        </a:prstGeom>
        <a:solidFill>
          <a:schemeClr val="accent3">
            <a:alpha val="90000"/>
          </a:schemeClr>
        </a:solidFill>
        <a:ln w="9525" cap="flat" cmpd="sng" algn="ctr">
          <a:solidFill>
            <a:schemeClr val="accent3">
              <a:tint val="40000"/>
              <a:alpha val="90000"/>
              <a:hueOff val="3572283"/>
              <a:satOff val="-4598"/>
              <a:lumOff val="-35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a:solidFill>
                <a:schemeClr val="bg1"/>
              </a:solidFill>
              <a:latin typeface="Abadi MT Condensed Light" charset="0"/>
              <a:ea typeface="Abadi MT Condensed Light" charset="0"/>
              <a:cs typeface="Abadi MT Condensed Light" charset="0"/>
            </a:rPr>
            <a:t>Philosophical/</a:t>
          </a:r>
        </a:p>
        <a:p>
          <a:pPr lvl="0" algn="ctr" defTabSz="889000">
            <a:lnSpc>
              <a:spcPct val="90000"/>
            </a:lnSpc>
            <a:spcBef>
              <a:spcPct val="0"/>
            </a:spcBef>
            <a:spcAft>
              <a:spcPct val="35000"/>
            </a:spcAft>
          </a:pPr>
          <a:r>
            <a:rPr lang="en-US" sz="2000" kern="1200" dirty="0">
              <a:solidFill>
                <a:schemeClr val="bg1"/>
              </a:solidFill>
              <a:latin typeface="Abadi MT Condensed Light" charset="0"/>
              <a:ea typeface="Abadi MT Condensed Light" charset="0"/>
              <a:cs typeface="Abadi MT Condensed Light" charset="0"/>
            </a:rPr>
            <a:t>Pedagogical</a:t>
          </a:r>
        </a:p>
      </dsp:txBody>
      <dsp:txXfrm>
        <a:off x="4398543" y="44595"/>
        <a:ext cx="2284137" cy="979548"/>
      </dsp:txXfrm>
    </dsp:sp>
    <dsp:sp modelId="{8D4B0022-C5E3-E240-9EFA-6A7DBF326C3C}">
      <dsp:nvSpPr>
        <dsp:cNvPr id="0" name=""/>
        <dsp:cNvSpPr/>
      </dsp:nvSpPr>
      <dsp:spPr>
        <a:xfrm>
          <a:off x="3810678" y="4207675"/>
          <a:ext cx="734661" cy="734661"/>
        </a:xfrm>
        <a:prstGeom prst="triangle">
          <a:avLst/>
        </a:prstGeom>
        <a:solidFill>
          <a:schemeClr val="accent3">
            <a:tint val="40000"/>
            <a:alpha val="90000"/>
            <a:hueOff val="7144567"/>
            <a:satOff val="-9195"/>
            <a:lumOff val="-717"/>
            <a:alphaOff val="0"/>
          </a:schemeClr>
        </a:solidFill>
        <a:ln w="9525" cap="flat" cmpd="sng" algn="ctr">
          <a:solidFill>
            <a:schemeClr val="accent3">
              <a:tint val="40000"/>
              <a:alpha val="90000"/>
              <a:hueOff val="7144567"/>
              <a:satOff val="-9195"/>
              <a:lumOff val="-717"/>
              <a:alphaOff val="0"/>
            </a:schemeClr>
          </a:solidFill>
          <a:prstDash val="solid"/>
        </a:ln>
        <a:effectLst/>
      </dsp:spPr>
      <dsp:style>
        <a:lnRef idx="1">
          <a:scrgbClr r="0" g="0" b="0"/>
        </a:lnRef>
        <a:fillRef idx="1">
          <a:scrgbClr r="0" g="0" b="0"/>
        </a:fillRef>
        <a:effectRef idx="0">
          <a:scrgbClr r="0" g="0" b="0"/>
        </a:effectRef>
        <a:fontRef idx="minor"/>
      </dsp:style>
    </dsp:sp>
    <dsp:sp modelId="{B16C6231-E70A-F34C-B706-59BB2EBD94B6}">
      <dsp:nvSpPr>
        <dsp:cNvPr id="0" name=""/>
        <dsp:cNvSpPr/>
      </dsp:nvSpPr>
      <dsp:spPr>
        <a:xfrm rot="240000">
          <a:off x="1973352" y="3892864"/>
          <a:ext cx="4409312" cy="308329"/>
        </a:xfrm>
        <a:prstGeom prst="rect">
          <a:avLst/>
        </a:prstGeom>
        <a:solidFill>
          <a:schemeClr val="accent3">
            <a:tint val="40000"/>
            <a:alpha val="90000"/>
            <a:hueOff val="10716850"/>
            <a:satOff val="-13793"/>
            <a:lumOff val="-1075"/>
            <a:alphaOff val="0"/>
          </a:schemeClr>
        </a:solidFill>
        <a:ln w="9525" cap="flat" cmpd="sng" algn="ctr">
          <a:solidFill>
            <a:schemeClr val="accent3">
              <a:tint val="40000"/>
              <a:alpha val="90000"/>
              <a:hueOff val="10716850"/>
              <a:satOff val="-13793"/>
              <a:lumOff val="-1075"/>
              <a:alphaOff val="0"/>
            </a:schemeClr>
          </a:solidFill>
          <a:prstDash val="solid"/>
        </a:ln>
        <a:effectLst/>
      </dsp:spPr>
      <dsp:style>
        <a:lnRef idx="1">
          <a:scrgbClr r="0" g="0" b="0"/>
        </a:lnRef>
        <a:fillRef idx="1">
          <a:scrgbClr r="0" g="0" b="0"/>
        </a:fillRef>
        <a:effectRef idx="0">
          <a:scrgbClr r="0" g="0" b="0"/>
        </a:effectRef>
        <a:fontRef idx="minor"/>
      </dsp:style>
    </dsp:sp>
    <dsp:sp modelId="{1C92EEAF-E533-EE42-BC6F-BF23787962DF}">
      <dsp:nvSpPr>
        <dsp:cNvPr id="0" name=""/>
        <dsp:cNvSpPr/>
      </dsp:nvSpPr>
      <dsp:spPr>
        <a:xfrm rot="240000">
          <a:off x="4359466" y="3356001"/>
          <a:ext cx="2281863" cy="567072"/>
        </a:xfrm>
        <a:prstGeom prst="rect">
          <a:avLst/>
        </a:prstGeom>
        <a:solidFill>
          <a:schemeClr val="accent3"/>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Faculty development opportunities</a:t>
          </a:r>
        </a:p>
      </dsp:txBody>
      <dsp:txXfrm rot="240000">
        <a:off x="4359466" y="3356001"/>
        <a:ext cx="2281863" cy="567072"/>
      </dsp:txXfrm>
    </dsp:sp>
    <dsp:sp modelId="{8CB87E3B-D1CC-7E40-9772-0FB61CBA742B}">
      <dsp:nvSpPr>
        <dsp:cNvPr id="0" name=""/>
        <dsp:cNvSpPr/>
      </dsp:nvSpPr>
      <dsp:spPr>
        <a:xfrm rot="240000">
          <a:off x="4408444" y="2709499"/>
          <a:ext cx="2281863" cy="567072"/>
        </a:xfrm>
        <a:prstGeom prst="rect">
          <a:avLst/>
        </a:prstGeom>
        <a:solidFill>
          <a:schemeClr val="accent3"/>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Curricular</a:t>
          </a:r>
          <a:r>
            <a:rPr lang="en-US" sz="1800" kern="1200" baseline="0" dirty="0"/>
            <a:t> alignment</a:t>
          </a:r>
          <a:endParaRPr lang="en-US" sz="1800" kern="1200" dirty="0"/>
        </a:p>
      </dsp:txBody>
      <dsp:txXfrm rot="240000">
        <a:off x="4408444" y="2709499"/>
        <a:ext cx="2281863" cy="567072"/>
      </dsp:txXfrm>
    </dsp:sp>
    <dsp:sp modelId="{3CF6EAC5-4E21-AF4C-B55B-26365DBA7E5C}">
      <dsp:nvSpPr>
        <dsp:cNvPr id="0" name=""/>
        <dsp:cNvSpPr/>
      </dsp:nvSpPr>
      <dsp:spPr>
        <a:xfrm rot="240000">
          <a:off x="4457421" y="2062997"/>
          <a:ext cx="2281863" cy="567072"/>
        </a:xfrm>
        <a:prstGeom prst="rect">
          <a:avLst/>
        </a:prstGeom>
        <a:solidFill>
          <a:schemeClr val="accent3"/>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Faculty autonomy/ academic freedom</a:t>
          </a:r>
        </a:p>
      </dsp:txBody>
      <dsp:txXfrm rot="240000">
        <a:off x="4457421" y="2062997"/>
        <a:ext cx="2281863" cy="567072"/>
      </dsp:txXfrm>
    </dsp:sp>
    <dsp:sp modelId="{13165D01-B78E-3E4C-990E-B2721C07A5F4}">
      <dsp:nvSpPr>
        <dsp:cNvPr id="0" name=""/>
        <dsp:cNvSpPr/>
      </dsp:nvSpPr>
      <dsp:spPr>
        <a:xfrm rot="240000">
          <a:off x="4506399" y="1416495"/>
          <a:ext cx="2281863" cy="567072"/>
        </a:xfrm>
        <a:prstGeom prst="rect">
          <a:avLst/>
        </a:prstGeom>
        <a:solidFill>
          <a:schemeClr val="accent3"/>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Institutional autonomy</a:t>
          </a:r>
        </a:p>
      </dsp:txBody>
      <dsp:txXfrm rot="240000">
        <a:off x="4506399" y="1416495"/>
        <a:ext cx="2281863" cy="567072"/>
      </dsp:txXfrm>
    </dsp:sp>
    <dsp:sp modelId="{38E72815-FF03-DD4D-830A-F627E3A4BDEE}">
      <dsp:nvSpPr>
        <dsp:cNvPr id="0" name=""/>
        <dsp:cNvSpPr/>
      </dsp:nvSpPr>
      <dsp:spPr>
        <a:xfrm rot="240000">
          <a:off x="1812641" y="3179682"/>
          <a:ext cx="2281863" cy="567072"/>
        </a:xfrm>
        <a:prstGeom prst="rect">
          <a:avLst/>
        </a:prstGeom>
        <a:solidFill>
          <a:schemeClr val="accent4"/>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Strict</a:t>
          </a:r>
          <a:r>
            <a:rPr lang="en-US" sz="1800" kern="1200" baseline="0" dirty="0"/>
            <a:t> parameters to be included as a scorer</a:t>
          </a:r>
          <a:endParaRPr lang="en-US" sz="1800" kern="1200" dirty="0"/>
        </a:p>
      </dsp:txBody>
      <dsp:txXfrm rot="240000">
        <a:off x="1812641" y="3179682"/>
        <a:ext cx="2281863" cy="567072"/>
      </dsp:txXfrm>
    </dsp:sp>
    <dsp:sp modelId="{E10373F4-3991-2140-8FB3-F168963C30AF}">
      <dsp:nvSpPr>
        <dsp:cNvPr id="0" name=""/>
        <dsp:cNvSpPr/>
      </dsp:nvSpPr>
      <dsp:spPr>
        <a:xfrm rot="240000">
          <a:off x="1861619" y="2533180"/>
          <a:ext cx="2281863" cy="567072"/>
        </a:xfrm>
        <a:prstGeom prst="rect">
          <a:avLst/>
        </a:prstGeom>
        <a:solidFill>
          <a:schemeClr val="accent4"/>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baseline="0" dirty="0"/>
            <a:t>Required common prompts</a:t>
          </a:r>
          <a:endParaRPr lang="en-US" sz="1800" kern="1200" dirty="0"/>
        </a:p>
      </dsp:txBody>
      <dsp:txXfrm rot="240000">
        <a:off x="1861619" y="2533180"/>
        <a:ext cx="2281863" cy="567072"/>
      </dsp:txXfrm>
    </dsp:sp>
    <dsp:sp modelId="{88E5B717-452D-4149-90B5-C4AFFC3AF8B0}">
      <dsp:nvSpPr>
        <dsp:cNvPr id="0" name=""/>
        <dsp:cNvSpPr/>
      </dsp:nvSpPr>
      <dsp:spPr>
        <a:xfrm rot="240000">
          <a:off x="1910596" y="1886679"/>
          <a:ext cx="2281863" cy="567072"/>
        </a:xfrm>
        <a:prstGeom prst="rect">
          <a:avLst/>
        </a:prstGeom>
        <a:solidFill>
          <a:schemeClr val="accent4"/>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Stringent assignment design requirements</a:t>
          </a:r>
        </a:p>
      </dsp:txBody>
      <dsp:txXfrm rot="240000">
        <a:off x="1910596" y="1886679"/>
        <a:ext cx="2281863" cy="56707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1357669-CEC5-4D27-A6BF-47117BD7490A}" type="datetimeFigureOut">
              <a:rPr lang="en-US" smtClean="0"/>
              <a:pPr/>
              <a:t>6/13/2018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FDDA208-8D87-4DF7-8A39-DD8C74DD9592}"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A550C72-67C8-4C83-A6F1-7AD2BE546C6A}" type="datetimeFigureOut">
              <a:rPr lang="en-US" smtClean="0"/>
              <a:pPr/>
              <a:t>6/13/2018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2DE763C3-27FF-472B-B106-27401D9AEEE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t>
            </a:r>
          </a:p>
        </p:txBody>
      </p:sp>
      <p:sp>
        <p:nvSpPr>
          <p:cNvPr id="4" name="Slide Number Placeholder 3"/>
          <p:cNvSpPr>
            <a:spLocks noGrp="1"/>
          </p:cNvSpPr>
          <p:nvPr>
            <p:ph type="sldNum" sz="quarter" idx="10"/>
          </p:nvPr>
        </p:nvSpPr>
        <p:spPr/>
        <p:txBody>
          <a:bodyPr/>
          <a:lstStyle/>
          <a:p>
            <a:fld id="{C8761377-72E9-4658-BE80-5E0445FD92EB}" type="slidenum">
              <a:rPr lang="en-US" smtClean="0"/>
              <a:pPr/>
              <a:t>4</a:t>
            </a:fld>
            <a:endParaRPr lang="en-US"/>
          </a:p>
        </p:txBody>
      </p:sp>
    </p:spTree>
    <p:extLst>
      <p:ext uri="{BB962C8B-B14F-4D97-AF65-F5344CB8AC3E}">
        <p14:creationId xmlns="" xmlns:p14="http://schemas.microsoft.com/office/powerpoint/2010/main" val="2575056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Terry</a:t>
            </a:r>
            <a:endParaRPr lang="en-US" dirty="0"/>
          </a:p>
        </p:txBody>
      </p:sp>
      <p:sp>
        <p:nvSpPr>
          <p:cNvPr id="4" name="Slide Number Placeholder 3"/>
          <p:cNvSpPr>
            <a:spLocks noGrp="1"/>
          </p:cNvSpPr>
          <p:nvPr>
            <p:ph type="sldNum" sz="quarter" idx="10"/>
          </p:nvPr>
        </p:nvSpPr>
        <p:spPr/>
        <p:txBody>
          <a:bodyPr/>
          <a:lstStyle/>
          <a:p>
            <a:fld id="{8C6D9992-6EF6-4036-9B15-FE54B4332C87}" type="slidenum">
              <a:rPr lang="en-US" smtClean="0"/>
              <a:pPr/>
              <a:t>5</a:t>
            </a:fld>
            <a:endParaRPr lang="en-US"/>
          </a:p>
        </p:txBody>
      </p:sp>
    </p:spTree>
    <p:extLst>
      <p:ext uri="{BB962C8B-B14F-4D97-AF65-F5344CB8AC3E}">
        <p14:creationId xmlns="" xmlns:p14="http://schemas.microsoft.com/office/powerpoint/2010/main" val="1665217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Terry</a:t>
            </a:r>
            <a:endParaRPr lang="en-US" dirty="0"/>
          </a:p>
        </p:txBody>
      </p:sp>
      <p:sp>
        <p:nvSpPr>
          <p:cNvPr id="4" name="Slide Number Placeholder 3"/>
          <p:cNvSpPr>
            <a:spLocks noGrp="1"/>
          </p:cNvSpPr>
          <p:nvPr>
            <p:ph type="sldNum" sz="quarter" idx="10"/>
          </p:nvPr>
        </p:nvSpPr>
        <p:spPr/>
        <p:txBody>
          <a:bodyPr/>
          <a:lstStyle/>
          <a:p>
            <a:fld id="{8C6D9992-6EF6-4036-9B15-FE54B4332C87}" type="slidenum">
              <a:rPr lang="en-US" smtClean="0"/>
              <a:pPr/>
              <a:t>6</a:t>
            </a:fld>
            <a:endParaRPr lang="en-US"/>
          </a:p>
        </p:txBody>
      </p:sp>
    </p:spTree>
    <p:extLst>
      <p:ext uri="{BB962C8B-B14F-4D97-AF65-F5344CB8AC3E}">
        <p14:creationId xmlns="" xmlns:p14="http://schemas.microsoft.com/office/powerpoint/2010/main" val="1485208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xfrm>
            <a:off x="-276225" y="709613"/>
            <a:ext cx="7731125" cy="5799137"/>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Terry</a:t>
            </a:r>
            <a:endParaRPr lang="en-US" altLang="en-US" dirty="0"/>
          </a:p>
        </p:txBody>
      </p:sp>
      <p:sp>
        <p:nvSpPr>
          <p:cNvPr id="39940" name="Slide Number Placeholder 3"/>
          <p:cNvSpPr>
            <a:spLocks noGrp="1"/>
          </p:cNvSpPr>
          <p:nvPr>
            <p:ph type="sldNum" sz="quarter" idx="5"/>
          </p:nvPr>
        </p:nvSpPr>
        <p:spPr bwMode="auto">
          <a:xfrm>
            <a:off x="4065922" y="8989101"/>
            <a:ext cx="3111623" cy="473536"/>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200">
                <a:solidFill>
                  <a:schemeClr val="tx1"/>
                </a:solidFill>
                <a:latin typeface="Calibri" pitchFamily="34" charset="0"/>
              </a:defRPr>
            </a:lvl1pPr>
            <a:lvl2pPr marL="772608" indent="-297157">
              <a:defRPr sz="1200">
                <a:solidFill>
                  <a:schemeClr val="tx1"/>
                </a:solidFill>
                <a:latin typeface="Calibri" pitchFamily="34" charset="0"/>
              </a:defRPr>
            </a:lvl2pPr>
            <a:lvl3pPr marL="1188627" indent="-237725">
              <a:defRPr sz="1200">
                <a:solidFill>
                  <a:schemeClr val="tx1"/>
                </a:solidFill>
                <a:latin typeface="Calibri" pitchFamily="34" charset="0"/>
              </a:defRPr>
            </a:lvl3pPr>
            <a:lvl4pPr marL="1664078" indent="-237725">
              <a:defRPr sz="1200">
                <a:solidFill>
                  <a:schemeClr val="tx1"/>
                </a:solidFill>
                <a:latin typeface="Calibri" pitchFamily="34" charset="0"/>
              </a:defRPr>
            </a:lvl4pPr>
            <a:lvl5pPr marL="2139529" indent="-237725">
              <a:defRPr sz="1200">
                <a:solidFill>
                  <a:schemeClr val="tx1"/>
                </a:solidFill>
                <a:latin typeface="Calibri" pitchFamily="34" charset="0"/>
              </a:defRPr>
            </a:lvl5pPr>
            <a:lvl6pPr marL="2614979" indent="-237725" eaLnBrk="0" fontAlgn="base" hangingPunct="0">
              <a:spcBef>
                <a:spcPct val="30000"/>
              </a:spcBef>
              <a:spcAft>
                <a:spcPct val="0"/>
              </a:spcAft>
              <a:defRPr sz="1200">
                <a:solidFill>
                  <a:schemeClr val="tx1"/>
                </a:solidFill>
                <a:latin typeface="Calibri" pitchFamily="34" charset="0"/>
              </a:defRPr>
            </a:lvl6pPr>
            <a:lvl7pPr marL="3090429" indent="-237725" eaLnBrk="0" fontAlgn="base" hangingPunct="0">
              <a:spcBef>
                <a:spcPct val="30000"/>
              </a:spcBef>
              <a:spcAft>
                <a:spcPct val="0"/>
              </a:spcAft>
              <a:defRPr sz="1200">
                <a:solidFill>
                  <a:schemeClr val="tx1"/>
                </a:solidFill>
                <a:latin typeface="Calibri" pitchFamily="34" charset="0"/>
              </a:defRPr>
            </a:lvl7pPr>
            <a:lvl8pPr marL="3565880" indent="-237725" eaLnBrk="0" fontAlgn="base" hangingPunct="0">
              <a:spcBef>
                <a:spcPct val="30000"/>
              </a:spcBef>
              <a:spcAft>
                <a:spcPct val="0"/>
              </a:spcAft>
              <a:defRPr sz="1200">
                <a:solidFill>
                  <a:schemeClr val="tx1"/>
                </a:solidFill>
                <a:latin typeface="Calibri" pitchFamily="34" charset="0"/>
              </a:defRPr>
            </a:lvl8pPr>
            <a:lvl9pPr marL="4041332" indent="-237725" eaLnBrk="0" fontAlgn="base" hangingPunct="0">
              <a:spcBef>
                <a:spcPct val="30000"/>
              </a:spcBef>
              <a:spcAft>
                <a:spcPct val="0"/>
              </a:spcAft>
              <a:defRPr sz="1200">
                <a:solidFill>
                  <a:schemeClr val="tx1"/>
                </a:solidFill>
                <a:latin typeface="Calibri" pitchFamily="34" charset="0"/>
              </a:defRPr>
            </a:lvl9pPr>
          </a:lstStyle>
          <a:p>
            <a:pPr algn="ctr" defTabSz="950902" fontAlgn="base">
              <a:spcBef>
                <a:spcPct val="0"/>
              </a:spcBef>
              <a:spcAft>
                <a:spcPct val="0"/>
              </a:spcAft>
              <a:defRPr/>
            </a:pPr>
            <a:fld id="{5083A740-2A79-4C00-A74A-5A6E5EDAF301}" type="slidenum">
              <a:rPr lang="en-US" altLang="en-US" smtClean="0">
                <a:solidFill>
                  <a:srgbClr val="000000"/>
                </a:solidFill>
                <a:latin typeface="GillSans" pitchFamily="-68" charset="0"/>
                <a:ea typeface="ヒラギノ角ゴ ProN W3" pitchFamily="1" charset="-128"/>
                <a:sym typeface="GillSans" pitchFamily="-68" charset="0"/>
              </a:rPr>
              <a:pPr algn="ctr" defTabSz="950902" fontAlgn="base">
                <a:spcBef>
                  <a:spcPct val="0"/>
                </a:spcBef>
                <a:spcAft>
                  <a:spcPct val="0"/>
                </a:spcAft>
                <a:defRPr/>
              </a:pPr>
              <a:t>7</a:t>
            </a:fld>
            <a:endParaRPr lang="en-US" altLang="en-US" dirty="0">
              <a:solidFill>
                <a:srgbClr val="000000"/>
              </a:solidFill>
              <a:latin typeface="GillSans" pitchFamily="-68" charset="0"/>
              <a:ea typeface="ヒラギノ角ゴ ProN W3" pitchFamily="1" charset="-128"/>
              <a:sym typeface="GillSans" pitchFamily="-68" charset="0"/>
            </a:endParaRPr>
          </a:p>
        </p:txBody>
      </p:sp>
    </p:spTree>
    <p:extLst>
      <p:ext uri="{BB962C8B-B14F-4D97-AF65-F5344CB8AC3E}">
        <p14:creationId xmlns="" xmlns:p14="http://schemas.microsoft.com/office/powerpoint/2010/main" val="16377262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t>
            </a:r>
          </a:p>
        </p:txBody>
      </p:sp>
      <p:sp>
        <p:nvSpPr>
          <p:cNvPr id="4" name="Slide Number Placeholder 3"/>
          <p:cNvSpPr>
            <a:spLocks noGrp="1"/>
          </p:cNvSpPr>
          <p:nvPr>
            <p:ph type="sldNum" sz="quarter" idx="10"/>
          </p:nvPr>
        </p:nvSpPr>
        <p:spPr/>
        <p:txBody>
          <a:bodyPr/>
          <a:lstStyle/>
          <a:p>
            <a:pPr defTabSz="931774">
              <a:defRPr/>
            </a:pPr>
            <a:fld id="{DF7EC482-12D0-4E05-9721-4E74BB0F811A}" type="slidenum">
              <a:rPr lang="en-US" sz="1800" kern="0" smtClean="0">
                <a:solidFill>
                  <a:sysClr val="windowText" lastClr="000000"/>
                </a:solidFill>
              </a:rPr>
              <a:pPr defTabSz="931774">
                <a:defRPr/>
              </a:pPr>
              <a:t>8</a:t>
            </a:fld>
            <a:endParaRPr lang="en-US" sz="1800" kern="0" dirty="0">
              <a:solidFill>
                <a:sysClr val="windowText" lastClr="000000"/>
              </a:solidFill>
            </a:endParaRPr>
          </a:p>
        </p:txBody>
      </p:sp>
    </p:spTree>
    <p:extLst>
      <p:ext uri="{BB962C8B-B14F-4D97-AF65-F5344CB8AC3E}">
        <p14:creationId xmlns="" xmlns:p14="http://schemas.microsoft.com/office/powerpoint/2010/main" val="201429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78EA7D-2358-4C89-8A18-C3262846BE91}" type="datetimeFigureOut">
              <a:rPr lang="en-US" smtClean="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2DA63-49FC-4767-84F8-FAE1BA668BF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78EA7D-2358-4C89-8A18-C3262846BE91}" type="datetimeFigureOut">
              <a:rPr lang="en-US" smtClean="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2DA63-49FC-4767-84F8-FAE1BA668BF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78EA7D-2358-4C89-8A18-C3262846BE91}" type="datetimeFigureOut">
              <a:rPr lang="en-US" smtClean="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2DA63-49FC-4767-84F8-FAE1BA668BF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78EA7D-2358-4C89-8A18-C3262846BE91}" type="datetimeFigureOut">
              <a:rPr lang="en-US" smtClean="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2DA63-49FC-4767-84F8-FAE1BA668BF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78EA7D-2358-4C89-8A18-C3262846BE91}" type="datetimeFigureOut">
              <a:rPr lang="en-US" smtClean="0"/>
              <a:pPr/>
              <a:t>6/13/2018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82DA63-49FC-4767-84F8-FAE1BA668BF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78EA7D-2358-4C89-8A18-C3262846BE91}" type="datetimeFigureOut">
              <a:rPr lang="en-US" smtClean="0"/>
              <a:pPr/>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82DA63-49FC-4767-84F8-FAE1BA668BF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78EA7D-2358-4C89-8A18-C3262846BE91}" type="datetimeFigureOut">
              <a:rPr lang="en-US" smtClean="0"/>
              <a:pPr/>
              <a:t>6/13/2018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82DA63-49FC-4767-84F8-FAE1BA668BF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78EA7D-2358-4C89-8A18-C3262846BE91}" type="datetimeFigureOut">
              <a:rPr lang="en-US" smtClean="0"/>
              <a:pPr/>
              <a:t>6/13/2018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382DA63-49FC-4767-84F8-FAE1BA668BF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78EA7D-2358-4C89-8A18-C3262846BE91}" type="datetimeFigureOut">
              <a:rPr lang="en-US" smtClean="0"/>
              <a:pPr/>
              <a:t>6/13/2018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82DA63-49FC-4767-84F8-FAE1BA668BF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78EA7D-2358-4C89-8A18-C3262846BE91}" type="datetimeFigureOut">
              <a:rPr lang="en-US" smtClean="0"/>
              <a:pPr/>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82DA63-49FC-4767-84F8-FAE1BA668BF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78EA7D-2358-4C89-8A18-C3262846BE91}" type="datetimeFigureOut">
              <a:rPr lang="en-US" smtClean="0"/>
              <a:pPr/>
              <a:t>6/13/2018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82DA63-49FC-4767-84F8-FAE1BA668BF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78EA7D-2358-4C89-8A18-C3262846BE91}" type="datetimeFigureOut">
              <a:rPr lang="en-US" smtClean="0"/>
              <a:pPr/>
              <a:t>6/13/2018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82DA63-49FC-4767-84F8-FAE1BA668BF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t="1870" r="718" b="4603"/>
          <a:stretch/>
        </p:blipFill>
        <p:spPr bwMode="auto">
          <a:xfrm>
            <a:off x="-76200" y="1"/>
            <a:ext cx="9220200" cy="68580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8" name="TextBox 7"/>
          <p:cNvSpPr txBox="1"/>
          <p:nvPr/>
        </p:nvSpPr>
        <p:spPr>
          <a:xfrm>
            <a:off x="2819400" y="2209800"/>
            <a:ext cx="5562600" cy="1323439"/>
          </a:xfrm>
          <a:prstGeom prst="rect">
            <a:avLst/>
          </a:prstGeom>
          <a:solidFill>
            <a:schemeClr val="bg1"/>
          </a:solidFill>
        </p:spPr>
        <p:txBody>
          <a:bodyPr wrap="square" rtlCol="0">
            <a:spAutoFit/>
          </a:bodyPr>
          <a:lstStyle/>
          <a:p>
            <a:r>
              <a:rPr lang="en-US" sz="4000" dirty="0" smtClean="0">
                <a:solidFill>
                  <a:schemeClr val="tx1">
                    <a:lumMod val="85000"/>
                    <a:lumOff val="15000"/>
                  </a:schemeClr>
                </a:solidFill>
              </a:rPr>
              <a:t>Demonstration Year Results (2015-2016)</a:t>
            </a:r>
            <a:r>
              <a:rPr lang="en-US" sz="1200" dirty="0" smtClean="0">
                <a:solidFill>
                  <a:schemeClr val="tx1">
                    <a:lumMod val="85000"/>
                    <a:lumOff val="15000"/>
                  </a:schemeClr>
                </a:solidFill>
              </a:rPr>
              <a:t>Rev. 2/3/2017</a:t>
            </a:r>
            <a:endParaRPr lang="en-US" sz="4800" dirty="0" smtClean="0">
              <a:solidFill>
                <a:schemeClr val="tx1">
                  <a:lumMod val="85000"/>
                  <a:lumOff val="15000"/>
                </a:schemeClr>
              </a:solidFill>
            </a:endParaRPr>
          </a:p>
        </p:txBody>
      </p:sp>
      <p:sp>
        <p:nvSpPr>
          <p:cNvPr id="2" name="Date Placeholder 1"/>
          <p:cNvSpPr>
            <a:spLocks noGrp="1"/>
          </p:cNvSpPr>
          <p:nvPr>
            <p:ph type="dt" sz="half" idx="10"/>
          </p:nvPr>
        </p:nvSpPr>
        <p:spPr/>
        <p:txBody>
          <a:bodyPr/>
          <a:lstStyle/>
          <a:p>
            <a:fld id="{70105FC9-A177-4FC5-9DDE-B4AC00664F0A}" type="datetime1">
              <a:rPr lang="en-US" smtClean="0"/>
              <a:pPr/>
              <a:t>6/13/2018</a:t>
            </a:fld>
            <a:endParaRPr lang="en-US" dirty="0"/>
          </a:p>
        </p:txBody>
      </p:sp>
    </p:spTree>
    <p:extLst>
      <p:ext uri="{BB962C8B-B14F-4D97-AF65-F5344CB8AC3E}">
        <p14:creationId xmlns="" xmlns:p14="http://schemas.microsoft.com/office/powerpoint/2010/main" val="3784030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32" y="344269"/>
            <a:ext cx="9144000" cy="646331"/>
          </a:xfrm>
          <a:prstGeom prst="rect">
            <a:avLst/>
          </a:prstGeom>
          <a:noFill/>
        </p:spPr>
        <p:txBody>
          <a:bodyPr wrap="square" rtlCol="0">
            <a:spAutoFit/>
          </a:bodyPr>
          <a:lstStyle/>
          <a:p>
            <a:pPr algn="ctr"/>
            <a:r>
              <a:rPr lang="en-US" sz="3600" dirty="0" smtClean="0">
                <a:solidFill>
                  <a:schemeClr val="tx1">
                    <a:lumMod val="85000"/>
                    <a:lumOff val="15000"/>
                  </a:schemeClr>
                </a:solidFill>
              </a:rPr>
              <a:t>Representativeness: Pell Eligibility</a:t>
            </a:r>
          </a:p>
        </p:txBody>
      </p:sp>
      <p:sp>
        <p:nvSpPr>
          <p:cNvPr id="3" name="TextBox 2"/>
          <p:cNvSpPr txBox="1"/>
          <p:nvPr/>
        </p:nvSpPr>
        <p:spPr>
          <a:xfrm>
            <a:off x="914400" y="1295400"/>
            <a:ext cx="7543800" cy="707886"/>
          </a:xfrm>
          <a:prstGeom prst="rect">
            <a:avLst/>
          </a:prstGeom>
          <a:noFill/>
        </p:spPr>
        <p:txBody>
          <a:bodyPr wrap="square" rtlCol="0">
            <a:spAutoFit/>
          </a:bodyPr>
          <a:lstStyle/>
          <a:p>
            <a:r>
              <a:rPr lang="en-US" sz="2000" i="1" dirty="0" smtClean="0"/>
              <a:t>Enrollees in Participating States Relative to MSC Project Sample Demographics</a:t>
            </a:r>
          </a:p>
        </p:txBody>
      </p:sp>
      <p:sp>
        <p:nvSpPr>
          <p:cNvPr id="13" name="Rectangle 12"/>
          <p:cNvSpPr/>
          <p:nvPr/>
        </p:nvSpPr>
        <p:spPr>
          <a:xfrm flipV="1">
            <a:off x="-18539" y="1066799"/>
            <a:ext cx="9159448" cy="8606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0" y="990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A95ACB30-956E-4C97-8DD7-9EAF67A1E607}" type="datetime1">
              <a:rPr lang="en-US" smtClean="0"/>
              <a:pPr/>
              <a:t>6/13/2018</a:t>
            </a:fld>
            <a:endParaRPr lang="en-US" dirty="0"/>
          </a:p>
        </p:txBody>
      </p:sp>
      <p:sp>
        <p:nvSpPr>
          <p:cNvPr id="17" name="TextBox 16"/>
          <p:cNvSpPr txBox="1"/>
          <p:nvPr/>
        </p:nvSpPr>
        <p:spPr>
          <a:xfrm>
            <a:off x="1277894" y="6158902"/>
            <a:ext cx="7010400" cy="261610"/>
          </a:xfrm>
          <a:prstGeom prst="rect">
            <a:avLst/>
          </a:prstGeom>
          <a:noFill/>
        </p:spPr>
        <p:txBody>
          <a:bodyPr wrap="square" rtlCol="0">
            <a:spAutoFit/>
          </a:bodyPr>
          <a:lstStyle/>
          <a:p>
            <a:r>
              <a:rPr lang="en-US" sz="1100" i="1" dirty="0" smtClean="0"/>
              <a:t>Population data used are 2013 IPEDS enrollees (2-year public, 4-year public) in participating states.</a:t>
            </a:r>
            <a:endParaRPr lang="en-US" sz="1100" i="1" dirty="0"/>
          </a:p>
        </p:txBody>
      </p:sp>
      <p:graphicFrame>
        <p:nvGraphicFramePr>
          <p:cNvPr id="12" name="Chart 11"/>
          <p:cNvGraphicFramePr>
            <a:graphicFrameLocks/>
          </p:cNvGraphicFramePr>
          <p:nvPr>
            <p:extLst>
              <p:ext uri="{D42A27DB-BD31-4B8C-83A1-F6EECF244321}">
                <p14:modId xmlns="" xmlns:p14="http://schemas.microsoft.com/office/powerpoint/2010/main" val="1314558511"/>
              </p:ext>
            </p:extLst>
          </p:nvPr>
        </p:nvGraphicFramePr>
        <p:xfrm>
          <a:off x="914400" y="2120302"/>
          <a:ext cx="7044380" cy="4038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122187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32" y="344269"/>
            <a:ext cx="9144000" cy="646331"/>
          </a:xfrm>
          <a:prstGeom prst="rect">
            <a:avLst/>
          </a:prstGeom>
          <a:noFill/>
        </p:spPr>
        <p:txBody>
          <a:bodyPr wrap="square" rtlCol="0">
            <a:spAutoFit/>
          </a:bodyPr>
          <a:lstStyle/>
          <a:p>
            <a:pPr algn="ctr"/>
            <a:r>
              <a:rPr lang="en-US" sz="3600" dirty="0" smtClean="0">
                <a:solidFill>
                  <a:schemeClr val="tx1">
                    <a:lumMod val="85000"/>
                    <a:lumOff val="15000"/>
                  </a:schemeClr>
                </a:solidFill>
              </a:rPr>
              <a:t>Representativeness: Age</a:t>
            </a:r>
          </a:p>
        </p:txBody>
      </p:sp>
      <p:sp>
        <p:nvSpPr>
          <p:cNvPr id="3" name="TextBox 2"/>
          <p:cNvSpPr txBox="1"/>
          <p:nvPr/>
        </p:nvSpPr>
        <p:spPr>
          <a:xfrm>
            <a:off x="914400" y="1295400"/>
            <a:ext cx="7543800" cy="707886"/>
          </a:xfrm>
          <a:prstGeom prst="rect">
            <a:avLst/>
          </a:prstGeom>
          <a:noFill/>
        </p:spPr>
        <p:txBody>
          <a:bodyPr wrap="square" rtlCol="0">
            <a:spAutoFit/>
          </a:bodyPr>
          <a:lstStyle/>
          <a:p>
            <a:r>
              <a:rPr lang="en-US" sz="2000" i="1" dirty="0" smtClean="0"/>
              <a:t>Graduates in Participating States Relative to MSC Project Sample Demographics </a:t>
            </a:r>
            <a:endParaRPr lang="en-US" sz="2000" i="1" dirty="0"/>
          </a:p>
        </p:txBody>
      </p:sp>
      <p:sp>
        <p:nvSpPr>
          <p:cNvPr id="13" name="Rectangle 12"/>
          <p:cNvSpPr/>
          <p:nvPr/>
        </p:nvSpPr>
        <p:spPr>
          <a:xfrm flipV="1">
            <a:off x="-18539" y="1066799"/>
            <a:ext cx="9159448" cy="8606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0" y="990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A95ACB30-956E-4C97-8DD7-9EAF67A1E607}" type="datetime1">
              <a:rPr lang="en-US" smtClean="0"/>
              <a:pPr/>
              <a:t>6/13/2018</a:t>
            </a:fld>
            <a:endParaRPr lang="en-US" dirty="0"/>
          </a:p>
        </p:txBody>
      </p:sp>
      <p:graphicFrame>
        <p:nvGraphicFramePr>
          <p:cNvPr id="10" name="Chart 9"/>
          <p:cNvGraphicFramePr>
            <a:graphicFrameLocks/>
          </p:cNvGraphicFramePr>
          <p:nvPr>
            <p:extLst>
              <p:ext uri="{D42A27DB-BD31-4B8C-83A1-F6EECF244321}">
                <p14:modId xmlns="" xmlns:p14="http://schemas.microsoft.com/office/powerpoint/2010/main" val="2808128371"/>
              </p:ext>
            </p:extLst>
          </p:nvPr>
        </p:nvGraphicFramePr>
        <p:xfrm>
          <a:off x="340329" y="2362200"/>
          <a:ext cx="4003071" cy="3276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 xmlns:p14="http://schemas.microsoft.com/office/powerpoint/2010/main" val="2074415422"/>
              </p:ext>
            </p:extLst>
          </p:nvPr>
        </p:nvGraphicFramePr>
        <p:xfrm>
          <a:off x="4819135" y="2362200"/>
          <a:ext cx="3810000" cy="3200400"/>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p:cNvSpPr txBox="1"/>
          <p:nvPr/>
        </p:nvSpPr>
        <p:spPr>
          <a:xfrm>
            <a:off x="1313935" y="6033216"/>
            <a:ext cx="7010400" cy="261610"/>
          </a:xfrm>
          <a:prstGeom prst="rect">
            <a:avLst/>
          </a:prstGeom>
          <a:noFill/>
        </p:spPr>
        <p:txBody>
          <a:bodyPr wrap="square" rtlCol="0">
            <a:spAutoFit/>
          </a:bodyPr>
          <a:lstStyle/>
          <a:p>
            <a:r>
              <a:rPr lang="en-US" sz="1100" i="1" dirty="0" smtClean="0"/>
              <a:t>Population data used are 2015 IPEDS graduates (associates, bachelors) in participating states.</a:t>
            </a:r>
            <a:endParaRPr lang="en-US" sz="1100" i="1" dirty="0"/>
          </a:p>
        </p:txBody>
      </p:sp>
    </p:spTree>
    <p:extLst>
      <p:ext uri="{BB962C8B-B14F-4D97-AF65-F5344CB8AC3E}">
        <p14:creationId xmlns="" xmlns:p14="http://schemas.microsoft.com/office/powerpoint/2010/main" val="199644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32" y="344269"/>
            <a:ext cx="9144000" cy="646331"/>
          </a:xfrm>
          <a:prstGeom prst="rect">
            <a:avLst/>
          </a:prstGeom>
          <a:noFill/>
        </p:spPr>
        <p:txBody>
          <a:bodyPr wrap="square" rtlCol="0">
            <a:spAutoFit/>
          </a:bodyPr>
          <a:lstStyle/>
          <a:p>
            <a:pPr algn="ctr"/>
            <a:r>
              <a:rPr lang="en-US" sz="3600" dirty="0" smtClean="0">
                <a:solidFill>
                  <a:schemeClr val="tx1">
                    <a:lumMod val="85000"/>
                    <a:lumOff val="15000"/>
                  </a:schemeClr>
                </a:solidFill>
              </a:rPr>
              <a:t>Representativeness: Race/Ethnicity</a:t>
            </a:r>
          </a:p>
        </p:txBody>
      </p:sp>
      <p:sp>
        <p:nvSpPr>
          <p:cNvPr id="3" name="TextBox 2"/>
          <p:cNvSpPr txBox="1"/>
          <p:nvPr/>
        </p:nvSpPr>
        <p:spPr>
          <a:xfrm>
            <a:off x="914400" y="1295400"/>
            <a:ext cx="7543800" cy="707886"/>
          </a:xfrm>
          <a:prstGeom prst="rect">
            <a:avLst/>
          </a:prstGeom>
          <a:noFill/>
        </p:spPr>
        <p:txBody>
          <a:bodyPr wrap="square" rtlCol="0">
            <a:spAutoFit/>
          </a:bodyPr>
          <a:lstStyle/>
          <a:p>
            <a:r>
              <a:rPr lang="en-US" sz="2000" i="1" dirty="0" smtClean="0"/>
              <a:t>Graduates in Participating States Relative to MSC Project Sample Demographics </a:t>
            </a:r>
          </a:p>
        </p:txBody>
      </p:sp>
      <p:sp>
        <p:nvSpPr>
          <p:cNvPr id="13" name="Rectangle 12"/>
          <p:cNvSpPr/>
          <p:nvPr/>
        </p:nvSpPr>
        <p:spPr>
          <a:xfrm flipV="1">
            <a:off x="-18539" y="1066799"/>
            <a:ext cx="9159448" cy="8606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0" y="990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A95ACB30-956E-4C97-8DD7-9EAF67A1E607}" type="datetime1">
              <a:rPr lang="en-US" smtClean="0"/>
              <a:pPr/>
              <a:t>6/13/2018</a:t>
            </a:fld>
            <a:endParaRPr lang="en-US" dirty="0"/>
          </a:p>
        </p:txBody>
      </p:sp>
      <p:sp>
        <p:nvSpPr>
          <p:cNvPr id="17" name="TextBox 16"/>
          <p:cNvSpPr txBox="1"/>
          <p:nvPr/>
        </p:nvSpPr>
        <p:spPr>
          <a:xfrm>
            <a:off x="1313935" y="6033216"/>
            <a:ext cx="7010400" cy="261610"/>
          </a:xfrm>
          <a:prstGeom prst="rect">
            <a:avLst/>
          </a:prstGeom>
          <a:noFill/>
        </p:spPr>
        <p:txBody>
          <a:bodyPr wrap="square" rtlCol="0">
            <a:spAutoFit/>
          </a:bodyPr>
          <a:lstStyle/>
          <a:p>
            <a:r>
              <a:rPr lang="en-US" sz="1100" i="1" dirty="0" smtClean="0"/>
              <a:t>Population data used are 2015 IPEDS graduates (associates, bachelors) in participating states.</a:t>
            </a:r>
            <a:endParaRPr lang="en-US" sz="1100" i="1" dirty="0"/>
          </a:p>
        </p:txBody>
      </p:sp>
      <p:graphicFrame>
        <p:nvGraphicFramePr>
          <p:cNvPr id="16" name="Chart 15"/>
          <p:cNvGraphicFramePr>
            <a:graphicFrameLocks/>
          </p:cNvGraphicFramePr>
          <p:nvPr>
            <p:extLst>
              <p:ext uri="{D42A27DB-BD31-4B8C-83A1-F6EECF244321}">
                <p14:modId xmlns="" xmlns:p14="http://schemas.microsoft.com/office/powerpoint/2010/main" val="3356359915"/>
              </p:ext>
            </p:extLst>
          </p:nvPr>
        </p:nvGraphicFramePr>
        <p:xfrm>
          <a:off x="670997" y="1976596"/>
          <a:ext cx="8296275" cy="4019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380899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32" y="344269"/>
            <a:ext cx="9144000" cy="646331"/>
          </a:xfrm>
          <a:prstGeom prst="rect">
            <a:avLst/>
          </a:prstGeom>
          <a:noFill/>
        </p:spPr>
        <p:txBody>
          <a:bodyPr wrap="square" rtlCol="0">
            <a:spAutoFit/>
          </a:bodyPr>
          <a:lstStyle/>
          <a:p>
            <a:pPr algn="ctr"/>
            <a:r>
              <a:rPr lang="en-US" sz="3600" dirty="0" smtClean="0">
                <a:solidFill>
                  <a:schemeClr val="tx1">
                    <a:lumMod val="85000"/>
                    <a:lumOff val="15000"/>
                  </a:schemeClr>
                </a:solidFill>
              </a:rPr>
              <a:t>Representativeness: Race/Ethnicity</a:t>
            </a:r>
          </a:p>
        </p:txBody>
      </p:sp>
      <p:sp>
        <p:nvSpPr>
          <p:cNvPr id="3" name="TextBox 2"/>
          <p:cNvSpPr txBox="1"/>
          <p:nvPr/>
        </p:nvSpPr>
        <p:spPr>
          <a:xfrm>
            <a:off x="914400" y="1295400"/>
            <a:ext cx="7543800" cy="707886"/>
          </a:xfrm>
          <a:prstGeom prst="rect">
            <a:avLst/>
          </a:prstGeom>
          <a:noFill/>
        </p:spPr>
        <p:txBody>
          <a:bodyPr wrap="square" rtlCol="0">
            <a:spAutoFit/>
          </a:bodyPr>
          <a:lstStyle/>
          <a:p>
            <a:r>
              <a:rPr lang="en-US" sz="2000" i="1" dirty="0" smtClean="0"/>
              <a:t>Graduates in Participating States Relative to MSC Project Sample Demographics</a:t>
            </a:r>
          </a:p>
        </p:txBody>
      </p:sp>
      <p:sp>
        <p:nvSpPr>
          <p:cNvPr id="13" name="Rectangle 12"/>
          <p:cNvSpPr/>
          <p:nvPr/>
        </p:nvSpPr>
        <p:spPr>
          <a:xfrm flipV="1">
            <a:off x="-18539" y="1066799"/>
            <a:ext cx="9159448" cy="8606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0" y="990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A95ACB30-956E-4C97-8DD7-9EAF67A1E607}" type="datetime1">
              <a:rPr lang="en-US" smtClean="0"/>
              <a:pPr/>
              <a:t>6/13/2018</a:t>
            </a:fld>
            <a:endParaRPr lang="en-US" dirty="0"/>
          </a:p>
        </p:txBody>
      </p:sp>
      <p:sp>
        <p:nvSpPr>
          <p:cNvPr id="17" name="TextBox 16"/>
          <p:cNvSpPr txBox="1"/>
          <p:nvPr/>
        </p:nvSpPr>
        <p:spPr>
          <a:xfrm>
            <a:off x="1313935" y="6033216"/>
            <a:ext cx="7010400" cy="261610"/>
          </a:xfrm>
          <a:prstGeom prst="rect">
            <a:avLst/>
          </a:prstGeom>
          <a:noFill/>
        </p:spPr>
        <p:txBody>
          <a:bodyPr wrap="square" rtlCol="0">
            <a:spAutoFit/>
          </a:bodyPr>
          <a:lstStyle/>
          <a:p>
            <a:r>
              <a:rPr lang="en-US" sz="1100" i="1" dirty="0" smtClean="0"/>
              <a:t>Population data used are 2015 IPEDS graduates (associates, bachelors) in participating states.</a:t>
            </a:r>
            <a:endParaRPr lang="en-US" sz="1100" i="1" dirty="0"/>
          </a:p>
        </p:txBody>
      </p:sp>
      <p:graphicFrame>
        <p:nvGraphicFramePr>
          <p:cNvPr id="10" name="Chart 9"/>
          <p:cNvGraphicFramePr>
            <a:graphicFrameLocks/>
          </p:cNvGraphicFramePr>
          <p:nvPr>
            <p:extLst>
              <p:ext uri="{D42A27DB-BD31-4B8C-83A1-F6EECF244321}">
                <p14:modId xmlns="" xmlns:p14="http://schemas.microsoft.com/office/powerpoint/2010/main" val="915564213"/>
              </p:ext>
            </p:extLst>
          </p:nvPr>
        </p:nvGraphicFramePr>
        <p:xfrm>
          <a:off x="609600" y="1988586"/>
          <a:ext cx="8296275" cy="4019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5870732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p:cNvGraphicFramePr>
            <a:graphicFrameLocks noGrp="1"/>
          </p:cNvGraphicFramePr>
          <p:nvPr>
            <p:extLst>
              <p:ext uri="{D42A27DB-BD31-4B8C-83A1-F6EECF244321}">
                <p14:modId xmlns="" xmlns:p14="http://schemas.microsoft.com/office/powerpoint/2010/main" val="3617697246"/>
              </p:ext>
            </p:extLst>
          </p:nvPr>
        </p:nvGraphicFramePr>
        <p:xfrm>
          <a:off x="1484867" y="2136447"/>
          <a:ext cx="5601734" cy="1292552"/>
        </p:xfrm>
        <a:graphic>
          <a:graphicData uri="http://schemas.openxmlformats.org/drawingml/2006/table">
            <a:tbl>
              <a:tblPr>
                <a:tableStyleId>{2A488322-F2BA-4B5B-9748-0D474271808F}</a:tableStyleId>
              </a:tblPr>
              <a:tblGrid>
                <a:gridCol w="595159"/>
                <a:gridCol w="1041528"/>
                <a:gridCol w="1487898"/>
                <a:gridCol w="1487898"/>
                <a:gridCol w="989251"/>
              </a:tblGrid>
              <a:tr h="310018">
                <a:tc>
                  <a:txBody>
                    <a:bodyPr/>
                    <a:lstStyle/>
                    <a:p>
                      <a:pPr algn="r" fontAlgn="ctr"/>
                      <a:endParaRPr lang="en-US" sz="1100" b="1" i="0" u="none" strike="noStrike" dirty="0">
                        <a:solidFill>
                          <a:srgbClr val="000000"/>
                        </a:solidFill>
                        <a:effectLst/>
                        <a:latin typeface="Calibri"/>
                      </a:endParaRPr>
                    </a:p>
                  </a:txBody>
                  <a:tcPr marL="9525" marR="9525" marT="9525" marB="0" anchor="ctr"/>
                </a:tc>
                <a:tc>
                  <a:txBody>
                    <a:bodyPr/>
                    <a:lstStyle/>
                    <a:p>
                      <a:pPr algn="r" fontAlgn="ctr"/>
                      <a:r>
                        <a:rPr lang="en-US" sz="1100" b="1" i="0" u="none" strike="noStrike" dirty="0">
                          <a:solidFill>
                            <a:srgbClr val="000000"/>
                          </a:solidFill>
                          <a:effectLst/>
                          <a:latin typeface="Calibri"/>
                        </a:rPr>
                        <a:t> Critical Thinking </a:t>
                      </a:r>
                    </a:p>
                  </a:txBody>
                  <a:tcPr marL="9525" marR="9525" marT="9525" marB="0" anchor="ctr"/>
                </a:tc>
                <a:tc>
                  <a:txBody>
                    <a:bodyPr/>
                    <a:lstStyle/>
                    <a:p>
                      <a:pPr algn="r" fontAlgn="ctr"/>
                      <a:r>
                        <a:rPr lang="en-US" sz="1100" b="1" i="0" u="none" strike="noStrike" dirty="0">
                          <a:solidFill>
                            <a:srgbClr val="000000"/>
                          </a:solidFill>
                          <a:effectLst/>
                          <a:latin typeface="Calibri"/>
                        </a:rPr>
                        <a:t> Quantitative Reasoning </a:t>
                      </a:r>
                    </a:p>
                  </a:txBody>
                  <a:tcPr marL="9525" marR="9525" marT="9525" marB="0" anchor="ctr"/>
                </a:tc>
                <a:tc>
                  <a:txBody>
                    <a:bodyPr/>
                    <a:lstStyle/>
                    <a:p>
                      <a:pPr algn="r" fontAlgn="ctr"/>
                      <a:r>
                        <a:rPr lang="en-US" sz="1100" b="1" i="0" u="none" strike="noStrike" dirty="0">
                          <a:solidFill>
                            <a:srgbClr val="000000"/>
                          </a:solidFill>
                          <a:effectLst/>
                          <a:latin typeface="Calibri"/>
                        </a:rPr>
                        <a:t> Written Communication </a:t>
                      </a:r>
                    </a:p>
                  </a:txBody>
                  <a:tcPr marL="9525" marR="9525" marT="9525" marB="0" anchor="ctr"/>
                </a:tc>
                <a:tc>
                  <a:txBody>
                    <a:bodyPr/>
                    <a:lstStyle/>
                    <a:p>
                      <a:pPr algn="r" fontAlgn="ctr"/>
                      <a:r>
                        <a:rPr lang="en-US" sz="1100" b="1" i="0" u="none" strike="noStrike" dirty="0">
                          <a:solidFill>
                            <a:srgbClr val="000000"/>
                          </a:solidFill>
                          <a:effectLst/>
                          <a:latin typeface="Calibri"/>
                        </a:rPr>
                        <a:t> Totals </a:t>
                      </a:r>
                    </a:p>
                  </a:txBody>
                  <a:tcPr marL="9525" marR="9525" marT="9525" marB="0" anchor="ctr"/>
                </a:tc>
              </a:tr>
              <a:tr h="365616">
                <a:tc>
                  <a:txBody>
                    <a:bodyPr/>
                    <a:lstStyle/>
                    <a:p>
                      <a:pPr algn="r" fontAlgn="ctr"/>
                      <a:r>
                        <a:rPr lang="en-US" sz="1100" b="0" i="0" u="none" strike="noStrike" dirty="0">
                          <a:solidFill>
                            <a:srgbClr val="000000"/>
                          </a:solidFill>
                          <a:effectLst/>
                          <a:latin typeface="Calibri"/>
                        </a:rPr>
                        <a:t>2 Year</a:t>
                      </a:r>
                    </a:p>
                  </a:txBody>
                  <a:tcPr marL="9525" marR="9525" marT="9525" marB="0" anchor="ctr"/>
                </a:tc>
                <a:tc>
                  <a:txBody>
                    <a:bodyPr/>
                    <a:lstStyle/>
                    <a:p>
                      <a:pPr algn="r" fontAlgn="ctr"/>
                      <a:r>
                        <a:rPr lang="en-US" sz="1100" u="none" strike="noStrike" dirty="0" smtClean="0">
                          <a:effectLst/>
                        </a:rPr>
                        <a:t>180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a:effectLst/>
                        </a:rPr>
                        <a:t>                              87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a:effectLst/>
                        </a:rPr>
                        <a:t>                                 212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a:effectLst/>
                        </a:rPr>
                        <a:t>           479 </a:t>
                      </a:r>
                      <a:endParaRPr lang="en-US" sz="1100" b="0" i="0" u="none" strike="noStrike" dirty="0">
                        <a:solidFill>
                          <a:srgbClr val="000000"/>
                        </a:solidFill>
                        <a:effectLst/>
                        <a:latin typeface="Calibri"/>
                      </a:endParaRPr>
                    </a:p>
                  </a:txBody>
                  <a:tcPr marL="9525" marR="9525" marT="9525" marB="0" anchor="ctr"/>
                </a:tc>
              </a:tr>
              <a:tr h="251302">
                <a:tc>
                  <a:txBody>
                    <a:bodyPr/>
                    <a:lstStyle/>
                    <a:p>
                      <a:pPr algn="r" fontAlgn="ctr"/>
                      <a:r>
                        <a:rPr lang="en-US" sz="1100" b="0" i="0" u="none" strike="noStrike" dirty="0">
                          <a:solidFill>
                            <a:srgbClr val="000000"/>
                          </a:solidFill>
                          <a:effectLst/>
                          <a:latin typeface="Calibri"/>
                        </a:rPr>
                        <a:t>4 Year</a:t>
                      </a:r>
                    </a:p>
                  </a:txBody>
                  <a:tcPr marL="9525" marR="9525" marT="9525" marB="0" anchor="ctr"/>
                </a:tc>
                <a:tc>
                  <a:txBody>
                    <a:bodyPr/>
                    <a:lstStyle/>
                    <a:p>
                      <a:pPr algn="r" fontAlgn="ctr"/>
                      <a:r>
                        <a:rPr lang="en-US" sz="1100" u="none" strike="noStrike" dirty="0" smtClean="0">
                          <a:effectLst/>
                        </a:rPr>
                        <a:t>286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smtClean="0">
                          <a:effectLst/>
                        </a:rPr>
                        <a:t>109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smtClean="0">
                          <a:effectLst/>
                        </a:rPr>
                        <a:t>282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a:effectLst/>
                        </a:rPr>
                        <a:t>           677 </a:t>
                      </a:r>
                      <a:endParaRPr lang="en-US" sz="1100" b="0" i="0" u="none" strike="noStrike" dirty="0">
                        <a:solidFill>
                          <a:srgbClr val="000000"/>
                        </a:solidFill>
                        <a:effectLst/>
                        <a:latin typeface="Calibri"/>
                      </a:endParaRPr>
                    </a:p>
                  </a:txBody>
                  <a:tcPr marL="9525" marR="9525" marT="9525" marB="0" anchor="ctr"/>
                </a:tc>
              </a:tr>
              <a:tr h="365616">
                <a:tc>
                  <a:txBody>
                    <a:bodyPr/>
                    <a:lstStyle/>
                    <a:p>
                      <a:pPr algn="r" fontAlgn="ctr"/>
                      <a:r>
                        <a:rPr lang="en-US" sz="1100" b="1" i="0" u="none" strike="noStrike" dirty="0" smtClean="0">
                          <a:solidFill>
                            <a:srgbClr val="000000"/>
                          </a:solidFill>
                          <a:effectLst/>
                          <a:latin typeface="Calibri"/>
                        </a:rPr>
                        <a:t>Total</a:t>
                      </a:r>
                      <a:endParaRPr lang="en-US" sz="1100" b="1" i="0" u="none" strike="noStrike" dirty="0">
                        <a:solidFill>
                          <a:srgbClr val="000000"/>
                        </a:solidFill>
                        <a:effectLst/>
                        <a:latin typeface="Calibri"/>
                      </a:endParaRPr>
                    </a:p>
                  </a:txBody>
                  <a:tcPr marL="9525" marR="9525" marT="9525" marB="0" anchor="ctr"/>
                </a:tc>
                <a:tc>
                  <a:txBody>
                    <a:bodyPr/>
                    <a:lstStyle/>
                    <a:p>
                      <a:pPr algn="r" fontAlgn="ctr"/>
                      <a:r>
                        <a:rPr lang="en-US" sz="1100" b="1" u="none" strike="noStrike" dirty="0" smtClean="0">
                          <a:effectLst/>
                        </a:rPr>
                        <a:t>466 </a:t>
                      </a:r>
                      <a:endParaRPr lang="en-US" sz="1100" b="1" i="0" u="none" strike="noStrike" dirty="0">
                        <a:solidFill>
                          <a:srgbClr val="000000"/>
                        </a:solidFill>
                        <a:effectLst/>
                        <a:latin typeface="Calibri"/>
                      </a:endParaRPr>
                    </a:p>
                  </a:txBody>
                  <a:tcPr marL="9525" marR="9525" marT="9525" marB="0" anchor="ctr"/>
                </a:tc>
                <a:tc>
                  <a:txBody>
                    <a:bodyPr/>
                    <a:lstStyle/>
                    <a:p>
                      <a:pPr algn="r" fontAlgn="ctr"/>
                      <a:r>
                        <a:rPr lang="en-US" sz="1100" b="1" u="none" strike="noStrike" dirty="0" smtClean="0">
                          <a:effectLst/>
                        </a:rPr>
                        <a:t>196 </a:t>
                      </a:r>
                      <a:endParaRPr lang="en-US" sz="1100" b="1" i="0" u="none" strike="noStrike" dirty="0">
                        <a:solidFill>
                          <a:srgbClr val="000000"/>
                        </a:solidFill>
                        <a:effectLst/>
                        <a:latin typeface="Calibri"/>
                      </a:endParaRPr>
                    </a:p>
                  </a:txBody>
                  <a:tcPr marL="9525" marR="9525" marT="9525" marB="0" anchor="ctr"/>
                </a:tc>
                <a:tc>
                  <a:txBody>
                    <a:bodyPr/>
                    <a:lstStyle/>
                    <a:p>
                      <a:pPr algn="r" fontAlgn="ctr"/>
                      <a:r>
                        <a:rPr lang="en-US" sz="1100" b="1" u="none" strike="noStrike" dirty="0">
                          <a:effectLst/>
                        </a:rPr>
                        <a:t>                                 494 </a:t>
                      </a:r>
                      <a:endParaRPr lang="en-US" sz="1100" b="1" i="0" u="none" strike="noStrike" dirty="0">
                        <a:solidFill>
                          <a:srgbClr val="000000"/>
                        </a:solidFill>
                        <a:effectLst/>
                        <a:latin typeface="Calibri"/>
                      </a:endParaRPr>
                    </a:p>
                  </a:txBody>
                  <a:tcPr marL="9525" marR="9525" marT="9525" marB="0" anchor="ctr"/>
                </a:tc>
                <a:tc>
                  <a:txBody>
                    <a:bodyPr/>
                    <a:lstStyle/>
                    <a:p>
                      <a:pPr algn="r" fontAlgn="ctr"/>
                      <a:r>
                        <a:rPr lang="en-US" sz="1100" b="1" u="none" strike="noStrike" dirty="0">
                          <a:effectLst/>
                        </a:rPr>
                        <a:t>        1,156 </a:t>
                      </a:r>
                      <a:endParaRPr lang="en-US" sz="1100" b="1" i="0" u="none" strike="noStrike" dirty="0">
                        <a:solidFill>
                          <a:srgbClr val="000000"/>
                        </a:solidFill>
                        <a:effectLst/>
                        <a:latin typeface="Calibri"/>
                      </a:endParaRPr>
                    </a:p>
                  </a:txBody>
                  <a:tcPr marL="9525" marR="9525" marT="9525" marB="0" anchor="ctr"/>
                </a:tc>
              </a:tr>
            </a:tbl>
          </a:graphicData>
        </a:graphic>
      </p:graphicFrame>
      <p:sp>
        <p:nvSpPr>
          <p:cNvPr id="16" name="TextBox 15"/>
          <p:cNvSpPr txBox="1"/>
          <p:nvPr/>
        </p:nvSpPr>
        <p:spPr>
          <a:xfrm>
            <a:off x="1447797" y="1524000"/>
            <a:ext cx="6246341" cy="569387"/>
          </a:xfrm>
          <a:prstGeom prst="rect">
            <a:avLst/>
          </a:prstGeom>
          <a:noFill/>
        </p:spPr>
        <p:txBody>
          <a:bodyPr wrap="square" rtlCol="0">
            <a:spAutoFit/>
          </a:bodyPr>
          <a:lstStyle/>
          <a:p>
            <a:r>
              <a:rPr lang="en-US" sz="2000" b="1" dirty="0" smtClean="0"/>
              <a:t>Number of Assignments: 1,156</a:t>
            </a:r>
          </a:p>
          <a:p>
            <a:r>
              <a:rPr lang="en-US" sz="1100" dirty="0" smtClean="0"/>
              <a:t>The number of assignments approximates the number of faculty participants</a:t>
            </a:r>
          </a:p>
        </p:txBody>
      </p:sp>
      <p:sp>
        <p:nvSpPr>
          <p:cNvPr id="18" name="TextBox 17"/>
          <p:cNvSpPr txBox="1"/>
          <p:nvPr/>
        </p:nvSpPr>
        <p:spPr>
          <a:xfrm>
            <a:off x="1449859" y="3774013"/>
            <a:ext cx="6246341" cy="569387"/>
          </a:xfrm>
          <a:prstGeom prst="rect">
            <a:avLst/>
          </a:prstGeom>
          <a:noFill/>
        </p:spPr>
        <p:txBody>
          <a:bodyPr wrap="square" rtlCol="0">
            <a:spAutoFit/>
          </a:bodyPr>
          <a:lstStyle/>
          <a:p>
            <a:r>
              <a:rPr lang="en-US" sz="2000" b="1" dirty="0" smtClean="0"/>
              <a:t>Number of Artifacts (Pieces of student work): 7,114</a:t>
            </a:r>
          </a:p>
          <a:p>
            <a:r>
              <a:rPr lang="en-US" sz="1100" dirty="0" smtClean="0"/>
              <a:t>The number of artifacts approximates the number of student participants</a:t>
            </a:r>
          </a:p>
        </p:txBody>
      </p:sp>
      <p:graphicFrame>
        <p:nvGraphicFramePr>
          <p:cNvPr id="19" name="Table 18"/>
          <p:cNvGraphicFramePr>
            <a:graphicFrameLocks noGrp="1"/>
          </p:cNvGraphicFramePr>
          <p:nvPr>
            <p:extLst>
              <p:ext uri="{D42A27DB-BD31-4B8C-83A1-F6EECF244321}">
                <p14:modId xmlns="" xmlns:p14="http://schemas.microsoft.com/office/powerpoint/2010/main" val="2523862329"/>
              </p:ext>
            </p:extLst>
          </p:nvPr>
        </p:nvGraphicFramePr>
        <p:xfrm>
          <a:off x="1501346" y="4419599"/>
          <a:ext cx="5585254" cy="1295400"/>
        </p:xfrm>
        <a:graphic>
          <a:graphicData uri="http://schemas.openxmlformats.org/drawingml/2006/table">
            <a:tbl>
              <a:tblPr>
                <a:tableStyleId>{2A488322-F2BA-4B5B-9748-0D474271808F}</a:tableStyleId>
              </a:tblPr>
              <a:tblGrid>
                <a:gridCol w="593409"/>
                <a:gridCol w="1038464"/>
                <a:gridCol w="1483520"/>
                <a:gridCol w="1483520"/>
                <a:gridCol w="986341"/>
              </a:tblGrid>
              <a:tr h="355023">
                <a:tc>
                  <a:txBody>
                    <a:bodyPr/>
                    <a:lstStyle/>
                    <a:p>
                      <a:pPr algn="r" fontAlgn="ctr"/>
                      <a:endParaRPr lang="en-US" sz="1100" b="1" i="0" u="none" strike="noStrike" dirty="0">
                        <a:solidFill>
                          <a:srgbClr val="000000"/>
                        </a:solidFill>
                        <a:effectLst/>
                        <a:latin typeface="Calibri"/>
                      </a:endParaRPr>
                    </a:p>
                  </a:txBody>
                  <a:tcPr marL="9525" marR="9525" marT="9525" marB="0" anchor="ctr"/>
                </a:tc>
                <a:tc>
                  <a:txBody>
                    <a:bodyPr/>
                    <a:lstStyle/>
                    <a:p>
                      <a:pPr algn="r" fontAlgn="ctr"/>
                      <a:r>
                        <a:rPr lang="en-US" sz="1100" b="1" i="0" u="none" strike="noStrike" dirty="0">
                          <a:solidFill>
                            <a:srgbClr val="000000"/>
                          </a:solidFill>
                          <a:effectLst/>
                          <a:latin typeface="Calibri"/>
                        </a:rPr>
                        <a:t> Critical Thinking </a:t>
                      </a:r>
                    </a:p>
                  </a:txBody>
                  <a:tcPr marL="9525" marR="9525" marT="9525" marB="0" anchor="ctr"/>
                </a:tc>
                <a:tc>
                  <a:txBody>
                    <a:bodyPr/>
                    <a:lstStyle/>
                    <a:p>
                      <a:pPr algn="r" fontAlgn="ctr"/>
                      <a:r>
                        <a:rPr lang="en-US" sz="1100" b="1" i="0" u="none" strike="noStrike" dirty="0">
                          <a:solidFill>
                            <a:srgbClr val="000000"/>
                          </a:solidFill>
                          <a:effectLst/>
                          <a:latin typeface="Calibri"/>
                        </a:rPr>
                        <a:t> Quantitative Reasoning </a:t>
                      </a:r>
                    </a:p>
                  </a:txBody>
                  <a:tcPr marL="9525" marR="9525" marT="9525" marB="0" anchor="ctr"/>
                </a:tc>
                <a:tc>
                  <a:txBody>
                    <a:bodyPr/>
                    <a:lstStyle/>
                    <a:p>
                      <a:pPr algn="r" fontAlgn="ctr"/>
                      <a:r>
                        <a:rPr lang="en-US" sz="1100" b="1" i="0" u="none" strike="noStrike" dirty="0">
                          <a:solidFill>
                            <a:srgbClr val="000000"/>
                          </a:solidFill>
                          <a:effectLst/>
                          <a:latin typeface="Calibri"/>
                        </a:rPr>
                        <a:t> Written Communication </a:t>
                      </a:r>
                    </a:p>
                  </a:txBody>
                  <a:tcPr marL="9525" marR="9525" marT="9525" marB="0" anchor="ctr"/>
                </a:tc>
                <a:tc>
                  <a:txBody>
                    <a:bodyPr/>
                    <a:lstStyle/>
                    <a:p>
                      <a:pPr algn="r" fontAlgn="ctr"/>
                      <a:r>
                        <a:rPr lang="en-US" sz="1100" b="1" i="0" u="none" strike="noStrike" dirty="0">
                          <a:solidFill>
                            <a:srgbClr val="000000"/>
                          </a:solidFill>
                          <a:effectLst/>
                          <a:latin typeface="Calibri"/>
                        </a:rPr>
                        <a:t> Totals </a:t>
                      </a:r>
                    </a:p>
                  </a:txBody>
                  <a:tcPr marL="9525" marR="9525" marT="9525" marB="0" anchor="ctr"/>
                </a:tc>
              </a:tr>
              <a:tr h="313459">
                <a:tc>
                  <a:txBody>
                    <a:bodyPr/>
                    <a:lstStyle/>
                    <a:p>
                      <a:pPr algn="r" fontAlgn="ctr"/>
                      <a:r>
                        <a:rPr lang="en-US" sz="1100" b="0" i="0" u="none" strike="noStrike" dirty="0">
                          <a:solidFill>
                            <a:srgbClr val="000000"/>
                          </a:solidFill>
                          <a:effectLst/>
                          <a:latin typeface="Calibri"/>
                        </a:rPr>
                        <a:t>2 Year</a:t>
                      </a:r>
                    </a:p>
                  </a:txBody>
                  <a:tcPr marL="9525" marR="9525" marT="9525" marB="0" anchor="ctr"/>
                </a:tc>
                <a:tc>
                  <a:txBody>
                    <a:bodyPr/>
                    <a:lstStyle/>
                    <a:p>
                      <a:pPr algn="r" fontAlgn="ctr"/>
                      <a:r>
                        <a:rPr lang="en-US" sz="1100" u="none" strike="noStrike" dirty="0" smtClean="0">
                          <a:effectLst/>
                        </a:rPr>
                        <a:t>840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a:effectLst/>
                        </a:rPr>
                        <a:t>                   </a:t>
                      </a:r>
                      <a:r>
                        <a:rPr lang="en-US" sz="1100" u="none" strike="noStrike" dirty="0" smtClean="0">
                          <a:effectLst/>
                        </a:rPr>
                        <a:t>         </a:t>
                      </a:r>
                      <a:r>
                        <a:rPr lang="en-US" sz="1100" u="none" strike="noStrike" dirty="0">
                          <a:effectLst/>
                        </a:rPr>
                        <a:t>576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a:effectLst/>
                        </a:rPr>
                        <a:t>                                 919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a:effectLst/>
                        </a:rPr>
                        <a:t>        2,335 </a:t>
                      </a:r>
                      <a:endParaRPr lang="en-US" sz="1100" b="0" i="0" u="none" strike="noStrike" dirty="0">
                        <a:solidFill>
                          <a:srgbClr val="000000"/>
                        </a:solidFill>
                        <a:effectLst/>
                        <a:latin typeface="Calibri"/>
                      </a:endParaRPr>
                    </a:p>
                  </a:txBody>
                  <a:tcPr marL="9525" marR="9525" marT="9525" marB="0" anchor="ctr"/>
                </a:tc>
              </a:tr>
              <a:tr h="313459">
                <a:tc>
                  <a:txBody>
                    <a:bodyPr/>
                    <a:lstStyle/>
                    <a:p>
                      <a:pPr algn="r" fontAlgn="ctr"/>
                      <a:r>
                        <a:rPr lang="en-US" sz="1100" b="0" i="0" u="none" strike="noStrike" dirty="0">
                          <a:solidFill>
                            <a:srgbClr val="000000"/>
                          </a:solidFill>
                          <a:effectLst/>
                          <a:latin typeface="Calibri"/>
                        </a:rPr>
                        <a:t>4 Year</a:t>
                      </a:r>
                    </a:p>
                  </a:txBody>
                  <a:tcPr marL="9525" marR="9525" marT="9525" marB="0" anchor="ctr"/>
                </a:tc>
                <a:tc>
                  <a:txBody>
                    <a:bodyPr/>
                    <a:lstStyle/>
                    <a:p>
                      <a:pPr algn="r" fontAlgn="ctr"/>
                      <a:r>
                        <a:rPr lang="en-US" sz="1100" u="none" strike="noStrike" dirty="0" smtClean="0">
                          <a:effectLst/>
                        </a:rPr>
                        <a:t>2,056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a:effectLst/>
                        </a:rPr>
                        <a:t>                            787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a:effectLst/>
                        </a:rPr>
                        <a:t>                             1,936 </a:t>
                      </a:r>
                      <a:endParaRPr lang="en-US" sz="1100" b="0" i="0" u="none" strike="noStrike" dirty="0">
                        <a:solidFill>
                          <a:srgbClr val="000000"/>
                        </a:solidFill>
                        <a:effectLst/>
                        <a:latin typeface="Calibri"/>
                      </a:endParaRPr>
                    </a:p>
                  </a:txBody>
                  <a:tcPr marL="9525" marR="9525" marT="9525" marB="0" anchor="ctr"/>
                </a:tc>
                <a:tc>
                  <a:txBody>
                    <a:bodyPr/>
                    <a:lstStyle/>
                    <a:p>
                      <a:pPr algn="r" fontAlgn="ctr"/>
                      <a:r>
                        <a:rPr lang="en-US" sz="1100" u="none" strike="noStrike" dirty="0">
                          <a:effectLst/>
                        </a:rPr>
                        <a:t>        4,779 </a:t>
                      </a:r>
                      <a:endParaRPr lang="en-US" sz="1100" b="0" i="0" u="none" strike="noStrike" dirty="0">
                        <a:solidFill>
                          <a:srgbClr val="000000"/>
                        </a:solidFill>
                        <a:effectLst/>
                        <a:latin typeface="Calibri"/>
                      </a:endParaRPr>
                    </a:p>
                  </a:txBody>
                  <a:tcPr marL="9525" marR="9525" marT="9525" marB="0" anchor="ctr"/>
                </a:tc>
              </a:tr>
              <a:tr h="313459">
                <a:tc>
                  <a:txBody>
                    <a:bodyPr/>
                    <a:lstStyle/>
                    <a:p>
                      <a:pPr algn="r" fontAlgn="ctr"/>
                      <a:r>
                        <a:rPr lang="en-US" sz="1100" b="1" i="0" u="none" strike="noStrike" dirty="0" smtClean="0">
                          <a:solidFill>
                            <a:srgbClr val="000000"/>
                          </a:solidFill>
                          <a:effectLst/>
                          <a:latin typeface="Calibri"/>
                        </a:rPr>
                        <a:t>Total</a:t>
                      </a:r>
                      <a:endParaRPr lang="en-US" sz="1100" b="1" i="0" u="none" strike="noStrike" dirty="0">
                        <a:solidFill>
                          <a:srgbClr val="000000"/>
                        </a:solidFill>
                        <a:effectLst/>
                        <a:latin typeface="Calibri"/>
                      </a:endParaRPr>
                    </a:p>
                  </a:txBody>
                  <a:tcPr marL="9525" marR="9525" marT="9525" marB="0" anchor="ctr"/>
                </a:tc>
                <a:tc>
                  <a:txBody>
                    <a:bodyPr/>
                    <a:lstStyle/>
                    <a:p>
                      <a:pPr algn="r" fontAlgn="ctr"/>
                      <a:r>
                        <a:rPr lang="en-US" sz="1100" b="1" u="none" strike="noStrike" dirty="0" smtClean="0">
                          <a:effectLst/>
                        </a:rPr>
                        <a:t>2,896 </a:t>
                      </a:r>
                      <a:endParaRPr lang="en-US" sz="1100" b="1" i="0" u="none" strike="noStrike" dirty="0">
                        <a:solidFill>
                          <a:srgbClr val="000000"/>
                        </a:solidFill>
                        <a:effectLst/>
                        <a:latin typeface="Calibri"/>
                      </a:endParaRPr>
                    </a:p>
                  </a:txBody>
                  <a:tcPr marL="9525" marR="9525" marT="9525" marB="0" anchor="ctr"/>
                </a:tc>
                <a:tc>
                  <a:txBody>
                    <a:bodyPr/>
                    <a:lstStyle/>
                    <a:p>
                      <a:pPr algn="r" fontAlgn="ctr"/>
                      <a:r>
                        <a:rPr lang="en-US" sz="1100" b="1" u="none" strike="noStrike" dirty="0">
                          <a:effectLst/>
                        </a:rPr>
                        <a:t>                        1,363 </a:t>
                      </a:r>
                      <a:endParaRPr lang="en-US" sz="1100" b="1" i="0" u="none" strike="noStrike" dirty="0">
                        <a:solidFill>
                          <a:srgbClr val="000000"/>
                        </a:solidFill>
                        <a:effectLst/>
                        <a:latin typeface="Calibri"/>
                      </a:endParaRPr>
                    </a:p>
                  </a:txBody>
                  <a:tcPr marL="9525" marR="9525" marT="9525" marB="0" anchor="ctr"/>
                </a:tc>
                <a:tc>
                  <a:txBody>
                    <a:bodyPr/>
                    <a:lstStyle/>
                    <a:p>
                      <a:pPr algn="r" fontAlgn="ctr"/>
                      <a:r>
                        <a:rPr lang="en-US" sz="1100" b="1" u="none" strike="noStrike" dirty="0">
                          <a:effectLst/>
                        </a:rPr>
                        <a:t>                             2,855 </a:t>
                      </a:r>
                      <a:endParaRPr lang="en-US" sz="1100" b="1" i="0" u="none" strike="noStrike" dirty="0">
                        <a:solidFill>
                          <a:srgbClr val="000000"/>
                        </a:solidFill>
                        <a:effectLst/>
                        <a:latin typeface="Calibri"/>
                      </a:endParaRPr>
                    </a:p>
                  </a:txBody>
                  <a:tcPr marL="9525" marR="9525" marT="9525" marB="0" anchor="ctr"/>
                </a:tc>
                <a:tc>
                  <a:txBody>
                    <a:bodyPr/>
                    <a:lstStyle/>
                    <a:p>
                      <a:pPr algn="r" fontAlgn="ctr"/>
                      <a:r>
                        <a:rPr lang="en-US" sz="1100" b="1" u="none" strike="noStrike" dirty="0">
                          <a:effectLst/>
                        </a:rPr>
                        <a:t>        7,114 </a:t>
                      </a:r>
                      <a:endParaRPr lang="en-US" sz="1100" b="1" i="0" u="none" strike="noStrike" dirty="0">
                        <a:solidFill>
                          <a:srgbClr val="000000"/>
                        </a:solidFill>
                        <a:effectLst/>
                        <a:latin typeface="Calibri"/>
                      </a:endParaRPr>
                    </a:p>
                  </a:txBody>
                  <a:tcPr marL="9525" marR="9525" marT="9525" marB="0" anchor="ctr"/>
                </a:tc>
              </a:tr>
            </a:tbl>
          </a:graphicData>
        </a:graphic>
      </p:graphicFrame>
      <p:sp>
        <p:nvSpPr>
          <p:cNvPr id="22" name="Rectangle 21"/>
          <p:cNvSpPr/>
          <p:nvPr/>
        </p:nvSpPr>
        <p:spPr>
          <a:xfrm flipV="1">
            <a:off x="-18539" y="1066799"/>
            <a:ext cx="9159448" cy="8606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Connector 23"/>
          <p:cNvCxnSpPr/>
          <p:nvPr/>
        </p:nvCxnSpPr>
        <p:spPr>
          <a:xfrm>
            <a:off x="0" y="990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032" y="344269"/>
            <a:ext cx="9144000" cy="646331"/>
          </a:xfrm>
          <a:prstGeom prst="rect">
            <a:avLst/>
          </a:prstGeom>
          <a:noFill/>
        </p:spPr>
        <p:txBody>
          <a:bodyPr wrap="square" rtlCol="0">
            <a:spAutoFit/>
          </a:bodyPr>
          <a:lstStyle/>
          <a:p>
            <a:pPr algn="ctr"/>
            <a:r>
              <a:rPr lang="en-US" sz="3600" dirty="0" smtClean="0">
                <a:solidFill>
                  <a:schemeClr val="tx1">
                    <a:lumMod val="85000"/>
                    <a:lumOff val="15000"/>
                  </a:schemeClr>
                </a:solidFill>
              </a:rPr>
              <a:t>Assignments and Artifacts</a:t>
            </a:r>
            <a:endParaRPr lang="en-US" sz="3600" dirty="0">
              <a:solidFill>
                <a:schemeClr val="tx1">
                  <a:lumMod val="85000"/>
                  <a:lumOff val="15000"/>
                </a:schemeClr>
              </a:solidFill>
            </a:endParaRPr>
          </a:p>
        </p:txBody>
      </p:sp>
      <p:sp>
        <p:nvSpPr>
          <p:cNvPr id="2" name="Date Placeholder 1"/>
          <p:cNvSpPr>
            <a:spLocks noGrp="1"/>
          </p:cNvSpPr>
          <p:nvPr>
            <p:ph type="dt" sz="half" idx="10"/>
          </p:nvPr>
        </p:nvSpPr>
        <p:spPr/>
        <p:txBody>
          <a:bodyPr/>
          <a:lstStyle/>
          <a:p>
            <a:fld id="{2263197D-B338-4213-A567-BED1CB6DF89F}" type="datetime1">
              <a:rPr lang="en-US" smtClean="0"/>
              <a:pPr/>
              <a:t>6/13/2018</a:t>
            </a:fld>
            <a:endParaRPr lang="en-US" dirty="0"/>
          </a:p>
        </p:txBody>
      </p:sp>
    </p:spTree>
    <p:extLst>
      <p:ext uri="{BB962C8B-B14F-4D97-AF65-F5344CB8AC3E}">
        <p14:creationId xmlns="" xmlns:p14="http://schemas.microsoft.com/office/powerpoint/2010/main" val="7791389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297" y="3276600"/>
            <a:ext cx="9144000" cy="1200329"/>
          </a:xfrm>
          <a:prstGeom prst="rect">
            <a:avLst/>
          </a:prstGeom>
          <a:noFill/>
        </p:spPr>
        <p:txBody>
          <a:bodyPr wrap="square" rtlCol="0">
            <a:spAutoFit/>
          </a:bodyPr>
          <a:lstStyle/>
          <a:p>
            <a:pPr algn="ctr"/>
            <a:r>
              <a:rPr lang="en-US" sz="3600" dirty="0" smtClean="0">
                <a:solidFill>
                  <a:schemeClr val="tx1">
                    <a:lumMod val="85000"/>
                    <a:lumOff val="15000"/>
                  </a:schemeClr>
                </a:solidFill>
              </a:rPr>
              <a:t>Massachusetts vs. Project Level</a:t>
            </a:r>
          </a:p>
          <a:p>
            <a:pPr algn="ctr"/>
            <a:r>
              <a:rPr lang="en-US" sz="3600" dirty="0" smtClean="0">
                <a:solidFill>
                  <a:schemeClr val="tx1">
                    <a:lumMod val="85000"/>
                    <a:lumOff val="15000"/>
                  </a:schemeClr>
                </a:solidFill>
              </a:rPr>
              <a:t>Outcome Scores</a:t>
            </a:r>
            <a:endParaRPr lang="en-US" sz="3600" dirty="0">
              <a:solidFill>
                <a:schemeClr val="tx1">
                  <a:lumMod val="85000"/>
                  <a:lumOff val="15000"/>
                </a:schemeClr>
              </a:solidFill>
            </a:endParaRPr>
          </a:p>
        </p:txBody>
      </p:sp>
      <p:sp>
        <p:nvSpPr>
          <p:cNvPr id="13" name="Rectangle 12"/>
          <p:cNvSpPr/>
          <p:nvPr/>
        </p:nvSpPr>
        <p:spPr>
          <a:xfrm flipV="1">
            <a:off x="-18539" y="1066799"/>
            <a:ext cx="9159448" cy="8606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0" y="990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489342C4-1F96-429E-954B-AA587C177020}" type="datetime1">
              <a:rPr lang="en-US" smtClean="0"/>
              <a:pPr/>
              <a:t>6/13/2018</a:t>
            </a:fld>
            <a:endParaRPr lang="en-US" dirty="0"/>
          </a:p>
        </p:txBody>
      </p:sp>
    </p:spTree>
    <p:extLst>
      <p:ext uri="{BB962C8B-B14F-4D97-AF65-F5344CB8AC3E}">
        <p14:creationId xmlns="" xmlns:p14="http://schemas.microsoft.com/office/powerpoint/2010/main" val="3155791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01814"/>
          </a:xfrm>
        </p:spPr>
        <p:txBody>
          <a:bodyPr>
            <a:normAutofit fontScale="90000"/>
          </a:bodyPr>
          <a:lstStyle/>
          <a:p>
            <a:r>
              <a:rPr lang="en-US" sz="3600" b="1" dirty="0" smtClean="0"/>
              <a:t>Massachusetts Participating Institutions: </a:t>
            </a:r>
            <a:r>
              <a:rPr lang="en-US" sz="3600" b="1" dirty="0" smtClean="0"/>
              <a:t>2016</a:t>
            </a:r>
            <a:endParaRPr lang="en-US" sz="3600" b="1" dirty="0"/>
          </a:p>
        </p:txBody>
      </p:sp>
      <p:sp>
        <p:nvSpPr>
          <p:cNvPr id="5" name="Content Placeholder 4"/>
          <p:cNvSpPr>
            <a:spLocks noGrp="1"/>
          </p:cNvSpPr>
          <p:nvPr>
            <p:ph idx="1"/>
          </p:nvPr>
        </p:nvSpPr>
        <p:spPr/>
        <p:txBody>
          <a:bodyPr>
            <a:normAutofit/>
          </a:bodyPr>
          <a:lstStyle/>
          <a:p>
            <a:pPr lvl="1">
              <a:buNone/>
            </a:pPr>
            <a:r>
              <a:rPr lang="en-US" sz="4000" dirty="0" smtClean="0"/>
              <a:t>This academic year included three community colleges, two state universities, and two UMass. campuses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 xmlns:p14="http://schemas.microsoft.com/office/powerpoint/2010/main" val="1093064745"/>
              </p:ext>
            </p:extLst>
          </p:nvPr>
        </p:nvGraphicFramePr>
        <p:xfrm>
          <a:off x="212825" y="838200"/>
          <a:ext cx="8728646" cy="5667446"/>
        </p:xfrm>
        <a:graphic>
          <a:graphicData uri="http://schemas.openxmlformats.org/drawingml/2006/table">
            <a:tbl>
              <a:tblPr>
                <a:tableStyleId>{5C22544A-7EE6-4342-B048-85BDC9FD1C3A}</a:tableStyleId>
              </a:tblPr>
              <a:tblGrid>
                <a:gridCol w="1615975"/>
                <a:gridCol w="1752600"/>
                <a:gridCol w="1752600"/>
                <a:gridCol w="1861181"/>
                <a:gridCol w="1746290"/>
              </a:tblGrid>
              <a:tr h="323625">
                <a:tc>
                  <a:txBody>
                    <a:bodyPr/>
                    <a:lstStyle/>
                    <a:p>
                      <a:pPr marL="0" marR="0" algn="ctr">
                        <a:spcBef>
                          <a:spcPts val="0"/>
                        </a:spcBef>
                        <a:spcAft>
                          <a:spcPts val="600"/>
                        </a:spcAft>
                      </a:pPr>
                      <a:r>
                        <a:rPr lang="ru-RU" sz="900" kern="150" dirty="0">
                          <a:effectLst/>
                          <a:latin typeface="Arial" pitchFamily="34" charset="0"/>
                          <a:cs typeface="Arial" pitchFamily="34" charset="0"/>
                        </a:rPr>
                        <a:t> </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lgn="ctr">
                        <a:spcBef>
                          <a:spcPts val="0"/>
                        </a:spcBef>
                        <a:spcAft>
                          <a:spcPts val="600"/>
                        </a:spcAft>
                      </a:pPr>
                      <a:r>
                        <a:rPr lang="ru-RU" sz="900" b="1" kern="150" dirty="0">
                          <a:effectLst/>
                          <a:latin typeface="Arial" pitchFamily="34" charset="0"/>
                          <a:cs typeface="Arial" pitchFamily="34" charset="0"/>
                        </a:rPr>
                        <a:t>Capstone</a:t>
                      </a:r>
                      <a:endParaRPr lang="en-US" sz="900" b="1" kern="150" dirty="0">
                        <a:effectLst/>
                        <a:latin typeface="Arial" pitchFamily="34" charset="0"/>
                        <a:cs typeface="Arial" pitchFamily="34" charset="0"/>
                      </a:endParaRPr>
                    </a:p>
                    <a:p>
                      <a:pPr marL="0" marR="0" algn="ctr">
                        <a:spcBef>
                          <a:spcPts val="0"/>
                        </a:spcBef>
                        <a:spcAft>
                          <a:spcPts val="600"/>
                        </a:spcAft>
                      </a:pPr>
                      <a:r>
                        <a:rPr lang="ru-RU" sz="900" b="1" kern="150" dirty="0">
                          <a:effectLst/>
                          <a:latin typeface="Arial" pitchFamily="34" charset="0"/>
                          <a:cs typeface="Arial" pitchFamily="34" charset="0"/>
                        </a:rPr>
                        <a:t>4</a:t>
                      </a:r>
                      <a:endParaRPr lang="en-US" sz="900" b="1" kern="150" dirty="0">
                        <a:effectLst/>
                        <a:latin typeface="Arial" pitchFamily="34" charset="0"/>
                        <a:ea typeface="Times New Roman"/>
                        <a:cs typeface="Arial" pitchFamily="34" charset="0"/>
                      </a:endParaRPr>
                    </a:p>
                  </a:txBody>
                  <a:tcPr marL="24952" marR="24952" marT="24952" marB="24952"/>
                </a:tc>
                <a:tc gridSpan="2">
                  <a:txBody>
                    <a:bodyPr/>
                    <a:lstStyle/>
                    <a:p>
                      <a:pPr marL="0" marR="0" algn="ctr">
                        <a:spcBef>
                          <a:spcPts val="0"/>
                        </a:spcBef>
                        <a:spcAft>
                          <a:spcPts val="600"/>
                        </a:spcAft>
                      </a:pPr>
                      <a:r>
                        <a:rPr lang="ru-RU" sz="900" b="1" kern="150" dirty="0">
                          <a:effectLst/>
                          <a:latin typeface="Arial" pitchFamily="34" charset="0"/>
                          <a:cs typeface="Arial" pitchFamily="34" charset="0"/>
                        </a:rPr>
                        <a:t>Milestones</a:t>
                      </a:r>
                      <a:endParaRPr lang="en-US" sz="900" b="1" kern="150" dirty="0">
                        <a:effectLst/>
                        <a:latin typeface="Arial" pitchFamily="34" charset="0"/>
                        <a:cs typeface="Arial" pitchFamily="34" charset="0"/>
                      </a:endParaRPr>
                    </a:p>
                    <a:p>
                      <a:pPr marL="0" marR="0" algn="ctr">
                        <a:spcBef>
                          <a:spcPts val="0"/>
                        </a:spcBef>
                        <a:spcAft>
                          <a:spcPts val="600"/>
                        </a:spcAft>
                      </a:pPr>
                      <a:r>
                        <a:rPr lang="ru-RU" sz="900" b="1" kern="150" dirty="0">
                          <a:effectLst/>
                          <a:latin typeface="Arial" pitchFamily="34" charset="0"/>
                          <a:cs typeface="Arial" pitchFamily="34" charset="0"/>
                        </a:rPr>
                        <a:t>3		</a:t>
                      </a:r>
                      <a:r>
                        <a:rPr lang="ru-RU" sz="900" b="1" kern="150" dirty="0" smtClean="0">
                          <a:effectLst/>
                          <a:latin typeface="Arial" pitchFamily="34" charset="0"/>
                          <a:cs typeface="Arial" pitchFamily="34" charset="0"/>
                        </a:rPr>
                        <a:t>2</a:t>
                      </a:r>
                      <a:endParaRPr lang="en-US" sz="900" b="1" kern="150" dirty="0">
                        <a:effectLst/>
                        <a:latin typeface="Arial" pitchFamily="34" charset="0"/>
                        <a:ea typeface="Times New Roman"/>
                        <a:cs typeface="Arial" pitchFamily="34" charset="0"/>
                      </a:endParaRPr>
                    </a:p>
                  </a:txBody>
                  <a:tcPr marL="24952" marR="24952" marT="24952" marB="24952"/>
                </a:tc>
                <a:tc hMerge="1">
                  <a:txBody>
                    <a:bodyPr/>
                    <a:lstStyle/>
                    <a:p>
                      <a:endParaRPr lang="en-US"/>
                    </a:p>
                  </a:txBody>
                  <a:tcPr/>
                </a:tc>
                <a:tc>
                  <a:txBody>
                    <a:bodyPr/>
                    <a:lstStyle/>
                    <a:p>
                      <a:pPr marL="0" marR="0" algn="ctr">
                        <a:spcBef>
                          <a:spcPts val="0"/>
                        </a:spcBef>
                        <a:spcAft>
                          <a:spcPts val="600"/>
                        </a:spcAft>
                      </a:pPr>
                      <a:r>
                        <a:rPr lang="ru-RU" sz="900" b="1" kern="150" dirty="0">
                          <a:effectLst/>
                          <a:latin typeface="Arial" pitchFamily="34" charset="0"/>
                          <a:cs typeface="Arial" pitchFamily="34" charset="0"/>
                        </a:rPr>
                        <a:t>Benchmark</a:t>
                      </a:r>
                      <a:endParaRPr lang="en-US" sz="900" b="1" kern="150" dirty="0">
                        <a:effectLst/>
                        <a:latin typeface="Arial" pitchFamily="34" charset="0"/>
                        <a:cs typeface="Arial" pitchFamily="34" charset="0"/>
                      </a:endParaRPr>
                    </a:p>
                    <a:p>
                      <a:pPr marL="0" marR="0" algn="ctr">
                        <a:spcBef>
                          <a:spcPts val="0"/>
                        </a:spcBef>
                        <a:spcAft>
                          <a:spcPts val="600"/>
                        </a:spcAft>
                      </a:pPr>
                      <a:r>
                        <a:rPr lang="ru-RU" sz="900" b="1" kern="150" dirty="0">
                          <a:effectLst/>
                          <a:latin typeface="Arial" pitchFamily="34" charset="0"/>
                          <a:cs typeface="Arial" pitchFamily="34" charset="0"/>
                        </a:rPr>
                        <a:t>1</a:t>
                      </a:r>
                      <a:endParaRPr lang="en-US" sz="900" b="1" kern="150" dirty="0">
                        <a:effectLst/>
                        <a:latin typeface="Arial" pitchFamily="34" charset="0"/>
                        <a:ea typeface="Times New Roman"/>
                        <a:cs typeface="Arial" pitchFamily="34" charset="0"/>
                      </a:endParaRPr>
                    </a:p>
                  </a:txBody>
                  <a:tcPr marL="24952" marR="24952" marT="24952" marB="24952"/>
                </a:tc>
              </a:tr>
              <a:tr h="829176">
                <a:tc>
                  <a:txBody>
                    <a:bodyPr/>
                    <a:lstStyle/>
                    <a:p>
                      <a:pPr marL="0" marR="0">
                        <a:spcBef>
                          <a:spcPts val="0"/>
                        </a:spcBef>
                        <a:spcAft>
                          <a:spcPts val="0"/>
                        </a:spcAft>
                      </a:pPr>
                      <a:r>
                        <a:rPr lang="ru-RU" sz="900" b="1" kern="150" dirty="0">
                          <a:effectLst/>
                          <a:latin typeface="Arial" pitchFamily="34" charset="0"/>
                          <a:cs typeface="Arial" pitchFamily="34" charset="0"/>
                        </a:rPr>
                        <a:t>Explanation of issues</a:t>
                      </a:r>
                      <a:endParaRPr lang="en-US" sz="900" b="1"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Issue/problem to be considered critically is stated clearly and described comprehensively, delivering all relevant information necessary for full understanding.</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Issue/problem to be considered critically is stated, described</a:t>
                      </a:r>
                      <a:r>
                        <a:rPr lang="en-US" sz="900" kern="150" dirty="0">
                          <a:effectLst/>
                          <a:latin typeface="Arial" pitchFamily="34" charset="0"/>
                          <a:cs typeface="Arial" pitchFamily="34" charset="0"/>
                        </a:rPr>
                        <a:t>,</a:t>
                      </a:r>
                      <a:r>
                        <a:rPr lang="ru-RU" sz="900" kern="150" dirty="0">
                          <a:effectLst/>
                          <a:latin typeface="Arial" pitchFamily="34" charset="0"/>
                          <a:cs typeface="Arial" pitchFamily="34" charset="0"/>
                        </a:rPr>
                        <a:t> and clarified so that understanding is not seriously impeded by omissions.</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Issue/problem to be considered critically is stated but description leaves some terms undefined, ambiguities unexplored, boundaries undetermined, and/or backgrounds unknown.</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a:effectLst/>
                          <a:latin typeface="Arial" pitchFamily="34" charset="0"/>
                          <a:cs typeface="Arial" pitchFamily="34" charset="0"/>
                        </a:rPr>
                        <a:t>Issue/problem to be considered critically is stated without clarification or description.</a:t>
                      </a:r>
                      <a:endParaRPr lang="en-US" sz="900" kern="150" dirty="0">
                        <a:effectLst/>
                        <a:latin typeface="Arial" pitchFamily="34" charset="0"/>
                        <a:ea typeface="Times New Roman"/>
                        <a:cs typeface="Arial" pitchFamily="34" charset="0"/>
                      </a:endParaRPr>
                    </a:p>
                  </a:txBody>
                  <a:tcPr marL="24952" marR="24952" marT="24952" marB="24952"/>
                </a:tc>
              </a:tr>
              <a:tr h="1089766">
                <a:tc>
                  <a:txBody>
                    <a:bodyPr/>
                    <a:lstStyle/>
                    <a:p>
                      <a:pPr marL="0" marR="0">
                        <a:spcBef>
                          <a:spcPts val="0"/>
                        </a:spcBef>
                        <a:spcAft>
                          <a:spcPts val="0"/>
                        </a:spcAft>
                      </a:pPr>
                      <a:r>
                        <a:rPr lang="ru-RU" sz="900" b="1" kern="150">
                          <a:effectLst/>
                          <a:latin typeface="Arial" pitchFamily="34" charset="0"/>
                          <a:cs typeface="Arial" pitchFamily="34" charset="0"/>
                        </a:rPr>
                        <a:t>Evidence</a:t>
                      </a:r>
                      <a:endParaRPr lang="en-US" sz="900" b="1" kern="150" dirty="0">
                        <a:effectLst/>
                        <a:latin typeface="Arial" pitchFamily="34" charset="0"/>
                        <a:cs typeface="Arial" pitchFamily="34" charset="0"/>
                      </a:endParaRPr>
                    </a:p>
                    <a:p>
                      <a:pPr marL="0" marR="0">
                        <a:spcBef>
                          <a:spcPts val="0"/>
                        </a:spcBef>
                        <a:spcAft>
                          <a:spcPts val="0"/>
                        </a:spcAft>
                      </a:pPr>
                      <a:r>
                        <a:rPr lang="ru-RU" sz="900" b="1" kern="150">
                          <a:effectLst/>
                          <a:latin typeface="Arial" pitchFamily="34" charset="0"/>
                          <a:cs typeface="Arial" pitchFamily="34" charset="0"/>
                        </a:rPr>
                        <a:t>Selecting and using information to investigate a point of view or conclusion</a:t>
                      </a:r>
                      <a:endParaRPr lang="en-US" sz="900" b="1"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Information is taken from source(s) with enough interpretation/evaluation to develop a comprehensive analysis or synthesis.  </a:t>
                      </a:r>
                      <a:endParaRPr lang="en-US" sz="900" kern="150" dirty="0">
                        <a:effectLst/>
                        <a:latin typeface="Arial" pitchFamily="34" charset="0"/>
                        <a:cs typeface="Arial" pitchFamily="34" charset="0"/>
                      </a:endParaRPr>
                    </a:p>
                    <a:p>
                      <a:pPr marL="0" marR="0">
                        <a:spcBef>
                          <a:spcPts val="0"/>
                        </a:spcBef>
                        <a:spcAft>
                          <a:spcPts val="0"/>
                        </a:spcAft>
                      </a:pPr>
                      <a:r>
                        <a:rPr lang="ru-RU" sz="900" kern="150" dirty="0">
                          <a:effectLst/>
                          <a:latin typeface="Arial" pitchFamily="34" charset="0"/>
                          <a:cs typeface="Arial" pitchFamily="34" charset="0"/>
                        </a:rPr>
                        <a:t>Viewpoints of experts are questioned thoroughly.</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Information is taken from source(s) with enough interpretation/evaluation to develop a coherent analysis or synthesis.</a:t>
                      </a:r>
                      <a:endParaRPr lang="en-US" sz="900" kern="150" dirty="0">
                        <a:effectLst/>
                        <a:latin typeface="Arial" pitchFamily="34" charset="0"/>
                        <a:cs typeface="Arial" pitchFamily="34" charset="0"/>
                      </a:endParaRPr>
                    </a:p>
                    <a:p>
                      <a:pPr marL="0" marR="0">
                        <a:spcBef>
                          <a:spcPts val="0"/>
                        </a:spcBef>
                        <a:spcAft>
                          <a:spcPts val="0"/>
                        </a:spcAft>
                      </a:pPr>
                      <a:r>
                        <a:rPr lang="ru-RU" sz="900" kern="150" dirty="0">
                          <a:effectLst/>
                          <a:latin typeface="Arial" pitchFamily="34" charset="0"/>
                          <a:cs typeface="Arial" pitchFamily="34" charset="0"/>
                        </a:rPr>
                        <a:t>Viewpoints of experts are subject to questioning.</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a:effectLst/>
                          <a:latin typeface="Arial" pitchFamily="34" charset="0"/>
                          <a:cs typeface="Arial" pitchFamily="34" charset="0"/>
                        </a:rPr>
                        <a:t>Information is taken from source(s) with some interpretation/evaluation, but not enough to develop a coherent analysis or synthesis.</a:t>
                      </a:r>
                      <a:endParaRPr lang="en-US" sz="900" kern="150" dirty="0">
                        <a:effectLst/>
                        <a:latin typeface="Arial" pitchFamily="34" charset="0"/>
                        <a:cs typeface="Arial" pitchFamily="34" charset="0"/>
                      </a:endParaRPr>
                    </a:p>
                    <a:p>
                      <a:pPr marL="0" marR="0">
                        <a:spcBef>
                          <a:spcPts val="0"/>
                        </a:spcBef>
                        <a:spcAft>
                          <a:spcPts val="0"/>
                        </a:spcAft>
                      </a:pPr>
                      <a:r>
                        <a:rPr lang="ru-RU" sz="900" kern="150">
                          <a:effectLst/>
                          <a:latin typeface="Arial" pitchFamily="34" charset="0"/>
                          <a:cs typeface="Arial" pitchFamily="34" charset="0"/>
                        </a:rPr>
                        <a:t>Viewpoints of experts are taken as mostly fact, with little questioning.</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a:effectLst/>
                          <a:latin typeface="Arial" pitchFamily="34" charset="0"/>
                          <a:cs typeface="Arial" pitchFamily="34" charset="0"/>
                        </a:rPr>
                        <a:t>Information is taken from source(s) without any interpretation/evaluation.</a:t>
                      </a:r>
                      <a:endParaRPr lang="en-US" sz="900" kern="150" dirty="0">
                        <a:effectLst/>
                        <a:latin typeface="Arial" pitchFamily="34" charset="0"/>
                        <a:cs typeface="Arial" pitchFamily="34" charset="0"/>
                      </a:endParaRPr>
                    </a:p>
                    <a:p>
                      <a:pPr marL="0" marR="0">
                        <a:spcBef>
                          <a:spcPts val="0"/>
                        </a:spcBef>
                        <a:spcAft>
                          <a:spcPts val="0"/>
                        </a:spcAft>
                      </a:pPr>
                      <a:r>
                        <a:rPr lang="ru-RU" sz="900" kern="150">
                          <a:effectLst/>
                          <a:latin typeface="Arial" pitchFamily="34" charset="0"/>
                          <a:cs typeface="Arial" pitchFamily="34" charset="0"/>
                        </a:rPr>
                        <a:t>Viewpoints of experts are taken as fact, without question.</a:t>
                      </a:r>
                      <a:endParaRPr lang="en-US" sz="900" kern="150" dirty="0">
                        <a:effectLst/>
                        <a:latin typeface="Arial" pitchFamily="34" charset="0"/>
                        <a:ea typeface="Times New Roman"/>
                        <a:cs typeface="Arial" pitchFamily="34" charset="0"/>
                      </a:endParaRPr>
                    </a:p>
                  </a:txBody>
                  <a:tcPr marL="24952" marR="24952" marT="24952" marB="24952"/>
                </a:tc>
              </a:tr>
              <a:tr h="829176">
                <a:tc>
                  <a:txBody>
                    <a:bodyPr/>
                    <a:lstStyle/>
                    <a:p>
                      <a:pPr marL="0" marR="0">
                        <a:spcBef>
                          <a:spcPts val="0"/>
                        </a:spcBef>
                        <a:spcAft>
                          <a:spcPts val="0"/>
                        </a:spcAft>
                      </a:pPr>
                      <a:r>
                        <a:rPr lang="ru-RU" sz="900" b="1" kern="150">
                          <a:effectLst/>
                          <a:latin typeface="Arial" pitchFamily="34" charset="0"/>
                          <a:cs typeface="Arial" pitchFamily="34" charset="0"/>
                        </a:rPr>
                        <a:t>Influence of context and assumptions</a:t>
                      </a:r>
                      <a:endParaRPr lang="en-US" sz="900" b="1"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Thoroughly (systematically and methodically) analyzes own and others' assumptions and carefully evaluates the relevance of contexts when presenting a position.</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Identifies own and others' assumptions and several relevant contexts when presenting a position.</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Questions some assumptions.  Identifies several relevant contexts when presenting a position. May be more aware of others' assumptions than one's own (or vice versa).</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a:effectLst/>
                          <a:latin typeface="Arial" pitchFamily="34" charset="0"/>
                          <a:cs typeface="Arial" pitchFamily="34" charset="0"/>
                        </a:rPr>
                        <a:t>Shows an emerging awareness of present assumptions (sometimes labels assertions as assumptions). Begins to identify some contexts when presenting a position.</a:t>
                      </a:r>
                      <a:endParaRPr lang="en-US" sz="900" kern="150" dirty="0">
                        <a:effectLst/>
                        <a:latin typeface="Arial" pitchFamily="34" charset="0"/>
                        <a:ea typeface="Times New Roman"/>
                        <a:cs typeface="Arial" pitchFamily="34" charset="0"/>
                      </a:endParaRPr>
                    </a:p>
                  </a:txBody>
                  <a:tcPr marL="24952" marR="24952" marT="24952" marB="24952"/>
                </a:tc>
              </a:tr>
              <a:tr h="1350356">
                <a:tc>
                  <a:txBody>
                    <a:bodyPr/>
                    <a:lstStyle/>
                    <a:p>
                      <a:pPr marL="0" marR="0">
                        <a:spcBef>
                          <a:spcPts val="0"/>
                        </a:spcBef>
                        <a:spcAft>
                          <a:spcPts val="0"/>
                        </a:spcAft>
                      </a:pPr>
                      <a:r>
                        <a:rPr lang="ru-RU" sz="900" b="1" kern="150" dirty="0">
                          <a:effectLst/>
                          <a:latin typeface="Arial" pitchFamily="34" charset="0"/>
                          <a:cs typeface="Arial" pitchFamily="34" charset="0"/>
                        </a:rPr>
                        <a:t>Student's position (perspective, thesis/hypothesis)</a:t>
                      </a:r>
                      <a:endParaRPr lang="en-US" sz="900" b="1"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a:effectLst/>
                          <a:latin typeface="Arial" pitchFamily="34" charset="0"/>
                          <a:cs typeface="Arial" pitchFamily="34" charset="0"/>
                        </a:rPr>
                        <a:t>Specific position (perspective, thesis/hypothesis) is imaginative, taking into account the complexities of an issue.</a:t>
                      </a:r>
                      <a:endParaRPr lang="en-US" sz="900" kern="150" dirty="0">
                        <a:effectLst/>
                        <a:latin typeface="Arial" pitchFamily="34" charset="0"/>
                        <a:cs typeface="Arial" pitchFamily="34" charset="0"/>
                      </a:endParaRPr>
                    </a:p>
                    <a:p>
                      <a:pPr marL="0" marR="0">
                        <a:spcBef>
                          <a:spcPts val="0"/>
                        </a:spcBef>
                        <a:spcAft>
                          <a:spcPts val="0"/>
                        </a:spcAft>
                      </a:pPr>
                      <a:r>
                        <a:rPr lang="ru-RU" sz="900" kern="150">
                          <a:effectLst/>
                          <a:latin typeface="Arial" pitchFamily="34" charset="0"/>
                          <a:cs typeface="Arial" pitchFamily="34" charset="0"/>
                        </a:rPr>
                        <a:t>Limits of position (perspective, thesis/hypothesis) are acknowledged.</a:t>
                      </a:r>
                      <a:endParaRPr lang="en-US" sz="900" kern="150" dirty="0">
                        <a:effectLst/>
                        <a:latin typeface="Arial" pitchFamily="34" charset="0"/>
                        <a:cs typeface="Arial" pitchFamily="34" charset="0"/>
                      </a:endParaRPr>
                    </a:p>
                    <a:p>
                      <a:pPr marL="0" marR="0">
                        <a:spcBef>
                          <a:spcPts val="0"/>
                        </a:spcBef>
                        <a:spcAft>
                          <a:spcPts val="0"/>
                        </a:spcAft>
                      </a:pPr>
                      <a:r>
                        <a:rPr lang="ru-RU" sz="900" kern="150">
                          <a:effectLst/>
                          <a:latin typeface="Arial" pitchFamily="34" charset="0"/>
                          <a:cs typeface="Arial" pitchFamily="34" charset="0"/>
                        </a:rPr>
                        <a:t>Others' points of view are synthesized within position (perspective, thesis/hypothesis).</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Specific position (perspective, thesis/hypothesis) takes into account the complexities of an issue.</a:t>
                      </a:r>
                      <a:endParaRPr lang="en-US" sz="900" kern="150" dirty="0">
                        <a:effectLst/>
                        <a:latin typeface="Arial" pitchFamily="34" charset="0"/>
                        <a:cs typeface="Arial" pitchFamily="34" charset="0"/>
                      </a:endParaRPr>
                    </a:p>
                    <a:p>
                      <a:pPr marL="0" marR="0">
                        <a:spcBef>
                          <a:spcPts val="0"/>
                        </a:spcBef>
                        <a:spcAft>
                          <a:spcPts val="0"/>
                        </a:spcAft>
                      </a:pPr>
                      <a:r>
                        <a:rPr lang="ru-RU" sz="900" kern="150" dirty="0">
                          <a:effectLst/>
                          <a:latin typeface="Arial" pitchFamily="34" charset="0"/>
                          <a:cs typeface="Arial" pitchFamily="34" charset="0"/>
                        </a:rPr>
                        <a:t>Others' points of view are acknowledged within position (perspective, thesis/hypothesis).</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Specific position (perspective, thesis/hypothesis) acknowledges different sides of an issue.</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a:effectLst/>
                          <a:latin typeface="Arial" pitchFamily="34" charset="0"/>
                          <a:cs typeface="Arial" pitchFamily="34" charset="0"/>
                        </a:rPr>
                        <a:t>Specific position (perspective, thesis/hypothesis) is stated, but is simplistic and obvious.</a:t>
                      </a:r>
                      <a:endParaRPr lang="en-US" sz="900" kern="150" dirty="0">
                        <a:effectLst/>
                        <a:latin typeface="Arial" pitchFamily="34" charset="0"/>
                        <a:ea typeface="Times New Roman"/>
                        <a:cs typeface="Arial" pitchFamily="34" charset="0"/>
                      </a:endParaRPr>
                    </a:p>
                  </a:txBody>
                  <a:tcPr marL="24952" marR="24952" marT="24952" marB="24952"/>
                </a:tc>
              </a:tr>
              <a:tr h="959471">
                <a:tc>
                  <a:txBody>
                    <a:bodyPr/>
                    <a:lstStyle/>
                    <a:p>
                      <a:pPr marL="0" marR="0">
                        <a:spcBef>
                          <a:spcPts val="0"/>
                        </a:spcBef>
                        <a:spcAft>
                          <a:spcPts val="0"/>
                        </a:spcAft>
                      </a:pPr>
                      <a:r>
                        <a:rPr lang="ru-RU" sz="900" b="1" kern="150" dirty="0">
                          <a:effectLst/>
                          <a:latin typeface="Arial" pitchFamily="34" charset="0"/>
                          <a:cs typeface="Arial" pitchFamily="34" charset="0"/>
                        </a:rPr>
                        <a:t>Conclusions and related outcomes (implications and consequences)</a:t>
                      </a:r>
                      <a:endParaRPr lang="en-US" sz="900" b="1"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Conclusions and related outcomes (consequences and implications) are logical and reflect student’s informed evaluation and ability to place evidence and perspectives discussed in priority order</a:t>
                      </a:r>
                      <a:r>
                        <a:rPr lang="en-US" sz="900" kern="150" dirty="0">
                          <a:effectLst/>
                          <a:latin typeface="Arial" pitchFamily="34" charset="0"/>
                          <a:cs typeface="Arial" pitchFamily="34" charset="0"/>
                        </a:rPr>
                        <a:t>.</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Conclusion is logically tied to a range of information, including opposing viewpoints; related outcomes (consequences and implications) are identified clearly.</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Conclusion is logically tied to information (because information is chosen to fit the desired conclusion); some related outcomes (consequences and implications) are identified clearly.</a:t>
                      </a:r>
                      <a:endParaRPr lang="en-US" sz="900" kern="150" dirty="0">
                        <a:effectLst/>
                        <a:latin typeface="Arial" pitchFamily="34" charset="0"/>
                        <a:ea typeface="Times New Roman"/>
                        <a:cs typeface="Arial" pitchFamily="34" charset="0"/>
                      </a:endParaRPr>
                    </a:p>
                  </a:txBody>
                  <a:tcPr marL="24952" marR="24952" marT="24952" marB="24952"/>
                </a:tc>
                <a:tc>
                  <a:txBody>
                    <a:bodyPr/>
                    <a:lstStyle/>
                    <a:p>
                      <a:pPr marL="0" marR="0">
                        <a:spcBef>
                          <a:spcPts val="0"/>
                        </a:spcBef>
                        <a:spcAft>
                          <a:spcPts val="0"/>
                        </a:spcAft>
                      </a:pPr>
                      <a:r>
                        <a:rPr lang="ru-RU" sz="900" kern="150" dirty="0">
                          <a:effectLst/>
                          <a:latin typeface="Arial" pitchFamily="34" charset="0"/>
                          <a:cs typeface="Arial" pitchFamily="34" charset="0"/>
                        </a:rPr>
                        <a:t>Conclusion is inconsistently tied to some of the information discussed; related outcomes (consequences and implications) are oversimplified.</a:t>
                      </a:r>
                      <a:endParaRPr lang="en-US" sz="900" kern="150" dirty="0">
                        <a:effectLst/>
                        <a:latin typeface="Arial" pitchFamily="34" charset="0"/>
                        <a:ea typeface="Times New Roman"/>
                        <a:cs typeface="Arial" pitchFamily="34" charset="0"/>
                      </a:endParaRPr>
                    </a:p>
                  </a:txBody>
                  <a:tcPr marL="24952" marR="24952" marT="24952" marB="24952"/>
                </a:tc>
              </a:tr>
            </a:tbl>
          </a:graphicData>
        </a:graphic>
      </p:graphicFrame>
      <p:sp>
        <p:nvSpPr>
          <p:cNvPr id="9" name="Rectangle 8"/>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0" y="609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32" y="39469"/>
            <a:ext cx="9144000" cy="646331"/>
          </a:xfrm>
          <a:prstGeom prst="rect">
            <a:avLst/>
          </a:prstGeom>
          <a:noFill/>
        </p:spPr>
        <p:txBody>
          <a:bodyPr wrap="square" rtlCol="0">
            <a:spAutoFit/>
          </a:bodyPr>
          <a:lstStyle/>
          <a:p>
            <a:pPr algn="ctr"/>
            <a:r>
              <a:rPr lang="en-US" sz="3600" dirty="0" smtClean="0">
                <a:solidFill>
                  <a:schemeClr val="tx1">
                    <a:lumMod val="85000"/>
                    <a:lumOff val="15000"/>
                  </a:schemeClr>
                </a:solidFill>
              </a:rPr>
              <a:t>Critical Thinking Rubric Dimensions</a:t>
            </a:r>
            <a:endParaRPr lang="en-US" sz="3600" dirty="0">
              <a:solidFill>
                <a:schemeClr val="tx1">
                  <a:lumMod val="85000"/>
                  <a:lumOff val="15000"/>
                </a:schemeClr>
              </a:solidFill>
            </a:endParaRPr>
          </a:p>
        </p:txBody>
      </p:sp>
      <p:sp>
        <p:nvSpPr>
          <p:cNvPr id="13" name="TextBox 12"/>
          <p:cNvSpPr txBox="1"/>
          <p:nvPr/>
        </p:nvSpPr>
        <p:spPr>
          <a:xfrm>
            <a:off x="1651686" y="6625477"/>
            <a:ext cx="5859296" cy="246221"/>
          </a:xfrm>
          <a:prstGeom prst="rect">
            <a:avLst/>
          </a:prstGeom>
          <a:noFill/>
        </p:spPr>
        <p:txBody>
          <a:bodyPr wrap="none" rtlCol="0">
            <a:spAutoFit/>
          </a:bodyPr>
          <a:lstStyle/>
          <a:p>
            <a:r>
              <a:rPr lang="en-US" sz="900" b="1" dirty="0" smtClean="0">
                <a:solidFill>
                  <a:schemeClr val="bg1"/>
                </a:solidFill>
                <a:cs typeface="Arial" pitchFamily="34" charset="0"/>
              </a:rPr>
              <a:t>For full text of AAC&amp;U VALUE Rubric for Critical Thinking, see: </a:t>
            </a:r>
            <a:r>
              <a:rPr lang="en-US" sz="900" b="1" dirty="0">
                <a:solidFill>
                  <a:schemeClr val="bg1"/>
                </a:solidFill>
              </a:rPr>
              <a:t>https://</a:t>
            </a:r>
            <a:r>
              <a:rPr lang="en-US" sz="900" b="1" dirty="0" smtClean="0">
                <a:solidFill>
                  <a:schemeClr val="bg1"/>
                </a:solidFill>
              </a:rPr>
              <a:t>www.aacu.org/value/rubrics/critical-thinking. </a:t>
            </a:r>
            <a:r>
              <a:rPr lang="en-US" sz="1000" b="1" dirty="0" smtClean="0">
                <a:solidFill>
                  <a:schemeClr val="bg1"/>
                </a:solidFill>
                <a:latin typeface="Arial" pitchFamily="34" charset="0"/>
                <a:cs typeface="Arial" pitchFamily="34" charset="0"/>
              </a:rPr>
              <a:t> </a:t>
            </a:r>
            <a:endParaRPr lang="en-US" sz="1000" b="1" dirty="0">
              <a:solidFill>
                <a:schemeClr val="bg1"/>
              </a:solidFill>
              <a:latin typeface="Arial" pitchFamily="34" charset="0"/>
              <a:cs typeface="Arial" pitchFamily="34" charset="0"/>
            </a:endParaRPr>
          </a:p>
        </p:txBody>
      </p:sp>
      <p:sp>
        <p:nvSpPr>
          <p:cNvPr id="2" name="Date Placeholder 1"/>
          <p:cNvSpPr>
            <a:spLocks noGrp="1"/>
          </p:cNvSpPr>
          <p:nvPr>
            <p:ph type="dt" sz="half" idx="10"/>
          </p:nvPr>
        </p:nvSpPr>
        <p:spPr/>
        <p:txBody>
          <a:bodyPr/>
          <a:lstStyle/>
          <a:p>
            <a:fld id="{98B50791-456F-4ECF-AF0F-12FD927ED416}" type="datetime1">
              <a:rPr lang="en-US" smtClean="0"/>
              <a:pPr/>
              <a:t>6/13/2018</a:t>
            </a:fld>
            <a:endParaRPr lang="en-US" dirty="0"/>
          </a:p>
        </p:txBody>
      </p:sp>
    </p:spTree>
    <p:extLst>
      <p:ext uri="{BB962C8B-B14F-4D97-AF65-F5344CB8AC3E}">
        <p14:creationId xmlns="" xmlns:p14="http://schemas.microsoft.com/office/powerpoint/2010/main" val="2750959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Thinking at 2-year institutions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1456547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Thinking at 4-year institutions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98057982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grayscl/>
            <a:extLst>
              <a:ext uri="{BEBA8EAE-BF5A-486C-A8C5-ECC9F3942E4B}">
                <a14:imgProps xmlns="" xmlns:a14="http://schemas.microsoft.com/office/drawing/2010/main">
                  <a14:imgLayer r:embed="rId3">
                    <a14:imgEffect>
                      <a14:backgroundRemoval t="174" b="100000" l="0" r="100000">
                        <a14:foregroundMark x1="13834" y1="12348" x2="53486" y2="77217"/>
                        <a14:foregroundMark x1="12854" y1="82957" x2="92593" y2="20522"/>
                        <a14:foregroundMark x1="11765" y1="7478" x2="94771" y2="11652"/>
                        <a14:foregroundMark x1="94771" y1="11652" x2="95425" y2="94087"/>
                        <a14:foregroundMark x1="95425" y1="94087" x2="6100" y2="95826"/>
                        <a14:foregroundMark x1="6100" y1="95826" x2="11656" y2="6609"/>
                        <a14:foregroundMark x1="9804" y1="4522" x2="2941" y2="96000"/>
                        <a14:foregroundMark x1="7407" y1="76696" x2="73638" y2="9913"/>
                        <a14:foregroundMark x1="42810" y1="8522" x2="35185" y2="62435"/>
                        <a14:foregroundMark x1="79412" y1="29043" x2="92484" y2="93217"/>
                        <a14:foregroundMark x1="41830" y1="92870" x2="93246" y2="53565"/>
                        <a14:foregroundMark x1="91285" y1="15478" x2="97821" y2="7652"/>
                        <a14:foregroundMark x1="9368" y1="45043" x2="2941" y2="18435"/>
                        <a14:backgroundMark x1="4466" y1="11826" x2="5556" y2="4000"/>
                      </a14:backgroundRemoval>
                    </a14:imgEffect>
                    <a14:imgEffect>
                      <a14:brightnessContrast contrast="-40000"/>
                    </a14:imgEffect>
                  </a14:imgLayer>
                </a14:imgProps>
              </a:ext>
              <a:ext uri="{28A0092B-C50C-407E-A947-70E740481C1C}">
                <a14:useLocalDpi xmlns="" xmlns:a14="http://schemas.microsoft.com/office/drawing/2010/main" val="0"/>
              </a:ext>
            </a:extLst>
          </a:blip>
          <a:srcRect/>
          <a:stretch>
            <a:fillRect/>
          </a:stretch>
        </p:blipFill>
        <p:spPr bwMode="auto">
          <a:xfrm>
            <a:off x="1623109" y="2493176"/>
            <a:ext cx="5902927" cy="369736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11" name="TextBox 10"/>
          <p:cNvSpPr txBox="1"/>
          <p:nvPr/>
        </p:nvSpPr>
        <p:spPr>
          <a:xfrm>
            <a:off x="22654" y="381000"/>
            <a:ext cx="9144000" cy="646331"/>
          </a:xfrm>
          <a:prstGeom prst="rect">
            <a:avLst/>
          </a:prstGeom>
          <a:noFill/>
        </p:spPr>
        <p:txBody>
          <a:bodyPr wrap="square" rtlCol="0">
            <a:spAutoFit/>
          </a:bodyPr>
          <a:lstStyle/>
          <a:p>
            <a:pPr algn="ctr"/>
            <a:r>
              <a:rPr lang="en-US" sz="3600" dirty="0" smtClean="0">
                <a:solidFill>
                  <a:schemeClr val="tx1">
                    <a:lumMod val="85000"/>
                    <a:lumOff val="15000"/>
                  </a:schemeClr>
                </a:solidFill>
              </a:rPr>
              <a:t>Participating States</a:t>
            </a:r>
            <a:endParaRPr lang="en-US" sz="3600" dirty="0">
              <a:solidFill>
                <a:schemeClr val="tx1">
                  <a:lumMod val="85000"/>
                  <a:lumOff val="15000"/>
                </a:schemeClr>
              </a:solidFill>
            </a:endParaRPr>
          </a:p>
        </p:txBody>
      </p:sp>
      <p:sp>
        <p:nvSpPr>
          <p:cNvPr id="2" name="TextBox 1"/>
          <p:cNvSpPr txBox="1"/>
          <p:nvPr/>
        </p:nvSpPr>
        <p:spPr>
          <a:xfrm>
            <a:off x="304800" y="1219200"/>
            <a:ext cx="8610600" cy="1200329"/>
          </a:xfrm>
          <a:prstGeom prst="rect">
            <a:avLst/>
          </a:prstGeom>
          <a:noFill/>
        </p:spPr>
        <p:txBody>
          <a:bodyPr wrap="square" rtlCol="0">
            <a:spAutoFit/>
          </a:bodyPr>
          <a:lstStyle/>
          <a:p>
            <a:r>
              <a:rPr lang="en-US" sz="2400" b="1" dirty="0" smtClean="0">
                <a:solidFill>
                  <a:schemeClr val="tx1">
                    <a:lumMod val="85000"/>
                    <a:lumOff val="15000"/>
                  </a:schemeClr>
                </a:solidFill>
                <a:latin typeface="+mj-lt"/>
              </a:rPr>
              <a:t>12 States</a:t>
            </a:r>
            <a:endParaRPr lang="en-US" sz="2400" b="1" dirty="0">
              <a:solidFill>
                <a:schemeClr val="tx1">
                  <a:lumMod val="85000"/>
                  <a:lumOff val="15000"/>
                </a:schemeClr>
              </a:solidFill>
              <a:latin typeface="+mj-lt"/>
            </a:endParaRPr>
          </a:p>
          <a:p>
            <a:r>
              <a:rPr lang="en-US" sz="2400" dirty="0">
                <a:solidFill>
                  <a:schemeClr val="tx1">
                    <a:lumMod val="85000"/>
                    <a:lumOff val="15000"/>
                  </a:schemeClr>
                </a:solidFill>
                <a:latin typeface="Calibri Light" panose="020F0302020204030204" pitchFamily="34" charset="0"/>
              </a:rPr>
              <a:t>Connecticut, </a:t>
            </a:r>
            <a:r>
              <a:rPr lang="en-US" sz="2400" dirty="0" smtClean="0">
                <a:solidFill>
                  <a:schemeClr val="tx1">
                    <a:lumMod val="85000"/>
                    <a:lumOff val="15000"/>
                  </a:schemeClr>
                </a:solidFill>
                <a:latin typeface="Calibri Light" panose="020F0302020204030204" pitchFamily="34" charset="0"/>
              </a:rPr>
              <a:t>Hawaii</a:t>
            </a:r>
            <a:r>
              <a:rPr lang="en-US" sz="2400" dirty="0">
                <a:solidFill>
                  <a:schemeClr val="tx1">
                    <a:lumMod val="85000"/>
                    <a:lumOff val="15000"/>
                  </a:schemeClr>
                </a:solidFill>
                <a:latin typeface="Calibri Light" panose="020F0302020204030204" pitchFamily="34" charset="0"/>
              </a:rPr>
              <a:t>, Indiana, </a:t>
            </a:r>
            <a:r>
              <a:rPr lang="en-US" sz="2400" dirty="0" smtClean="0">
                <a:solidFill>
                  <a:schemeClr val="tx1">
                    <a:lumMod val="85000"/>
                    <a:lumOff val="15000"/>
                  </a:schemeClr>
                </a:solidFill>
                <a:latin typeface="Calibri Light" panose="020F0302020204030204" pitchFamily="34" charset="0"/>
              </a:rPr>
              <a:t>Kentucky</a:t>
            </a:r>
            <a:r>
              <a:rPr lang="en-US" sz="2400" dirty="0">
                <a:solidFill>
                  <a:schemeClr val="tx1">
                    <a:lumMod val="85000"/>
                    <a:lumOff val="15000"/>
                  </a:schemeClr>
                </a:solidFill>
                <a:latin typeface="Calibri Light" panose="020F0302020204030204" pitchFamily="34" charset="0"/>
              </a:rPr>
              <a:t>, Maine, Massachusetts, Minnesota, Missouri, Oregon, Rhode Island, Texas, and Utah</a:t>
            </a:r>
            <a:endParaRPr lang="en-US" sz="2400" b="1" dirty="0" smtClean="0">
              <a:solidFill>
                <a:schemeClr val="tx1">
                  <a:lumMod val="85000"/>
                  <a:lumOff val="15000"/>
                </a:schemeClr>
              </a:solidFill>
              <a:latin typeface="Calibri Light" panose="020F0302020204030204" pitchFamily="34" charset="0"/>
            </a:endParaRPr>
          </a:p>
        </p:txBody>
      </p:sp>
      <p:sp>
        <p:nvSpPr>
          <p:cNvPr id="13" name="Rectangle 12"/>
          <p:cNvSpPr/>
          <p:nvPr/>
        </p:nvSpPr>
        <p:spPr>
          <a:xfrm flipV="1">
            <a:off x="-18539" y="1066799"/>
            <a:ext cx="9159448" cy="8606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0" y="990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Date Placeholder 2"/>
          <p:cNvSpPr>
            <a:spLocks noGrp="1"/>
          </p:cNvSpPr>
          <p:nvPr>
            <p:ph type="dt" sz="half" idx="10"/>
          </p:nvPr>
        </p:nvSpPr>
        <p:spPr/>
        <p:txBody>
          <a:bodyPr/>
          <a:lstStyle/>
          <a:p>
            <a:fld id="{4823083E-750A-456D-BB9E-1D83B8035CA6}" type="datetime1">
              <a:rPr lang="en-US" smtClean="0"/>
              <a:pPr/>
              <a:t>6/13/2018</a:t>
            </a:fld>
            <a:endParaRPr lang="en-US" dirty="0"/>
          </a:p>
        </p:txBody>
      </p:sp>
    </p:spTree>
    <p:extLst>
      <p:ext uri="{BB962C8B-B14F-4D97-AF65-F5344CB8AC3E}">
        <p14:creationId xmlns="" xmlns:p14="http://schemas.microsoft.com/office/powerpoint/2010/main" val="631136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sz="3200" dirty="0" smtClean="0"/>
              <a:t>Analysis: Critical Thinking</a:t>
            </a:r>
            <a:endParaRPr lang="en-US" sz="3200" dirty="0"/>
          </a:p>
        </p:txBody>
      </p:sp>
      <p:sp>
        <p:nvSpPr>
          <p:cNvPr id="9" name="Content Placeholder 8"/>
          <p:cNvSpPr>
            <a:spLocks noGrp="1"/>
          </p:cNvSpPr>
          <p:nvPr>
            <p:ph idx="1"/>
          </p:nvPr>
        </p:nvSpPr>
        <p:spPr/>
        <p:txBody>
          <a:bodyPr>
            <a:normAutofit/>
          </a:bodyPr>
          <a:lstStyle/>
          <a:p>
            <a:r>
              <a:rPr lang="en-US" sz="2000" dirty="0" smtClean="0"/>
              <a:t>2 Year: Mass. exceeds Project level data</a:t>
            </a:r>
          </a:p>
          <a:p>
            <a:endParaRPr lang="en-US" sz="2000" dirty="0" smtClean="0"/>
          </a:p>
          <a:p>
            <a:r>
              <a:rPr lang="en-US" sz="2000" dirty="0" smtClean="0"/>
              <a:t>4 Year: Mass. is comparable to Project level data</a:t>
            </a:r>
          </a:p>
          <a:p>
            <a:endParaRPr lang="en-US" sz="2000" dirty="0" smtClean="0"/>
          </a:p>
          <a:p>
            <a:r>
              <a:rPr lang="en-US" sz="2000" dirty="0" smtClean="0"/>
              <a:t>However, insignificant change from 2 to 4 Year suggesting more effort is required to achieve higher results everywhere.</a:t>
            </a:r>
          </a:p>
          <a:p>
            <a:endParaRPr lang="en-US" sz="2000" dirty="0" smtClean="0"/>
          </a:p>
          <a:p>
            <a:r>
              <a:rPr lang="en-US" sz="2000" dirty="0" smtClean="0"/>
              <a:t>Employers rate critical thinking (82%) as highly valued competency after problem solving (91%), ethical issues (87%), community problem solving (86%), and civic knowledge, skills, and judgment (82%).*</a:t>
            </a:r>
          </a:p>
          <a:p>
            <a:endParaRPr lang="en-US" sz="2000" dirty="0" smtClean="0"/>
          </a:p>
          <a:p>
            <a:r>
              <a:rPr lang="en-US" sz="1200" dirty="0" smtClean="0"/>
              <a:t>*</a:t>
            </a:r>
            <a:r>
              <a:rPr lang="en-US" sz="1200" i="1" dirty="0" smtClean="0"/>
              <a:t>It Takes More than a Major: Employer Priorities for College Learning and Student Success </a:t>
            </a:r>
            <a:r>
              <a:rPr lang="en-US" sz="1200" dirty="0" smtClean="0"/>
              <a:t>(Washington, DC: Association of American Colleges and Universities, 2013).</a:t>
            </a:r>
            <a:endParaRPr lang="en-US" sz="1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0" y="609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32" y="39469"/>
            <a:ext cx="9144000" cy="646331"/>
          </a:xfrm>
          <a:prstGeom prst="rect">
            <a:avLst/>
          </a:prstGeom>
          <a:noFill/>
        </p:spPr>
        <p:txBody>
          <a:bodyPr wrap="square" rtlCol="0">
            <a:spAutoFit/>
          </a:bodyPr>
          <a:lstStyle/>
          <a:p>
            <a:pPr algn="ctr"/>
            <a:r>
              <a:rPr lang="en-US" sz="3600" dirty="0" smtClean="0">
                <a:solidFill>
                  <a:schemeClr val="tx1">
                    <a:lumMod val="85000"/>
                    <a:lumOff val="15000"/>
                  </a:schemeClr>
                </a:solidFill>
              </a:rPr>
              <a:t>Written Communication Rubric Dimensions</a:t>
            </a:r>
            <a:endParaRPr lang="en-US" sz="3600" dirty="0">
              <a:solidFill>
                <a:schemeClr val="tx1">
                  <a:lumMod val="85000"/>
                  <a:lumOff val="15000"/>
                </a:schemeClr>
              </a:solidFill>
            </a:endParaRPr>
          </a:p>
        </p:txBody>
      </p:sp>
      <p:sp>
        <p:nvSpPr>
          <p:cNvPr id="13" name="TextBox 12"/>
          <p:cNvSpPr txBox="1"/>
          <p:nvPr/>
        </p:nvSpPr>
        <p:spPr>
          <a:xfrm>
            <a:off x="1453716" y="6625477"/>
            <a:ext cx="6647974" cy="246221"/>
          </a:xfrm>
          <a:prstGeom prst="rect">
            <a:avLst/>
          </a:prstGeom>
          <a:noFill/>
        </p:spPr>
        <p:txBody>
          <a:bodyPr wrap="none" rtlCol="0">
            <a:spAutoFit/>
          </a:bodyPr>
          <a:lstStyle/>
          <a:p>
            <a:pPr algn="ctr"/>
            <a:r>
              <a:rPr lang="en-US" sz="900" b="1" dirty="0">
                <a:solidFill>
                  <a:schemeClr val="bg1"/>
                </a:solidFill>
                <a:cs typeface="Arial" pitchFamily="34" charset="0"/>
              </a:rPr>
              <a:t>For full text of AAC&amp;U VALUE Rubric for Written Communication, see: </a:t>
            </a:r>
            <a:r>
              <a:rPr lang="en-US" sz="900" b="1" dirty="0">
                <a:solidFill>
                  <a:schemeClr val="bg1"/>
                </a:solidFill>
              </a:rPr>
              <a:t>https://www.aacu.org/value/rubrics/written-communication</a:t>
            </a:r>
            <a:r>
              <a:rPr lang="en-US" sz="1000" b="1" dirty="0">
                <a:solidFill>
                  <a:schemeClr val="bg1"/>
                </a:solidFill>
                <a:latin typeface="Arial" pitchFamily="34" charset="0"/>
                <a:cs typeface="Arial" pitchFamily="34" charset="0"/>
              </a:rPr>
              <a:t>.  </a:t>
            </a:r>
          </a:p>
        </p:txBody>
      </p:sp>
      <p:graphicFrame>
        <p:nvGraphicFramePr>
          <p:cNvPr id="7" name="Table 6"/>
          <p:cNvGraphicFramePr>
            <a:graphicFrameLocks noGrp="1"/>
          </p:cNvGraphicFramePr>
          <p:nvPr>
            <p:extLst>
              <p:ext uri="{D42A27DB-BD31-4B8C-83A1-F6EECF244321}">
                <p14:modId xmlns="" xmlns:p14="http://schemas.microsoft.com/office/powerpoint/2010/main" val="2339608071"/>
              </p:ext>
            </p:extLst>
          </p:nvPr>
        </p:nvGraphicFramePr>
        <p:xfrm>
          <a:off x="228600" y="762000"/>
          <a:ext cx="8610600" cy="5486399"/>
        </p:xfrm>
        <a:graphic>
          <a:graphicData uri="http://schemas.openxmlformats.org/drawingml/2006/table">
            <a:tbl>
              <a:tblPr>
                <a:tableStyleId>{5C22544A-7EE6-4342-B048-85BDC9FD1C3A}</a:tableStyleId>
              </a:tblPr>
              <a:tblGrid>
                <a:gridCol w="1721752"/>
                <a:gridCol w="1722212"/>
                <a:gridCol w="1721752"/>
                <a:gridCol w="1722212"/>
                <a:gridCol w="1722672"/>
              </a:tblGrid>
              <a:tr h="425053">
                <a:tc>
                  <a:txBody>
                    <a:bodyPr/>
                    <a:lstStyle/>
                    <a:p>
                      <a:pPr marL="0" marR="0" algn="ctr">
                        <a:spcBef>
                          <a:spcPts val="0"/>
                        </a:spcBef>
                        <a:spcAft>
                          <a:spcPts val="0"/>
                        </a:spcAft>
                      </a:pPr>
                      <a:r>
                        <a:rPr lang="ru-RU" sz="900" kern="150" dirty="0">
                          <a:effectLst/>
                          <a:latin typeface="Arial" pitchFamily="34" charset="0"/>
                          <a:cs typeface="Arial" pitchFamily="34" charset="0"/>
                        </a:rPr>
                        <a:t> </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lgn="ctr">
                        <a:spcBef>
                          <a:spcPts val="0"/>
                        </a:spcBef>
                        <a:spcAft>
                          <a:spcPts val="600"/>
                        </a:spcAft>
                      </a:pPr>
                      <a:r>
                        <a:rPr lang="ru-RU" sz="900" b="1" kern="150" dirty="0">
                          <a:effectLst/>
                          <a:latin typeface="Arial" pitchFamily="34" charset="0"/>
                          <a:cs typeface="Arial" pitchFamily="34" charset="0"/>
                        </a:rPr>
                        <a:t>Capstone</a:t>
                      </a:r>
                      <a:endParaRPr lang="en-US" sz="900" b="1" kern="150" dirty="0">
                        <a:effectLst/>
                        <a:latin typeface="Arial" pitchFamily="34" charset="0"/>
                        <a:cs typeface="Arial" pitchFamily="34" charset="0"/>
                      </a:endParaRPr>
                    </a:p>
                    <a:p>
                      <a:pPr marL="0" marR="0" algn="ctr">
                        <a:spcBef>
                          <a:spcPts val="0"/>
                        </a:spcBef>
                        <a:spcAft>
                          <a:spcPts val="600"/>
                        </a:spcAft>
                      </a:pPr>
                      <a:r>
                        <a:rPr lang="ru-RU" sz="900" b="1" kern="150" dirty="0">
                          <a:effectLst/>
                          <a:latin typeface="Arial" pitchFamily="34" charset="0"/>
                          <a:cs typeface="Arial" pitchFamily="34" charset="0"/>
                        </a:rPr>
                        <a:t>4</a:t>
                      </a:r>
                      <a:endParaRPr lang="en-US" sz="900" b="1" kern="150" dirty="0">
                        <a:effectLst/>
                        <a:latin typeface="Arial" pitchFamily="34" charset="0"/>
                        <a:ea typeface="Times New Roman"/>
                        <a:cs typeface="Arial" pitchFamily="34" charset="0"/>
                      </a:endParaRPr>
                    </a:p>
                  </a:txBody>
                  <a:tcPr marL="24952" marR="24952" marT="24952" marB="24952"/>
                </a:tc>
                <a:tc gridSpan="2">
                  <a:txBody>
                    <a:bodyPr/>
                    <a:lstStyle/>
                    <a:p>
                      <a:pPr marL="0" marR="0" algn="ctr">
                        <a:spcBef>
                          <a:spcPts val="0"/>
                        </a:spcBef>
                        <a:spcAft>
                          <a:spcPts val="600"/>
                        </a:spcAft>
                      </a:pPr>
                      <a:r>
                        <a:rPr lang="ru-RU" sz="900" b="1" kern="150" dirty="0">
                          <a:effectLst/>
                          <a:latin typeface="Arial" pitchFamily="34" charset="0"/>
                          <a:cs typeface="Arial" pitchFamily="34" charset="0"/>
                        </a:rPr>
                        <a:t>Milestones</a:t>
                      </a:r>
                      <a:endParaRPr lang="en-US" sz="900" b="1" kern="150" dirty="0">
                        <a:effectLst/>
                        <a:latin typeface="Arial" pitchFamily="34" charset="0"/>
                        <a:cs typeface="Arial" pitchFamily="34" charset="0"/>
                      </a:endParaRPr>
                    </a:p>
                    <a:p>
                      <a:pPr marL="0" marR="0" algn="ctr">
                        <a:spcBef>
                          <a:spcPts val="0"/>
                        </a:spcBef>
                        <a:spcAft>
                          <a:spcPts val="600"/>
                        </a:spcAft>
                      </a:pPr>
                      <a:r>
                        <a:rPr lang="ru-RU" sz="900" b="1" kern="150" dirty="0">
                          <a:effectLst/>
                          <a:latin typeface="Arial" pitchFamily="34" charset="0"/>
                          <a:cs typeface="Arial" pitchFamily="34" charset="0"/>
                        </a:rPr>
                        <a:t>3		</a:t>
                      </a:r>
                      <a:r>
                        <a:rPr lang="ru-RU" sz="900" b="1" kern="150" dirty="0" smtClean="0">
                          <a:effectLst/>
                          <a:latin typeface="Arial" pitchFamily="34" charset="0"/>
                          <a:cs typeface="Arial" pitchFamily="34" charset="0"/>
                        </a:rPr>
                        <a:t>2</a:t>
                      </a:r>
                      <a:endParaRPr lang="en-US" sz="900" b="1" kern="150" dirty="0">
                        <a:effectLst/>
                        <a:latin typeface="Arial" pitchFamily="34" charset="0"/>
                        <a:ea typeface="Times New Roman"/>
                        <a:cs typeface="Arial" pitchFamily="34" charset="0"/>
                      </a:endParaRPr>
                    </a:p>
                  </a:txBody>
                  <a:tcPr marL="24952" marR="24952" marT="24952" marB="24952"/>
                </a:tc>
                <a:tc hMerge="1">
                  <a:txBody>
                    <a:bodyPr/>
                    <a:lstStyle/>
                    <a:p>
                      <a:endParaRPr lang="en-US"/>
                    </a:p>
                  </a:txBody>
                  <a:tcPr/>
                </a:tc>
                <a:tc>
                  <a:txBody>
                    <a:bodyPr/>
                    <a:lstStyle/>
                    <a:p>
                      <a:pPr marL="0" marR="0" algn="ctr">
                        <a:spcBef>
                          <a:spcPts val="0"/>
                        </a:spcBef>
                        <a:spcAft>
                          <a:spcPts val="600"/>
                        </a:spcAft>
                      </a:pPr>
                      <a:r>
                        <a:rPr lang="ru-RU" sz="900" b="1" kern="150" dirty="0">
                          <a:effectLst/>
                          <a:latin typeface="Arial" pitchFamily="34" charset="0"/>
                          <a:cs typeface="Arial" pitchFamily="34" charset="0"/>
                        </a:rPr>
                        <a:t>Benchmark</a:t>
                      </a:r>
                      <a:endParaRPr lang="en-US" sz="900" b="1" kern="150" dirty="0">
                        <a:effectLst/>
                        <a:latin typeface="Arial" pitchFamily="34" charset="0"/>
                        <a:cs typeface="Arial" pitchFamily="34" charset="0"/>
                      </a:endParaRPr>
                    </a:p>
                    <a:p>
                      <a:pPr marL="0" marR="0" algn="ctr">
                        <a:spcBef>
                          <a:spcPts val="0"/>
                        </a:spcBef>
                        <a:spcAft>
                          <a:spcPts val="600"/>
                        </a:spcAft>
                      </a:pPr>
                      <a:r>
                        <a:rPr lang="ru-RU" sz="900" b="1" kern="150" dirty="0">
                          <a:effectLst/>
                          <a:latin typeface="Arial" pitchFamily="34" charset="0"/>
                          <a:cs typeface="Arial" pitchFamily="34" charset="0"/>
                        </a:rPr>
                        <a:t>1</a:t>
                      </a:r>
                      <a:endParaRPr lang="en-US" sz="900" b="1" kern="150" dirty="0">
                        <a:effectLst/>
                        <a:latin typeface="Arial" pitchFamily="34" charset="0"/>
                        <a:ea typeface="Times New Roman"/>
                        <a:cs typeface="Arial" pitchFamily="34" charset="0"/>
                      </a:endParaRPr>
                    </a:p>
                  </a:txBody>
                  <a:tcPr marL="24952" marR="24952" marT="24952" marB="24952"/>
                </a:tc>
              </a:tr>
              <a:tr h="1070508">
                <a:tc>
                  <a:txBody>
                    <a:bodyPr/>
                    <a:lstStyle/>
                    <a:p>
                      <a:pPr marL="0" marR="0">
                        <a:spcBef>
                          <a:spcPts val="0"/>
                        </a:spcBef>
                        <a:spcAft>
                          <a:spcPts val="0"/>
                        </a:spcAft>
                      </a:pPr>
                      <a:r>
                        <a:rPr lang="ru-RU" sz="900" b="1" kern="150" dirty="0">
                          <a:effectLst/>
                          <a:latin typeface="Arial" pitchFamily="34" charset="0"/>
                          <a:cs typeface="Arial" pitchFamily="34" charset="0"/>
                        </a:rPr>
                        <a:t>Context of and </a:t>
                      </a:r>
                      <a:r>
                        <a:rPr lang="en-US" sz="900" b="1" kern="150" dirty="0">
                          <a:effectLst/>
                          <a:latin typeface="Arial" pitchFamily="34" charset="0"/>
                          <a:cs typeface="Arial" pitchFamily="34" charset="0"/>
                        </a:rPr>
                        <a:t>P</a:t>
                      </a:r>
                      <a:r>
                        <a:rPr lang="ru-RU" sz="900" b="1" kern="150" dirty="0">
                          <a:effectLst/>
                          <a:latin typeface="Arial" pitchFamily="34" charset="0"/>
                          <a:cs typeface="Arial" pitchFamily="34" charset="0"/>
                        </a:rPr>
                        <a:t>urpose for </a:t>
                      </a:r>
                      <a:r>
                        <a:rPr lang="en-US" sz="900" b="1" kern="150" dirty="0">
                          <a:effectLst/>
                          <a:latin typeface="Arial" pitchFamily="34" charset="0"/>
                          <a:cs typeface="Arial" pitchFamily="34" charset="0"/>
                        </a:rPr>
                        <a:t>W</a:t>
                      </a:r>
                      <a:r>
                        <a:rPr lang="ru-RU" sz="900" b="1" kern="150" dirty="0">
                          <a:effectLst/>
                          <a:latin typeface="Arial" pitchFamily="34" charset="0"/>
                          <a:cs typeface="Arial" pitchFamily="34" charset="0"/>
                        </a:rPr>
                        <a:t>riting</a:t>
                      </a:r>
                      <a:endParaRPr lang="en-US" sz="900" b="1" kern="150" dirty="0">
                        <a:effectLst/>
                        <a:latin typeface="Arial" pitchFamily="34" charset="0"/>
                        <a:cs typeface="Arial" pitchFamily="34" charset="0"/>
                      </a:endParaRPr>
                    </a:p>
                    <a:p>
                      <a:pPr marL="0" marR="0">
                        <a:spcBef>
                          <a:spcPts val="0"/>
                        </a:spcBef>
                        <a:spcAft>
                          <a:spcPts val="0"/>
                        </a:spcAft>
                      </a:pPr>
                      <a:r>
                        <a:rPr lang="ru-RU" sz="900" kern="150" dirty="0">
                          <a:effectLst/>
                          <a:latin typeface="Arial" pitchFamily="34" charset="0"/>
                          <a:cs typeface="Arial" pitchFamily="34" charset="0"/>
                        </a:rPr>
                        <a:t>Includes considerations of audience, purpose, and the circumstances surrounding the writing task(s).</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dirty="0">
                          <a:effectLst/>
                          <a:latin typeface="Arial" pitchFamily="34" charset="0"/>
                          <a:cs typeface="Arial" pitchFamily="34" charset="0"/>
                        </a:rPr>
                        <a:t>Demonstrates a thorough understanding of context, audience, and purpose that is responsive to the assigned task(s) and focuses all elements of the work.</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dirty="0">
                          <a:effectLst/>
                          <a:latin typeface="Arial" pitchFamily="34" charset="0"/>
                          <a:cs typeface="Arial" pitchFamily="34" charset="0"/>
                        </a:rPr>
                        <a:t>Demonstrates adequate consideration of context, audience, and purpose and a clear focus on the assigned task(s) (e.g., the task aligns with audience, purpose, and context).</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dirty="0">
                          <a:effectLst/>
                          <a:latin typeface="Arial" pitchFamily="34" charset="0"/>
                          <a:cs typeface="Arial" pitchFamily="34" charset="0"/>
                        </a:rPr>
                        <a:t>Demonstrates awareness of context, audience, purpose, and to the assigned tasks(s) (e.g., begins to show awareness of audience's perceptions and assumptions).</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a:effectLst/>
                          <a:latin typeface="Arial" pitchFamily="34" charset="0"/>
                          <a:cs typeface="Arial" pitchFamily="34" charset="0"/>
                        </a:rPr>
                        <a:t>Demonstrates minimal attention to context, audience, purpose, and to the assigned tasks(s) (e.g., expectation of instructor or self as audience).</a:t>
                      </a:r>
                      <a:endParaRPr lang="en-US" sz="900" kern="150" dirty="0">
                        <a:effectLst/>
                        <a:latin typeface="Arial" pitchFamily="34" charset="0"/>
                        <a:ea typeface="Times New Roman"/>
                        <a:cs typeface="Arial" pitchFamily="34" charset="0"/>
                      </a:endParaRPr>
                    </a:p>
                  </a:txBody>
                  <a:tcPr marL="24179" marR="24179" marT="24179" marB="24179"/>
                </a:tc>
              </a:tr>
              <a:tr h="924911">
                <a:tc>
                  <a:txBody>
                    <a:bodyPr/>
                    <a:lstStyle/>
                    <a:p>
                      <a:pPr marL="0" marR="0">
                        <a:spcBef>
                          <a:spcPts val="0"/>
                        </a:spcBef>
                        <a:spcAft>
                          <a:spcPts val="0"/>
                        </a:spcAft>
                      </a:pPr>
                      <a:r>
                        <a:rPr lang="ru-RU" sz="900" b="1" kern="150" dirty="0">
                          <a:effectLst/>
                          <a:latin typeface="Arial" pitchFamily="34" charset="0"/>
                          <a:cs typeface="Arial" pitchFamily="34" charset="0"/>
                        </a:rPr>
                        <a:t>Content Development</a:t>
                      </a:r>
                      <a:endParaRPr lang="en-US" sz="900" b="1"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dirty="0">
                          <a:effectLst/>
                          <a:latin typeface="Arial" pitchFamily="34" charset="0"/>
                          <a:cs typeface="Arial" pitchFamily="34" charset="0"/>
                        </a:rPr>
                        <a:t>Uses appropriate, relevant, and compelling content to illustrate mastery of the subject, conveying the writer's understanding, and shaping the whole work.</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a:effectLst/>
                          <a:latin typeface="Arial" pitchFamily="34" charset="0"/>
                          <a:cs typeface="Arial" pitchFamily="34" charset="0"/>
                        </a:rPr>
                        <a:t>Uses appropriate, relevant, and compelling content to explore ideas within the context of the discipline and shape the whole work</a:t>
                      </a:r>
                      <a:r>
                        <a:rPr lang="en-US" sz="900" kern="150" dirty="0">
                          <a:effectLst/>
                          <a:latin typeface="Arial" pitchFamily="34" charset="0"/>
                          <a:cs typeface="Arial" pitchFamily="34" charset="0"/>
                        </a:rPr>
                        <a:t>.</a:t>
                      </a:r>
                    </a:p>
                    <a:p>
                      <a:pPr marL="0" marR="0">
                        <a:spcBef>
                          <a:spcPts val="0"/>
                        </a:spcBef>
                        <a:spcAft>
                          <a:spcPts val="0"/>
                        </a:spcAft>
                      </a:pPr>
                      <a:r>
                        <a:rPr lang="ru-RU" sz="900" kern="150">
                          <a:effectLst/>
                          <a:latin typeface="Arial" pitchFamily="34" charset="0"/>
                          <a:cs typeface="Arial" pitchFamily="34" charset="0"/>
                        </a:rPr>
                        <a:t> </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dirty="0">
                          <a:effectLst/>
                          <a:latin typeface="Arial" pitchFamily="34" charset="0"/>
                          <a:cs typeface="Arial" pitchFamily="34" charset="0"/>
                        </a:rPr>
                        <a:t>Uses appropriate and relevant content to develop and explore ideas through most of the work.</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a:effectLst/>
                          <a:latin typeface="Arial" pitchFamily="34" charset="0"/>
                          <a:cs typeface="Arial" pitchFamily="34" charset="0"/>
                        </a:rPr>
                        <a:t>Uses appropriate and relevant content to develop simple ideas in some parts of the work.</a:t>
                      </a:r>
                      <a:endParaRPr lang="en-US" sz="900" kern="150" dirty="0">
                        <a:effectLst/>
                        <a:latin typeface="Arial" pitchFamily="34" charset="0"/>
                        <a:ea typeface="Times New Roman"/>
                        <a:cs typeface="Arial" pitchFamily="34" charset="0"/>
                      </a:endParaRPr>
                    </a:p>
                  </a:txBody>
                  <a:tcPr marL="24179" marR="24179" marT="24179" marB="24179"/>
                </a:tc>
              </a:tr>
              <a:tr h="1361701">
                <a:tc>
                  <a:txBody>
                    <a:bodyPr/>
                    <a:lstStyle/>
                    <a:p>
                      <a:pPr marL="0" marR="0">
                        <a:spcBef>
                          <a:spcPts val="0"/>
                        </a:spcBef>
                        <a:spcAft>
                          <a:spcPts val="0"/>
                        </a:spcAft>
                      </a:pPr>
                      <a:r>
                        <a:rPr lang="ru-RU" sz="900" b="1" kern="150" dirty="0">
                          <a:effectLst/>
                          <a:latin typeface="Arial" pitchFamily="34" charset="0"/>
                          <a:cs typeface="Arial" pitchFamily="34" charset="0"/>
                        </a:rPr>
                        <a:t>Genre and </a:t>
                      </a:r>
                      <a:r>
                        <a:rPr lang="en-US" sz="900" b="1" kern="150" dirty="0">
                          <a:effectLst/>
                          <a:latin typeface="Arial" pitchFamily="34" charset="0"/>
                          <a:cs typeface="Arial" pitchFamily="34" charset="0"/>
                        </a:rPr>
                        <a:t>D</a:t>
                      </a:r>
                      <a:r>
                        <a:rPr lang="ru-RU" sz="900" b="1" kern="150" dirty="0">
                          <a:effectLst/>
                          <a:latin typeface="Arial" pitchFamily="34" charset="0"/>
                          <a:cs typeface="Arial" pitchFamily="34" charset="0"/>
                        </a:rPr>
                        <a:t>isciplinary </a:t>
                      </a:r>
                      <a:r>
                        <a:rPr lang="en-US" sz="900" b="1" kern="150" dirty="0">
                          <a:effectLst/>
                          <a:latin typeface="Arial" pitchFamily="34" charset="0"/>
                          <a:cs typeface="Arial" pitchFamily="34" charset="0"/>
                        </a:rPr>
                        <a:t>C</a:t>
                      </a:r>
                      <a:r>
                        <a:rPr lang="ru-RU" sz="900" b="1" kern="150" dirty="0">
                          <a:effectLst/>
                          <a:latin typeface="Arial" pitchFamily="34" charset="0"/>
                          <a:cs typeface="Arial" pitchFamily="34" charset="0"/>
                        </a:rPr>
                        <a:t>onventions</a:t>
                      </a:r>
                      <a:endParaRPr lang="en-US" sz="900" b="1" kern="150" dirty="0">
                        <a:effectLst/>
                        <a:latin typeface="Arial" pitchFamily="34" charset="0"/>
                        <a:cs typeface="Arial" pitchFamily="34" charset="0"/>
                      </a:endParaRPr>
                    </a:p>
                    <a:p>
                      <a:pPr marL="0" marR="0">
                        <a:spcBef>
                          <a:spcPts val="0"/>
                        </a:spcBef>
                        <a:spcAft>
                          <a:spcPts val="0"/>
                        </a:spcAft>
                      </a:pPr>
                      <a:r>
                        <a:rPr lang="ru-RU" sz="900" kern="150" dirty="0">
                          <a:effectLst/>
                          <a:latin typeface="Arial" pitchFamily="34" charset="0"/>
                          <a:cs typeface="Arial" pitchFamily="34" charset="0"/>
                        </a:rPr>
                        <a:t>Formal and informal rules inherent in the expectations for writing in particular forms and/or academic fields (please see glossary).</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dirty="0">
                          <a:effectLst/>
                          <a:latin typeface="Arial" pitchFamily="34" charset="0"/>
                          <a:cs typeface="Arial" pitchFamily="34" charset="0"/>
                        </a:rPr>
                        <a:t>Demonstrates detailed attention to and successful execution of a wide range of conventions particular to a specific discipline and/or writing task (s) including  organization, content, presentation, formatting, and stylistic choices</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a:effectLst/>
                          <a:latin typeface="Arial" pitchFamily="34" charset="0"/>
                          <a:cs typeface="Arial" pitchFamily="34" charset="0"/>
                        </a:rPr>
                        <a:t>Demonstrates consistent use of important conventions particular to a specific discipline and/or writing task(s), including organization, content, presentation, and stylistic choices</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dirty="0">
                          <a:effectLst/>
                          <a:latin typeface="Arial" pitchFamily="34" charset="0"/>
                          <a:cs typeface="Arial" pitchFamily="34" charset="0"/>
                        </a:rPr>
                        <a:t>Follows expectations appropriate to a specific discipline and/or writing task(s) for basic organization, content, and presentation</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a:effectLst/>
                          <a:latin typeface="Arial" pitchFamily="34" charset="0"/>
                          <a:cs typeface="Arial" pitchFamily="34" charset="0"/>
                        </a:rPr>
                        <a:t>Attempts to use a consistent system for basic organization and presentation</a:t>
                      </a:r>
                      <a:r>
                        <a:rPr lang="en-US" sz="900" kern="150" dirty="0">
                          <a:effectLst/>
                          <a:latin typeface="Arial" pitchFamily="34" charset="0"/>
                          <a:cs typeface="Arial" pitchFamily="34" charset="0"/>
                        </a:rPr>
                        <a:t>.</a:t>
                      </a:r>
                      <a:endParaRPr lang="en-US" sz="900" kern="150" dirty="0">
                        <a:effectLst/>
                        <a:latin typeface="Arial" pitchFamily="34" charset="0"/>
                        <a:ea typeface="Times New Roman"/>
                        <a:cs typeface="Arial" pitchFamily="34" charset="0"/>
                      </a:endParaRPr>
                    </a:p>
                  </a:txBody>
                  <a:tcPr marL="24179" marR="24179" marT="24179" marB="24179"/>
                </a:tc>
              </a:tr>
              <a:tr h="924911">
                <a:tc>
                  <a:txBody>
                    <a:bodyPr/>
                    <a:lstStyle/>
                    <a:p>
                      <a:pPr marL="0" marR="0">
                        <a:spcBef>
                          <a:spcPts val="0"/>
                        </a:spcBef>
                        <a:spcAft>
                          <a:spcPts val="0"/>
                        </a:spcAft>
                      </a:pPr>
                      <a:r>
                        <a:rPr lang="ru-RU" sz="900" b="1" kern="150">
                          <a:effectLst/>
                          <a:latin typeface="Arial" pitchFamily="34" charset="0"/>
                          <a:cs typeface="Arial" pitchFamily="34" charset="0"/>
                        </a:rPr>
                        <a:t>Sources and </a:t>
                      </a:r>
                      <a:r>
                        <a:rPr lang="en-US" sz="900" b="1" kern="150" dirty="0">
                          <a:effectLst/>
                          <a:latin typeface="Arial" pitchFamily="34" charset="0"/>
                          <a:cs typeface="Arial" pitchFamily="34" charset="0"/>
                        </a:rPr>
                        <a:t>E</a:t>
                      </a:r>
                      <a:r>
                        <a:rPr lang="ru-RU" sz="900" b="1" kern="150">
                          <a:effectLst/>
                          <a:latin typeface="Arial" pitchFamily="34" charset="0"/>
                          <a:cs typeface="Arial" pitchFamily="34" charset="0"/>
                        </a:rPr>
                        <a:t>vidence</a:t>
                      </a:r>
                      <a:endParaRPr lang="en-US" sz="900" b="1"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a:effectLst/>
                          <a:latin typeface="Arial" pitchFamily="34" charset="0"/>
                          <a:cs typeface="Arial" pitchFamily="34" charset="0"/>
                        </a:rPr>
                        <a:t>Demonstrates skillful use of high</a:t>
                      </a:r>
                      <a:r>
                        <a:rPr lang="en-US" sz="900" kern="150" dirty="0">
                          <a:effectLst/>
                          <a:latin typeface="Arial" pitchFamily="34" charset="0"/>
                          <a:cs typeface="Arial" pitchFamily="34" charset="0"/>
                        </a:rPr>
                        <a:t>-</a:t>
                      </a:r>
                      <a:r>
                        <a:rPr lang="ru-RU" sz="900" kern="150">
                          <a:effectLst/>
                          <a:latin typeface="Arial" pitchFamily="34" charset="0"/>
                          <a:cs typeface="Arial" pitchFamily="34" charset="0"/>
                        </a:rPr>
                        <a:t>quality, credible, relevant sources to develop ideas that are appropriate for the discipline and genre of the writing</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a:effectLst/>
                          <a:latin typeface="Arial" pitchFamily="34" charset="0"/>
                          <a:cs typeface="Arial" pitchFamily="34" charset="0"/>
                        </a:rPr>
                        <a:t>Demonstrates consistent use of credible, relevant sources to support ideas that are situated within the discipline and genre of the writing.</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dirty="0">
                          <a:effectLst/>
                          <a:latin typeface="Arial" pitchFamily="34" charset="0"/>
                          <a:cs typeface="Arial" pitchFamily="34" charset="0"/>
                        </a:rPr>
                        <a:t>Demonstrates an attempt to use credible and/or relevant sources to support ideas that are appropriate for the discipline and genre of the writing.</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a:effectLst/>
                          <a:latin typeface="Arial" pitchFamily="34" charset="0"/>
                          <a:cs typeface="Arial" pitchFamily="34" charset="0"/>
                        </a:rPr>
                        <a:t>Demonstrates an attempt to use sources to support ideas in the writing.</a:t>
                      </a:r>
                      <a:endParaRPr lang="en-US" sz="900" kern="150" dirty="0">
                        <a:effectLst/>
                        <a:latin typeface="Arial" pitchFamily="34" charset="0"/>
                        <a:ea typeface="Times New Roman"/>
                        <a:cs typeface="Arial" pitchFamily="34" charset="0"/>
                      </a:endParaRPr>
                    </a:p>
                  </a:txBody>
                  <a:tcPr marL="24179" marR="24179" marT="24179" marB="24179"/>
                </a:tc>
              </a:tr>
              <a:tr h="779315">
                <a:tc>
                  <a:txBody>
                    <a:bodyPr/>
                    <a:lstStyle/>
                    <a:p>
                      <a:pPr marL="0" marR="0">
                        <a:spcBef>
                          <a:spcPts val="0"/>
                        </a:spcBef>
                        <a:spcAft>
                          <a:spcPts val="0"/>
                        </a:spcAft>
                      </a:pPr>
                      <a:r>
                        <a:rPr lang="ru-RU" sz="900" b="1" kern="150" dirty="0">
                          <a:effectLst/>
                          <a:latin typeface="Arial" pitchFamily="34" charset="0"/>
                          <a:cs typeface="Arial" pitchFamily="34" charset="0"/>
                        </a:rPr>
                        <a:t>Control of Syntax and </a:t>
                      </a:r>
                      <a:r>
                        <a:rPr lang="en-US" sz="900" b="1" kern="150" dirty="0">
                          <a:effectLst/>
                          <a:latin typeface="Arial" pitchFamily="34" charset="0"/>
                          <a:cs typeface="Arial" pitchFamily="34" charset="0"/>
                        </a:rPr>
                        <a:t>M</a:t>
                      </a:r>
                      <a:r>
                        <a:rPr lang="ru-RU" sz="900" b="1" kern="150" dirty="0">
                          <a:effectLst/>
                          <a:latin typeface="Arial" pitchFamily="34" charset="0"/>
                          <a:cs typeface="Arial" pitchFamily="34" charset="0"/>
                        </a:rPr>
                        <a:t>echanics</a:t>
                      </a:r>
                      <a:endParaRPr lang="en-US" sz="900" b="1"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a:effectLst/>
                          <a:latin typeface="Arial" pitchFamily="34" charset="0"/>
                          <a:cs typeface="Arial" pitchFamily="34" charset="0"/>
                        </a:rPr>
                        <a:t>Uses graceful language that skillfully communicates meaning to readers with clarity and fluency, and is virtually error-free.</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a:effectLst/>
                          <a:latin typeface="Arial" pitchFamily="34" charset="0"/>
                          <a:cs typeface="Arial" pitchFamily="34" charset="0"/>
                        </a:rPr>
                        <a:t>Uses straightforward language that generally conveys meaning to readers. The language in the portfolio has few errors.</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dirty="0">
                          <a:effectLst/>
                          <a:latin typeface="Arial" pitchFamily="34" charset="0"/>
                          <a:cs typeface="Arial" pitchFamily="34" charset="0"/>
                        </a:rPr>
                        <a:t>Uses language that generally conveys meaning to readers with clarity, although writing may include some errors.</a:t>
                      </a:r>
                      <a:endParaRPr lang="en-US" sz="9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900" kern="150" dirty="0">
                          <a:effectLst/>
                          <a:latin typeface="Arial" pitchFamily="34" charset="0"/>
                          <a:cs typeface="Arial" pitchFamily="34" charset="0"/>
                        </a:rPr>
                        <a:t>Uses language that sometimes impedes meaning because of errors in usage</a:t>
                      </a:r>
                      <a:r>
                        <a:rPr lang="en-US" sz="900" kern="150" dirty="0">
                          <a:effectLst/>
                          <a:latin typeface="Arial" pitchFamily="34" charset="0"/>
                          <a:cs typeface="Arial" pitchFamily="34" charset="0"/>
                        </a:rPr>
                        <a:t>.</a:t>
                      </a:r>
                      <a:endParaRPr lang="en-US" sz="900" kern="150" dirty="0">
                        <a:effectLst/>
                        <a:latin typeface="Arial" pitchFamily="34" charset="0"/>
                        <a:ea typeface="Times New Roman"/>
                        <a:cs typeface="Arial" pitchFamily="34" charset="0"/>
                      </a:endParaRPr>
                    </a:p>
                  </a:txBody>
                  <a:tcPr marL="24179" marR="24179" marT="24179" marB="24179"/>
                </a:tc>
              </a:tr>
            </a:tbl>
          </a:graphicData>
        </a:graphic>
      </p:graphicFrame>
      <p:sp>
        <p:nvSpPr>
          <p:cNvPr id="2" name="Date Placeholder 1"/>
          <p:cNvSpPr>
            <a:spLocks noGrp="1"/>
          </p:cNvSpPr>
          <p:nvPr>
            <p:ph type="dt" sz="half" idx="10"/>
          </p:nvPr>
        </p:nvSpPr>
        <p:spPr/>
        <p:txBody>
          <a:bodyPr/>
          <a:lstStyle/>
          <a:p>
            <a:fld id="{A00C0DDD-A252-41D7-9223-6E9073224C60}" type="datetime1">
              <a:rPr lang="en-US" smtClean="0"/>
              <a:pPr/>
              <a:t>6/13/2018</a:t>
            </a:fld>
            <a:endParaRPr lang="en-US" dirty="0"/>
          </a:p>
        </p:txBody>
      </p:sp>
    </p:spTree>
    <p:extLst>
      <p:ext uri="{BB962C8B-B14F-4D97-AF65-F5344CB8AC3E}">
        <p14:creationId xmlns="" xmlns:p14="http://schemas.microsoft.com/office/powerpoint/2010/main" val="14415288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Written Communication at 2-year institutions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664200737"/>
              </p:ext>
            </p:extLst>
          </p:nvPr>
        </p:nvGraphicFramePr>
        <p:xfrm>
          <a:off x="304800" y="1600200"/>
          <a:ext cx="85344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794307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Written Communication at 4-year institutions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096008380"/>
              </p:ext>
            </p:extLst>
          </p:nvPr>
        </p:nvGraphicFramePr>
        <p:xfrm>
          <a:off x="304800" y="1676400"/>
          <a:ext cx="86106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814066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Analysis: Written Communications</a:t>
            </a:r>
            <a:endParaRPr lang="en-US" dirty="0"/>
          </a:p>
        </p:txBody>
      </p:sp>
      <p:sp>
        <p:nvSpPr>
          <p:cNvPr id="2" name="Content Placeholder 1"/>
          <p:cNvSpPr>
            <a:spLocks noGrp="1"/>
          </p:cNvSpPr>
          <p:nvPr>
            <p:ph idx="1"/>
          </p:nvPr>
        </p:nvSpPr>
        <p:spPr/>
        <p:txBody>
          <a:bodyPr/>
          <a:lstStyle/>
          <a:p>
            <a:r>
              <a:rPr lang="en-US" dirty="0" smtClean="0"/>
              <a:t>2 Year: Other than Sources/Evidence, Mass. lags Project level data</a:t>
            </a:r>
          </a:p>
          <a:p>
            <a:endParaRPr lang="en-US" dirty="0" smtClean="0"/>
          </a:p>
          <a:p>
            <a:r>
              <a:rPr lang="en-US" dirty="0" smtClean="0"/>
              <a:t>4 Year: Performance improves except for Syntax/Mechanics, which is about the same as 2 Year students.</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0" y="609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32" y="39469"/>
            <a:ext cx="9144000" cy="646331"/>
          </a:xfrm>
          <a:prstGeom prst="rect">
            <a:avLst/>
          </a:prstGeom>
          <a:noFill/>
        </p:spPr>
        <p:txBody>
          <a:bodyPr wrap="square" rtlCol="0">
            <a:spAutoFit/>
          </a:bodyPr>
          <a:lstStyle/>
          <a:p>
            <a:pPr algn="ctr"/>
            <a:r>
              <a:rPr lang="en-US" sz="3600" dirty="0" smtClean="0">
                <a:solidFill>
                  <a:schemeClr val="tx1">
                    <a:lumMod val="85000"/>
                    <a:lumOff val="15000"/>
                  </a:schemeClr>
                </a:solidFill>
              </a:rPr>
              <a:t>Quantitative Literacy Rubric Dimensions</a:t>
            </a:r>
            <a:endParaRPr lang="en-US" sz="3600" dirty="0">
              <a:solidFill>
                <a:schemeClr val="tx1">
                  <a:lumMod val="85000"/>
                  <a:lumOff val="15000"/>
                </a:schemeClr>
              </a:solidFill>
            </a:endParaRPr>
          </a:p>
        </p:txBody>
      </p:sp>
      <p:sp>
        <p:nvSpPr>
          <p:cNvPr id="13" name="TextBox 12"/>
          <p:cNvSpPr txBox="1"/>
          <p:nvPr/>
        </p:nvSpPr>
        <p:spPr>
          <a:xfrm>
            <a:off x="1651686" y="6625477"/>
            <a:ext cx="6252033" cy="230832"/>
          </a:xfrm>
          <a:prstGeom prst="rect">
            <a:avLst/>
          </a:prstGeom>
          <a:noFill/>
        </p:spPr>
        <p:txBody>
          <a:bodyPr wrap="none" rtlCol="0">
            <a:spAutoFit/>
          </a:bodyPr>
          <a:lstStyle/>
          <a:p>
            <a:r>
              <a:rPr lang="en-US" sz="900" b="1" dirty="0">
                <a:solidFill>
                  <a:schemeClr val="bg1"/>
                </a:solidFill>
                <a:cs typeface="Arial" pitchFamily="34" charset="0"/>
              </a:rPr>
              <a:t>For full text of AAC&amp;U VALUE Rubric for Quantitative Literacy, see: https://www.aacu.org/value/rubrics/quantitative-literacy </a:t>
            </a:r>
          </a:p>
        </p:txBody>
      </p:sp>
      <p:graphicFrame>
        <p:nvGraphicFramePr>
          <p:cNvPr id="8" name="Table 7"/>
          <p:cNvGraphicFramePr>
            <a:graphicFrameLocks noGrp="1"/>
          </p:cNvGraphicFramePr>
          <p:nvPr>
            <p:extLst>
              <p:ext uri="{D42A27DB-BD31-4B8C-83A1-F6EECF244321}">
                <p14:modId xmlns="" xmlns:p14="http://schemas.microsoft.com/office/powerpoint/2010/main" val="3668468371"/>
              </p:ext>
            </p:extLst>
          </p:nvPr>
        </p:nvGraphicFramePr>
        <p:xfrm>
          <a:off x="189468" y="762000"/>
          <a:ext cx="8762999" cy="5791200"/>
        </p:xfrm>
        <a:graphic>
          <a:graphicData uri="http://schemas.openxmlformats.org/drawingml/2006/table">
            <a:tbl>
              <a:tblPr>
                <a:tableStyleId>{5C22544A-7EE6-4342-B048-85BDC9FD1C3A}</a:tableStyleId>
              </a:tblPr>
              <a:tblGrid>
                <a:gridCol w="1752225"/>
                <a:gridCol w="1752694"/>
                <a:gridCol w="1752225"/>
                <a:gridCol w="1752694"/>
                <a:gridCol w="1753161"/>
              </a:tblGrid>
              <a:tr h="381000">
                <a:tc>
                  <a:txBody>
                    <a:bodyPr/>
                    <a:lstStyle/>
                    <a:p>
                      <a:pPr marL="0" marR="0" algn="ctr">
                        <a:spcBef>
                          <a:spcPts val="0"/>
                        </a:spcBef>
                        <a:spcAft>
                          <a:spcPts val="0"/>
                        </a:spcAft>
                      </a:pPr>
                      <a:r>
                        <a:rPr lang="ru-RU" sz="800" kern="150" dirty="0">
                          <a:effectLst/>
                          <a:latin typeface="Arial" pitchFamily="34" charset="0"/>
                          <a:cs typeface="Arial" pitchFamily="34" charset="0"/>
                        </a:rPr>
                        <a:t> </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lgn="ctr">
                        <a:spcBef>
                          <a:spcPts val="0"/>
                        </a:spcBef>
                        <a:spcAft>
                          <a:spcPts val="600"/>
                        </a:spcAft>
                      </a:pPr>
                      <a:r>
                        <a:rPr lang="ru-RU" sz="800" b="1" kern="150" dirty="0">
                          <a:effectLst/>
                          <a:latin typeface="Arial" pitchFamily="34" charset="0"/>
                          <a:cs typeface="Arial" pitchFamily="34" charset="0"/>
                        </a:rPr>
                        <a:t>Capstone</a:t>
                      </a:r>
                      <a:endParaRPr lang="en-US" sz="800" b="1" kern="150" dirty="0">
                        <a:effectLst/>
                        <a:latin typeface="Arial" pitchFamily="34" charset="0"/>
                        <a:cs typeface="Arial" pitchFamily="34" charset="0"/>
                      </a:endParaRPr>
                    </a:p>
                    <a:p>
                      <a:pPr marL="0" marR="0" algn="ctr">
                        <a:spcBef>
                          <a:spcPts val="0"/>
                        </a:spcBef>
                        <a:spcAft>
                          <a:spcPts val="600"/>
                        </a:spcAft>
                      </a:pPr>
                      <a:r>
                        <a:rPr lang="ru-RU" sz="800" b="1" kern="150" dirty="0">
                          <a:effectLst/>
                          <a:latin typeface="Arial" pitchFamily="34" charset="0"/>
                          <a:cs typeface="Arial" pitchFamily="34" charset="0"/>
                        </a:rPr>
                        <a:t>4</a:t>
                      </a:r>
                      <a:endParaRPr lang="en-US" sz="800" b="1" kern="150" dirty="0">
                        <a:effectLst/>
                        <a:latin typeface="Arial" pitchFamily="34" charset="0"/>
                        <a:ea typeface="Times New Roman"/>
                        <a:cs typeface="Arial" pitchFamily="34" charset="0"/>
                      </a:endParaRPr>
                    </a:p>
                  </a:txBody>
                  <a:tcPr marL="24952" marR="24952" marT="24952" marB="24952"/>
                </a:tc>
                <a:tc gridSpan="2">
                  <a:txBody>
                    <a:bodyPr/>
                    <a:lstStyle/>
                    <a:p>
                      <a:pPr marL="0" marR="0" algn="ctr">
                        <a:spcBef>
                          <a:spcPts val="0"/>
                        </a:spcBef>
                        <a:spcAft>
                          <a:spcPts val="600"/>
                        </a:spcAft>
                      </a:pPr>
                      <a:r>
                        <a:rPr lang="ru-RU" sz="800" b="1" kern="150" smtClean="0">
                          <a:effectLst/>
                          <a:latin typeface="Arial" pitchFamily="34" charset="0"/>
                          <a:cs typeface="Arial" pitchFamily="34" charset="0"/>
                        </a:rPr>
                        <a:t>Milestones</a:t>
                      </a:r>
                      <a:endParaRPr lang="en-US" sz="800" b="1" kern="150" dirty="0" smtClean="0">
                        <a:effectLst/>
                        <a:latin typeface="Arial" pitchFamily="34" charset="0"/>
                        <a:cs typeface="Arial" pitchFamily="34" charset="0"/>
                      </a:endParaRPr>
                    </a:p>
                    <a:p>
                      <a:pPr marL="0" marR="0" algn="ctr">
                        <a:spcBef>
                          <a:spcPts val="0"/>
                        </a:spcBef>
                        <a:spcAft>
                          <a:spcPts val="600"/>
                        </a:spcAft>
                      </a:pPr>
                      <a:r>
                        <a:rPr lang="ru-RU" sz="800" b="1" kern="150" smtClean="0">
                          <a:effectLst/>
                          <a:latin typeface="Arial" pitchFamily="34" charset="0"/>
                          <a:cs typeface="Arial" pitchFamily="34" charset="0"/>
                        </a:rPr>
                        <a:t>3		2</a:t>
                      </a:r>
                      <a:endParaRPr lang="en-US" sz="800" b="1" kern="150" dirty="0">
                        <a:effectLst/>
                        <a:latin typeface="Arial" pitchFamily="34" charset="0"/>
                        <a:ea typeface="Times New Roman"/>
                        <a:cs typeface="Arial" pitchFamily="34" charset="0"/>
                      </a:endParaRPr>
                    </a:p>
                  </a:txBody>
                  <a:tcPr marL="24952" marR="24952" marT="24952" marB="24952"/>
                </a:tc>
                <a:tc hMerge="1">
                  <a:txBody>
                    <a:bodyPr/>
                    <a:lstStyle/>
                    <a:p>
                      <a:endParaRPr lang="en-US"/>
                    </a:p>
                  </a:txBody>
                  <a:tcPr/>
                </a:tc>
                <a:tc>
                  <a:txBody>
                    <a:bodyPr/>
                    <a:lstStyle/>
                    <a:p>
                      <a:pPr marL="0" marR="0" algn="ctr">
                        <a:spcBef>
                          <a:spcPts val="0"/>
                        </a:spcBef>
                        <a:spcAft>
                          <a:spcPts val="600"/>
                        </a:spcAft>
                      </a:pPr>
                      <a:r>
                        <a:rPr lang="ru-RU" sz="800" b="1" kern="150" dirty="0">
                          <a:effectLst/>
                          <a:latin typeface="Arial" pitchFamily="34" charset="0"/>
                          <a:cs typeface="Arial" pitchFamily="34" charset="0"/>
                        </a:rPr>
                        <a:t>Benchmark</a:t>
                      </a:r>
                      <a:endParaRPr lang="en-US" sz="800" b="1" kern="150" dirty="0">
                        <a:effectLst/>
                        <a:latin typeface="Arial" pitchFamily="34" charset="0"/>
                        <a:cs typeface="Arial" pitchFamily="34" charset="0"/>
                      </a:endParaRPr>
                    </a:p>
                    <a:p>
                      <a:pPr marL="0" marR="0" algn="ctr">
                        <a:spcBef>
                          <a:spcPts val="0"/>
                        </a:spcBef>
                        <a:spcAft>
                          <a:spcPts val="600"/>
                        </a:spcAft>
                      </a:pPr>
                      <a:r>
                        <a:rPr lang="ru-RU" sz="800" b="1" kern="150" dirty="0">
                          <a:effectLst/>
                          <a:latin typeface="Arial" pitchFamily="34" charset="0"/>
                          <a:cs typeface="Arial" pitchFamily="34" charset="0"/>
                        </a:rPr>
                        <a:t>1</a:t>
                      </a:r>
                      <a:endParaRPr lang="en-US" sz="800" b="1" kern="150" dirty="0">
                        <a:effectLst/>
                        <a:latin typeface="Arial" pitchFamily="34" charset="0"/>
                        <a:ea typeface="Times New Roman"/>
                        <a:cs typeface="Arial" pitchFamily="34" charset="0"/>
                      </a:endParaRPr>
                    </a:p>
                  </a:txBody>
                  <a:tcPr marL="24952" marR="24952" marT="24952" marB="24952"/>
                </a:tc>
              </a:tr>
              <a:tr h="1228153">
                <a:tc>
                  <a:txBody>
                    <a:bodyPr/>
                    <a:lstStyle/>
                    <a:p>
                      <a:pPr marL="0" marR="0">
                        <a:spcBef>
                          <a:spcPts val="0"/>
                        </a:spcBef>
                        <a:spcAft>
                          <a:spcPts val="0"/>
                        </a:spcAft>
                      </a:pPr>
                      <a:r>
                        <a:rPr lang="ru-RU" sz="800" b="1" kern="150" dirty="0">
                          <a:effectLst/>
                          <a:latin typeface="Arial" pitchFamily="34" charset="0"/>
                          <a:cs typeface="Arial" pitchFamily="34" charset="0"/>
                        </a:rPr>
                        <a:t>Interpretation</a:t>
                      </a:r>
                      <a:endParaRPr lang="en-US" sz="800" b="1" kern="150" dirty="0">
                        <a:effectLst/>
                        <a:latin typeface="Arial" pitchFamily="34" charset="0"/>
                        <a:cs typeface="Arial" pitchFamily="34" charset="0"/>
                      </a:endParaRPr>
                    </a:p>
                    <a:p>
                      <a:pPr marL="0" marR="0">
                        <a:spcBef>
                          <a:spcPts val="0"/>
                        </a:spcBef>
                        <a:spcAft>
                          <a:spcPts val="0"/>
                        </a:spcAft>
                      </a:pPr>
                      <a:r>
                        <a:rPr lang="ru-RU" sz="800" b="0" kern="150" dirty="0">
                          <a:effectLst/>
                          <a:latin typeface="Arial" pitchFamily="34" charset="0"/>
                          <a:cs typeface="Arial" pitchFamily="34" charset="0"/>
                        </a:rPr>
                        <a:t>Ability to explain information presented in mathematical forms (e.g., equations, graphs, diagrams, tables, words</a:t>
                      </a:r>
                      <a:r>
                        <a:rPr lang="ru-RU" sz="800" b="1" kern="150" dirty="0">
                          <a:effectLst/>
                          <a:latin typeface="Arial" pitchFamily="34" charset="0"/>
                          <a:cs typeface="Arial" pitchFamily="34" charset="0"/>
                        </a:rPr>
                        <a:t>)</a:t>
                      </a:r>
                      <a:endParaRPr lang="en-US" sz="800" b="1"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a:effectLst/>
                          <a:latin typeface="Arial" pitchFamily="34" charset="0"/>
                          <a:cs typeface="Arial" pitchFamily="34" charset="0"/>
                        </a:rPr>
                        <a:t>Provides accurate explanations of information presented in mathematical forms. Makes appropriate inferences based on that information. For example, accurately explain</a:t>
                      </a:r>
                      <a:r>
                        <a:rPr lang="en-US" sz="800" kern="150" dirty="0">
                          <a:effectLst/>
                          <a:latin typeface="Arial" pitchFamily="34" charset="0"/>
                          <a:cs typeface="Arial" pitchFamily="34" charset="0"/>
                        </a:rPr>
                        <a:t>s</a:t>
                      </a:r>
                      <a:r>
                        <a:rPr lang="ru-RU" sz="800" kern="150" dirty="0">
                          <a:effectLst/>
                          <a:latin typeface="Arial" pitchFamily="34" charset="0"/>
                          <a:cs typeface="Arial" pitchFamily="34" charset="0"/>
                        </a:rPr>
                        <a:t> the trend data shown in a graph and make</a:t>
                      </a:r>
                      <a:r>
                        <a:rPr lang="en-US" sz="800" kern="150" dirty="0">
                          <a:effectLst/>
                          <a:latin typeface="Arial" pitchFamily="34" charset="0"/>
                          <a:cs typeface="Arial" pitchFamily="34" charset="0"/>
                        </a:rPr>
                        <a:t>s</a:t>
                      </a:r>
                      <a:r>
                        <a:rPr lang="ru-RU" sz="800" kern="150" dirty="0">
                          <a:effectLst/>
                          <a:latin typeface="Arial" pitchFamily="34" charset="0"/>
                          <a:cs typeface="Arial" pitchFamily="34" charset="0"/>
                        </a:rPr>
                        <a:t> reasonable predictions regarding what the data suggest about future events.</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a:effectLst/>
                          <a:latin typeface="Arial" pitchFamily="34" charset="0"/>
                          <a:cs typeface="Arial" pitchFamily="34" charset="0"/>
                        </a:rPr>
                        <a:t>Provides accurate explanations of information presented in mathematical forms.  For instance, accurately explain</a:t>
                      </a:r>
                      <a:r>
                        <a:rPr lang="en-US" sz="800" kern="150" dirty="0">
                          <a:effectLst/>
                          <a:latin typeface="Arial" pitchFamily="34" charset="0"/>
                          <a:cs typeface="Arial" pitchFamily="34" charset="0"/>
                        </a:rPr>
                        <a:t>s</a:t>
                      </a:r>
                      <a:r>
                        <a:rPr lang="ru-RU" sz="800" kern="150" dirty="0">
                          <a:effectLst/>
                          <a:latin typeface="Arial" pitchFamily="34" charset="0"/>
                          <a:cs typeface="Arial" pitchFamily="34" charset="0"/>
                        </a:rPr>
                        <a:t> the trend data shown in a graph.</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smtClean="0">
                          <a:effectLst/>
                          <a:latin typeface="Arial" pitchFamily="34" charset="0"/>
                          <a:cs typeface="Arial" pitchFamily="34" charset="0"/>
                        </a:rPr>
                        <a:t>Provides somewhat accurate explanations of information presented in mathematical forms, but occasionally makes minor errors related to computations or units.  For instance, accurately explain</a:t>
                      </a:r>
                      <a:r>
                        <a:rPr lang="en-US" sz="800" kern="150" dirty="0" smtClean="0">
                          <a:effectLst/>
                          <a:latin typeface="Arial" pitchFamily="34" charset="0"/>
                          <a:cs typeface="Arial" pitchFamily="34" charset="0"/>
                        </a:rPr>
                        <a:t>s</a:t>
                      </a:r>
                      <a:r>
                        <a:rPr lang="ru-RU" sz="800" kern="150" smtClean="0">
                          <a:effectLst/>
                          <a:latin typeface="Arial" pitchFamily="34" charset="0"/>
                          <a:cs typeface="Arial" pitchFamily="34" charset="0"/>
                        </a:rPr>
                        <a:t> trend data shown in a graph, but may miscalculate the slope of the trend line.</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a:effectLst/>
                          <a:latin typeface="Arial" pitchFamily="34" charset="0"/>
                          <a:cs typeface="Arial" pitchFamily="34" charset="0"/>
                        </a:rPr>
                        <a:t>Attempts to explain information presented in mathematical forms, but draws incorrect conclusions about what the information means.  For example, attempt</a:t>
                      </a:r>
                      <a:r>
                        <a:rPr lang="en-US" sz="800" kern="150" dirty="0">
                          <a:effectLst/>
                          <a:latin typeface="Arial" pitchFamily="34" charset="0"/>
                          <a:cs typeface="Arial" pitchFamily="34" charset="0"/>
                        </a:rPr>
                        <a:t>s</a:t>
                      </a:r>
                      <a:r>
                        <a:rPr lang="ru-RU" sz="800" kern="150" dirty="0">
                          <a:effectLst/>
                          <a:latin typeface="Arial" pitchFamily="34" charset="0"/>
                          <a:cs typeface="Arial" pitchFamily="34" charset="0"/>
                        </a:rPr>
                        <a:t> to explain the trend data shown in a graph, but will frequently misinterpret the nature of that trend, perhaps by confusing positive and negative trends.</a:t>
                      </a:r>
                      <a:endParaRPr lang="en-US" sz="800" kern="150" dirty="0">
                        <a:effectLst/>
                        <a:latin typeface="Arial" pitchFamily="34" charset="0"/>
                        <a:ea typeface="Times New Roman"/>
                        <a:cs typeface="Arial" pitchFamily="34" charset="0"/>
                      </a:endParaRPr>
                    </a:p>
                  </a:txBody>
                  <a:tcPr marL="24179" marR="24179" marT="24179" marB="24179"/>
                </a:tc>
              </a:tr>
              <a:tr h="703385">
                <a:tc>
                  <a:txBody>
                    <a:bodyPr/>
                    <a:lstStyle/>
                    <a:p>
                      <a:pPr marL="0" marR="0">
                        <a:spcBef>
                          <a:spcPts val="0"/>
                        </a:spcBef>
                        <a:spcAft>
                          <a:spcPts val="0"/>
                        </a:spcAft>
                      </a:pPr>
                      <a:r>
                        <a:rPr lang="ru-RU" sz="800" b="1" kern="150" dirty="0">
                          <a:effectLst/>
                          <a:latin typeface="Arial" pitchFamily="34" charset="0"/>
                          <a:cs typeface="Arial" pitchFamily="34" charset="0"/>
                        </a:rPr>
                        <a:t>Representation</a:t>
                      </a:r>
                      <a:endParaRPr lang="en-US" sz="800" b="1" kern="150" dirty="0">
                        <a:effectLst/>
                        <a:latin typeface="Arial" pitchFamily="34" charset="0"/>
                        <a:cs typeface="Arial" pitchFamily="34" charset="0"/>
                      </a:endParaRPr>
                    </a:p>
                    <a:p>
                      <a:pPr marL="0" marR="0">
                        <a:spcBef>
                          <a:spcPts val="0"/>
                        </a:spcBef>
                        <a:spcAft>
                          <a:spcPts val="0"/>
                        </a:spcAft>
                      </a:pPr>
                      <a:r>
                        <a:rPr lang="ru-RU" sz="800" b="0" kern="150" dirty="0">
                          <a:effectLst/>
                          <a:latin typeface="Arial" pitchFamily="34" charset="0"/>
                          <a:cs typeface="Arial" pitchFamily="34" charset="0"/>
                        </a:rPr>
                        <a:t>Ability to convert relevant information into various mathematical forms (e.g., equations, graphs, diagrams, tables, words)</a:t>
                      </a:r>
                      <a:endParaRPr lang="en-US" sz="800" b="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a:effectLst/>
                          <a:latin typeface="Arial" pitchFamily="34" charset="0"/>
                          <a:cs typeface="Arial" pitchFamily="34" charset="0"/>
                        </a:rPr>
                        <a:t>Skillfully converts relevant information into an insightful mathematical portrayal in a way that contributes to a further or deeper understanding.</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a:effectLst/>
                          <a:latin typeface="Arial" pitchFamily="34" charset="0"/>
                          <a:cs typeface="Arial" pitchFamily="34" charset="0"/>
                        </a:rPr>
                        <a:t>Competently converts relevant information into an appropriate and desired mathematical portrayal.</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smtClean="0">
                          <a:effectLst/>
                          <a:latin typeface="Arial" pitchFamily="34" charset="0"/>
                          <a:cs typeface="Arial" pitchFamily="34" charset="0"/>
                        </a:rPr>
                        <a:t>Completes conversion of information but resulting mathematical portrayal is only partially appropriate or accurate.</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a:effectLst/>
                          <a:latin typeface="Arial" pitchFamily="34" charset="0"/>
                          <a:cs typeface="Arial" pitchFamily="34" charset="0"/>
                        </a:rPr>
                        <a:t>Completes conversion of information but resulting mathematical portrayal is inappropriate or inaccurate.</a:t>
                      </a:r>
                      <a:endParaRPr lang="en-US" sz="800" kern="150" dirty="0">
                        <a:effectLst/>
                        <a:latin typeface="Arial" pitchFamily="34" charset="0"/>
                        <a:ea typeface="Times New Roman"/>
                        <a:cs typeface="Arial" pitchFamily="34" charset="0"/>
                      </a:endParaRPr>
                    </a:p>
                  </a:txBody>
                  <a:tcPr marL="24179" marR="24179" marT="24179" marB="24179"/>
                </a:tc>
              </a:tr>
              <a:tr h="811662">
                <a:tc>
                  <a:txBody>
                    <a:bodyPr/>
                    <a:lstStyle/>
                    <a:p>
                      <a:pPr marL="0" marR="0">
                        <a:spcBef>
                          <a:spcPts val="0"/>
                        </a:spcBef>
                        <a:spcAft>
                          <a:spcPts val="0"/>
                        </a:spcAft>
                      </a:pPr>
                      <a:r>
                        <a:rPr lang="ru-RU" sz="800" b="1" kern="150">
                          <a:effectLst/>
                          <a:latin typeface="Arial" pitchFamily="34" charset="0"/>
                          <a:cs typeface="Arial" pitchFamily="34" charset="0"/>
                        </a:rPr>
                        <a:t>Calculation</a:t>
                      </a:r>
                      <a:endParaRPr lang="en-US" sz="800" b="1"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a:effectLst/>
                          <a:latin typeface="Arial" pitchFamily="34" charset="0"/>
                          <a:cs typeface="Arial" pitchFamily="34" charset="0"/>
                        </a:rPr>
                        <a:t>Calculations attempted are essentially all successful and sufficiently comprehensive to solve the problem. Calculations are also presented elegantly (clearly, concisely, etc.)</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a:effectLst/>
                          <a:latin typeface="Arial" pitchFamily="34" charset="0"/>
                          <a:cs typeface="Arial" pitchFamily="34" charset="0"/>
                        </a:rPr>
                        <a:t>Calculations attempted are essentially all successful and sufficiently comprehensive to solve the problem.</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smtClean="0">
                          <a:effectLst/>
                          <a:latin typeface="Arial" pitchFamily="34" charset="0"/>
                          <a:cs typeface="Arial" pitchFamily="34" charset="0"/>
                        </a:rPr>
                        <a:t>Calculations attempted are either unsuccessful or</a:t>
                      </a:r>
                      <a:endParaRPr lang="en-US" sz="800" kern="150" dirty="0" smtClean="0">
                        <a:effectLst/>
                        <a:latin typeface="Arial" pitchFamily="34" charset="0"/>
                        <a:cs typeface="Arial" pitchFamily="34" charset="0"/>
                      </a:endParaRPr>
                    </a:p>
                    <a:p>
                      <a:pPr marL="0" marR="0">
                        <a:spcBef>
                          <a:spcPts val="0"/>
                        </a:spcBef>
                        <a:spcAft>
                          <a:spcPts val="0"/>
                        </a:spcAft>
                      </a:pPr>
                      <a:r>
                        <a:rPr lang="ru-RU" sz="800" kern="150" smtClean="0">
                          <a:effectLst/>
                          <a:latin typeface="Arial" pitchFamily="34" charset="0"/>
                          <a:cs typeface="Arial" pitchFamily="34" charset="0"/>
                        </a:rPr>
                        <a:t>represent only a portion of the calculations required to comprehensively solve the problem. ﻿</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a:effectLst/>
                          <a:latin typeface="Arial" pitchFamily="34" charset="0"/>
                          <a:cs typeface="Arial" pitchFamily="34" charset="0"/>
                        </a:rPr>
                        <a:t>Calculations are attempted but are both unsuccessful and are not comprehensive.</a:t>
                      </a:r>
                      <a:endParaRPr lang="en-US" sz="800" kern="150" dirty="0">
                        <a:effectLst/>
                        <a:latin typeface="Arial" pitchFamily="34" charset="0"/>
                        <a:ea typeface="Times New Roman"/>
                        <a:cs typeface="Arial" pitchFamily="34" charset="0"/>
                      </a:endParaRPr>
                    </a:p>
                  </a:txBody>
                  <a:tcPr marL="24179" marR="24179" marT="24179" marB="24179"/>
                </a:tc>
              </a:tr>
              <a:tr h="762000">
                <a:tc>
                  <a:txBody>
                    <a:bodyPr/>
                    <a:lstStyle/>
                    <a:p>
                      <a:pPr marL="0" marR="0">
                        <a:spcBef>
                          <a:spcPts val="0"/>
                        </a:spcBef>
                        <a:spcAft>
                          <a:spcPts val="0"/>
                        </a:spcAft>
                      </a:pPr>
                      <a:r>
                        <a:rPr lang="ru-RU" sz="800" b="1" kern="150" dirty="0">
                          <a:effectLst/>
                          <a:latin typeface="Arial" pitchFamily="34" charset="0"/>
                          <a:cs typeface="Arial" pitchFamily="34" charset="0"/>
                        </a:rPr>
                        <a:t>Application / Analysis</a:t>
                      </a:r>
                      <a:endParaRPr lang="en-US" sz="800" b="1" kern="150" dirty="0">
                        <a:effectLst/>
                        <a:latin typeface="Arial" pitchFamily="34" charset="0"/>
                        <a:cs typeface="Arial" pitchFamily="34" charset="0"/>
                      </a:endParaRPr>
                    </a:p>
                    <a:p>
                      <a:pPr marL="0" marR="0">
                        <a:spcBef>
                          <a:spcPts val="0"/>
                        </a:spcBef>
                        <a:spcAft>
                          <a:spcPts val="0"/>
                        </a:spcAft>
                      </a:pPr>
                      <a:r>
                        <a:rPr lang="ru-RU" sz="800" b="0" kern="150" dirty="0">
                          <a:effectLst/>
                          <a:latin typeface="Arial" pitchFamily="34" charset="0"/>
                          <a:cs typeface="Arial" pitchFamily="34" charset="0"/>
                        </a:rPr>
                        <a:t>Ability to make judgments and draw appropriate conclusions based on the quantitative analysis of data, while recognizing the limits of this analysis</a:t>
                      </a:r>
                      <a:endParaRPr lang="en-US" sz="800" b="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a:effectLst/>
                          <a:latin typeface="Arial" pitchFamily="34" charset="0"/>
                          <a:cs typeface="Arial" pitchFamily="34" charset="0"/>
                        </a:rPr>
                        <a:t>Uses the quantitative analysis of data as the basis for deep and thoughtful judgments, drawing insightful, carefully qualified conclusions from this work.</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a:effectLst/>
                          <a:latin typeface="Arial" pitchFamily="34" charset="0"/>
                          <a:cs typeface="Arial" pitchFamily="34" charset="0"/>
                        </a:rPr>
                        <a:t>Uses the quantitative analysis of data as the basis for competent judgments, drawing reasonable and appropriately qualified conclusions from this work.</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smtClean="0">
                          <a:effectLst/>
                          <a:latin typeface="Arial" pitchFamily="34" charset="0"/>
                          <a:cs typeface="Arial" pitchFamily="34" charset="0"/>
                        </a:rPr>
                        <a:t>Uses the quantitative analysis of data as the basis for workmanlike (without inspiration or nuance, ordinary) judgments, drawing plausible conclusions from this work.</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a:effectLst/>
                          <a:latin typeface="Arial" pitchFamily="34" charset="0"/>
                          <a:cs typeface="Arial" pitchFamily="34" charset="0"/>
                        </a:rPr>
                        <a:t>Uses the quantitative analysis of data as the basis for tentative, basic judgments, although is hesitant or uncertain about drawing conclusions from this work.</a:t>
                      </a:r>
                      <a:endParaRPr lang="en-US" sz="800" kern="150" dirty="0">
                        <a:effectLst/>
                        <a:latin typeface="Arial" pitchFamily="34" charset="0"/>
                        <a:ea typeface="Times New Roman"/>
                        <a:cs typeface="Arial" pitchFamily="34" charset="0"/>
                      </a:endParaRPr>
                    </a:p>
                  </a:txBody>
                  <a:tcPr marL="24179" marR="24179" marT="24179" marB="24179"/>
                </a:tc>
              </a:tr>
              <a:tr h="859692">
                <a:tc>
                  <a:txBody>
                    <a:bodyPr/>
                    <a:lstStyle/>
                    <a:p>
                      <a:pPr marL="0" marR="0">
                        <a:spcBef>
                          <a:spcPts val="0"/>
                        </a:spcBef>
                        <a:spcAft>
                          <a:spcPts val="0"/>
                        </a:spcAft>
                      </a:pPr>
                      <a:r>
                        <a:rPr lang="ru-RU" sz="800" b="1" kern="150" dirty="0">
                          <a:effectLst/>
                          <a:latin typeface="Arial" pitchFamily="34" charset="0"/>
                          <a:cs typeface="Arial" pitchFamily="34" charset="0"/>
                        </a:rPr>
                        <a:t>Assumptions</a:t>
                      </a:r>
                      <a:endParaRPr lang="en-US" sz="800" b="1" kern="150" dirty="0">
                        <a:effectLst/>
                        <a:latin typeface="Arial" pitchFamily="34" charset="0"/>
                        <a:cs typeface="Arial" pitchFamily="34" charset="0"/>
                      </a:endParaRPr>
                    </a:p>
                    <a:p>
                      <a:pPr marL="0" marR="0">
                        <a:spcBef>
                          <a:spcPts val="0"/>
                        </a:spcBef>
                        <a:spcAft>
                          <a:spcPts val="0"/>
                        </a:spcAft>
                      </a:pPr>
                      <a:r>
                        <a:rPr lang="ru-RU" sz="800" b="0" kern="150" dirty="0">
                          <a:effectLst/>
                          <a:latin typeface="Arial" pitchFamily="34" charset="0"/>
                          <a:cs typeface="Arial" pitchFamily="34" charset="0"/>
                        </a:rPr>
                        <a:t>Ability to make and evaluate important assumptions in estimation, modeling, and data analysis</a:t>
                      </a:r>
                      <a:endParaRPr lang="en-US" sz="800" b="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a:effectLst/>
                          <a:latin typeface="Arial" pitchFamily="34" charset="0"/>
                          <a:cs typeface="Arial" pitchFamily="34" charset="0"/>
                        </a:rPr>
                        <a:t>Explicitly describes assumptions and provides compelling rationale for why each assumption is appropriate.  Shows awareness that confidence in final conclusions is limited by the accuracy of the assumptions.</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a:effectLst/>
                          <a:latin typeface="Arial" pitchFamily="34" charset="0"/>
                          <a:cs typeface="Arial" pitchFamily="34" charset="0"/>
                        </a:rPr>
                        <a:t>Explicitly describes assumptions and provides compelling rationale for why assumptions are appropriate.</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smtClean="0">
                          <a:effectLst/>
                          <a:latin typeface="Arial" pitchFamily="34" charset="0"/>
                          <a:cs typeface="Arial" pitchFamily="34" charset="0"/>
                        </a:rPr>
                        <a:t>Explicitly describes assumptions.</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a:effectLst/>
                          <a:latin typeface="Arial" pitchFamily="34" charset="0"/>
                          <a:cs typeface="Arial" pitchFamily="34" charset="0"/>
                        </a:rPr>
                        <a:t>Attempts to describe assumptions.</a:t>
                      </a:r>
                      <a:endParaRPr lang="en-US" sz="800" kern="150" dirty="0">
                        <a:effectLst/>
                        <a:latin typeface="Arial" pitchFamily="34" charset="0"/>
                        <a:ea typeface="Times New Roman"/>
                        <a:cs typeface="Arial" pitchFamily="34" charset="0"/>
                      </a:endParaRPr>
                    </a:p>
                  </a:txBody>
                  <a:tcPr marL="24179" marR="24179" marT="24179" marB="24179"/>
                </a:tc>
              </a:tr>
              <a:tr h="1045308">
                <a:tc>
                  <a:txBody>
                    <a:bodyPr/>
                    <a:lstStyle/>
                    <a:p>
                      <a:pPr marL="0" marR="0">
                        <a:spcBef>
                          <a:spcPts val="0"/>
                        </a:spcBef>
                        <a:spcAft>
                          <a:spcPts val="0"/>
                        </a:spcAft>
                      </a:pPr>
                      <a:r>
                        <a:rPr lang="ru-RU" sz="800" b="1" kern="150" dirty="0">
                          <a:effectLst/>
                          <a:latin typeface="Arial" pitchFamily="34" charset="0"/>
                          <a:cs typeface="Arial" pitchFamily="34" charset="0"/>
                        </a:rPr>
                        <a:t>Communication</a:t>
                      </a:r>
                      <a:endParaRPr lang="en-US" sz="800" b="1" kern="150" dirty="0">
                        <a:effectLst/>
                        <a:latin typeface="Arial" pitchFamily="34" charset="0"/>
                        <a:cs typeface="Arial" pitchFamily="34" charset="0"/>
                      </a:endParaRPr>
                    </a:p>
                    <a:p>
                      <a:pPr marL="0" marR="0">
                        <a:spcBef>
                          <a:spcPts val="0"/>
                        </a:spcBef>
                        <a:spcAft>
                          <a:spcPts val="0"/>
                        </a:spcAft>
                      </a:pPr>
                      <a:r>
                        <a:rPr lang="ru-RU" sz="800" b="0" kern="150" dirty="0">
                          <a:effectLst/>
                          <a:latin typeface="Arial" pitchFamily="34" charset="0"/>
                          <a:cs typeface="Arial" pitchFamily="34" charset="0"/>
                        </a:rPr>
                        <a:t>Expressing quantitative evidence in support of the argument or purpose of the work (in terms of what evidence is used and how it is formatted, presented, and contextualized)</a:t>
                      </a:r>
                      <a:endParaRPr lang="en-US" sz="800" b="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a:effectLst/>
                          <a:latin typeface="Arial" pitchFamily="34" charset="0"/>
                          <a:cs typeface="Arial" pitchFamily="34" charset="0"/>
                        </a:rPr>
                        <a:t>Uses quantitative information in connection with the argument or purpose of the work, presents it in an effective format, and explicates it with consistently high quality.</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a:effectLst/>
                          <a:latin typeface="Arial" pitchFamily="34" charset="0"/>
                          <a:cs typeface="Arial" pitchFamily="34" charset="0"/>
                        </a:rPr>
                        <a:t>Uses quantitative information in connection with the argument or purpose of the work, though data may be presented in a less than completely effective format or some parts of the explication may be uneven.</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smtClean="0">
                          <a:effectLst/>
                          <a:latin typeface="Arial" pitchFamily="34" charset="0"/>
                          <a:cs typeface="Arial" pitchFamily="34" charset="0"/>
                        </a:rPr>
                        <a:t>Uses quantitative information, but does not effectively connect it to the argument or purpose of the work.</a:t>
                      </a:r>
                      <a:endParaRPr lang="en-US" sz="800" kern="150" dirty="0">
                        <a:effectLst/>
                        <a:latin typeface="Arial" pitchFamily="34" charset="0"/>
                        <a:ea typeface="Times New Roman"/>
                        <a:cs typeface="Arial" pitchFamily="34" charset="0"/>
                      </a:endParaRPr>
                    </a:p>
                  </a:txBody>
                  <a:tcPr marL="24179" marR="24179" marT="24179" marB="24179"/>
                </a:tc>
                <a:tc>
                  <a:txBody>
                    <a:bodyPr/>
                    <a:lstStyle/>
                    <a:p>
                      <a:pPr marL="0" marR="0">
                        <a:spcBef>
                          <a:spcPts val="0"/>
                        </a:spcBef>
                        <a:spcAft>
                          <a:spcPts val="0"/>
                        </a:spcAft>
                      </a:pPr>
                      <a:r>
                        <a:rPr lang="ru-RU" sz="800" kern="150" dirty="0">
                          <a:effectLst/>
                          <a:latin typeface="Arial" pitchFamily="34" charset="0"/>
                          <a:cs typeface="Arial" pitchFamily="34" charset="0"/>
                        </a:rPr>
                        <a:t>Presents an argument for which quantitative evidence is pertinent, but does not provide adequate explicit numerical support.  (May use quasi-quantitative words such as "many," "few," "increasing," "small," and the like in place of actual quantities.)</a:t>
                      </a:r>
                      <a:endParaRPr lang="en-US" sz="800" kern="150" dirty="0">
                        <a:effectLst/>
                        <a:latin typeface="Arial" pitchFamily="34" charset="0"/>
                        <a:ea typeface="Times New Roman"/>
                        <a:cs typeface="Arial" pitchFamily="34" charset="0"/>
                      </a:endParaRPr>
                    </a:p>
                  </a:txBody>
                  <a:tcPr marL="24179" marR="24179" marT="24179" marB="24179"/>
                </a:tc>
              </a:tr>
            </a:tbl>
          </a:graphicData>
        </a:graphic>
      </p:graphicFrame>
      <p:sp>
        <p:nvSpPr>
          <p:cNvPr id="2" name="Date Placeholder 1"/>
          <p:cNvSpPr>
            <a:spLocks noGrp="1"/>
          </p:cNvSpPr>
          <p:nvPr>
            <p:ph type="dt" sz="half" idx="10"/>
          </p:nvPr>
        </p:nvSpPr>
        <p:spPr/>
        <p:txBody>
          <a:bodyPr/>
          <a:lstStyle/>
          <a:p>
            <a:fld id="{FDFA2F63-3D93-4AF4-A44B-6F098AE30010}" type="datetime1">
              <a:rPr lang="en-US" smtClean="0"/>
              <a:pPr/>
              <a:t>6/13/2018</a:t>
            </a:fld>
            <a:endParaRPr lang="en-US" dirty="0"/>
          </a:p>
        </p:txBody>
      </p:sp>
    </p:spTree>
    <p:extLst>
      <p:ext uri="{BB962C8B-B14F-4D97-AF65-F5344CB8AC3E}">
        <p14:creationId xmlns="" xmlns:p14="http://schemas.microsoft.com/office/powerpoint/2010/main" val="12008391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Quantitative Literacy at 2-year institutions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508037057"/>
              </p:ext>
            </p:extLst>
          </p:nvPr>
        </p:nvGraphicFramePr>
        <p:xfrm>
          <a:off x="457200" y="1600200"/>
          <a:ext cx="86868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0836080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Quantitative Literacy at 4-year institutions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561731643"/>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549454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Analysis: Quantitative Literacy</a:t>
            </a:r>
            <a:endParaRPr lang="en-US" sz="3600" dirty="0"/>
          </a:p>
        </p:txBody>
      </p:sp>
      <p:sp>
        <p:nvSpPr>
          <p:cNvPr id="3" name="Content Placeholder 2"/>
          <p:cNvSpPr>
            <a:spLocks noGrp="1"/>
          </p:cNvSpPr>
          <p:nvPr>
            <p:ph idx="1"/>
          </p:nvPr>
        </p:nvSpPr>
        <p:spPr/>
        <p:txBody>
          <a:bodyPr>
            <a:normAutofit fontScale="85000" lnSpcReduction="10000"/>
          </a:bodyPr>
          <a:lstStyle/>
          <a:p>
            <a:r>
              <a:rPr lang="en-US" dirty="0" smtClean="0"/>
              <a:t>The size of Mass. n is really problematic to draw conclusions</a:t>
            </a:r>
          </a:p>
          <a:p>
            <a:r>
              <a:rPr lang="en-US" dirty="0" smtClean="0"/>
              <a:t>2 Year: Other than Applications/Analysis and Assumptions, Mass. is behind Project level data.</a:t>
            </a:r>
          </a:p>
          <a:p>
            <a:r>
              <a:rPr lang="en-US" dirty="0" smtClean="0"/>
              <a:t>How much of this is a function of the assignments and the size of the n?</a:t>
            </a:r>
          </a:p>
          <a:p>
            <a:r>
              <a:rPr lang="en-US" dirty="0" smtClean="0"/>
              <a:t>4 Year: Mass. is comparable to Project level data except in Assumptions, which reflects a general improvement in all categories.</a:t>
            </a:r>
          </a:p>
          <a:p>
            <a:r>
              <a:rPr lang="en-US" dirty="0" smtClean="0"/>
              <a:t>However, no change in Assumptions within Mass. from 2 to 4 Year whereas project level data improved. </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t>Suggested Actions</a:t>
            </a:r>
            <a:endParaRPr lang="en-US" sz="3600" dirty="0"/>
          </a:p>
        </p:txBody>
      </p:sp>
      <p:sp>
        <p:nvSpPr>
          <p:cNvPr id="2" name="Content Placeholder 1"/>
          <p:cNvSpPr>
            <a:spLocks noGrp="1"/>
          </p:cNvSpPr>
          <p:nvPr>
            <p:ph idx="1"/>
          </p:nvPr>
        </p:nvSpPr>
        <p:spPr/>
        <p:txBody>
          <a:bodyPr>
            <a:normAutofit fontScale="92500" lnSpcReduction="10000"/>
          </a:bodyPr>
          <a:lstStyle/>
          <a:p>
            <a:r>
              <a:rPr lang="en-US" sz="2200" dirty="0" smtClean="0"/>
              <a:t>Increased efforts in upper level courses to teach and assess for critical thinking across the curriculum in order to increase student learning.</a:t>
            </a:r>
          </a:p>
          <a:p>
            <a:pPr lvl="1"/>
            <a:r>
              <a:rPr lang="en-US" sz="1800" dirty="0" smtClean="0"/>
              <a:t>State-wide assignment design discipline-based workshops</a:t>
            </a:r>
          </a:p>
          <a:p>
            <a:r>
              <a:rPr lang="en-US" sz="2200" dirty="0" smtClean="0"/>
              <a:t>Significantly increased efforts required in writing across the curriculum and the restructuring of Developmental Writing.</a:t>
            </a:r>
          </a:p>
          <a:p>
            <a:pPr lvl="1"/>
            <a:r>
              <a:rPr lang="en-US" sz="1800" dirty="0" smtClean="0"/>
              <a:t>Smaller writing classes </a:t>
            </a:r>
          </a:p>
          <a:p>
            <a:pPr lvl="1"/>
            <a:r>
              <a:rPr lang="en-US" sz="1800" dirty="0" smtClean="0"/>
              <a:t>Use of peer editing (high impact practice)</a:t>
            </a:r>
          </a:p>
          <a:p>
            <a:pPr lvl="1"/>
            <a:r>
              <a:rPr lang="en-US" sz="1800" dirty="0" smtClean="0"/>
              <a:t>Requiring a minimum number of pages written per course and multiple drafts</a:t>
            </a:r>
          </a:p>
          <a:p>
            <a:pPr lvl="1"/>
            <a:r>
              <a:rPr lang="en-US" sz="1800" dirty="0" smtClean="0"/>
              <a:t>State-wide workshops on undergraduate writing</a:t>
            </a:r>
          </a:p>
          <a:p>
            <a:r>
              <a:rPr lang="en-US" sz="2200" dirty="0" smtClean="0"/>
              <a:t>Increased emphasis on syntax/mechanics across the curriculum at all levels.</a:t>
            </a:r>
          </a:p>
          <a:p>
            <a:r>
              <a:rPr lang="en-US" sz="2200" dirty="0" smtClean="0"/>
              <a:t>Significantly increased efforts in quantitative literacy across the curriculum in lower level courses in </a:t>
            </a:r>
            <a:r>
              <a:rPr lang="en-US" sz="2200" i="1" dirty="0" smtClean="0"/>
              <a:t>Interpretation, Representation, and Calculation</a:t>
            </a:r>
            <a:r>
              <a:rPr lang="en-US" sz="2200" dirty="0" smtClean="0"/>
              <a:t>.</a:t>
            </a:r>
          </a:p>
          <a:p>
            <a:pPr lvl="1"/>
            <a:r>
              <a:rPr lang="en-US" sz="1800" dirty="0" smtClean="0"/>
              <a:t>State-wide assignment design discipline-based workshops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32" y="344269"/>
            <a:ext cx="9144000" cy="646331"/>
          </a:xfrm>
          <a:prstGeom prst="rect">
            <a:avLst/>
          </a:prstGeom>
          <a:noFill/>
        </p:spPr>
        <p:txBody>
          <a:bodyPr wrap="square" rtlCol="0">
            <a:spAutoFit/>
          </a:bodyPr>
          <a:lstStyle/>
          <a:p>
            <a:pPr algn="ctr"/>
            <a:r>
              <a:rPr lang="en-US" sz="3600" dirty="0" smtClean="0">
                <a:solidFill>
                  <a:schemeClr val="tx1">
                    <a:lumMod val="85000"/>
                    <a:lumOff val="15000"/>
                  </a:schemeClr>
                </a:solidFill>
              </a:rPr>
              <a:t>Study Findings and Summary</a:t>
            </a:r>
            <a:endParaRPr lang="en-US" sz="3600" dirty="0">
              <a:solidFill>
                <a:schemeClr val="tx1">
                  <a:lumMod val="85000"/>
                  <a:lumOff val="15000"/>
                </a:schemeClr>
              </a:solidFill>
            </a:endParaRPr>
          </a:p>
        </p:txBody>
      </p:sp>
      <p:sp>
        <p:nvSpPr>
          <p:cNvPr id="3" name="TextBox 2"/>
          <p:cNvSpPr txBox="1"/>
          <p:nvPr/>
        </p:nvSpPr>
        <p:spPr>
          <a:xfrm>
            <a:off x="914400" y="2438399"/>
            <a:ext cx="7543800" cy="2246769"/>
          </a:xfrm>
          <a:prstGeom prst="rect">
            <a:avLst/>
          </a:prstGeom>
          <a:noFill/>
        </p:spPr>
        <p:txBody>
          <a:bodyPr wrap="square" rtlCol="0">
            <a:spAutoFit/>
          </a:bodyPr>
          <a:lstStyle/>
          <a:p>
            <a:r>
              <a:rPr lang="en-US" sz="2000" dirty="0" smtClean="0"/>
              <a:t>These slides summarize results from the demonstration year of the </a:t>
            </a:r>
            <a:r>
              <a:rPr lang="en-US" sz="2000" b="1" dirty="0" smtClean="0"/>
              <a:t>Multi-State Collaborative for Advancing Quality Student Learning</a:t>
            </a:r>
            <a:r>
              <a:rPr lang="en-US" sz="2000" dirty="0" smtClean="0"/>
              <a:t>  involving twelve states using common rubrics to assess more than 7,000 pieces of student work. The sample of student work represented the near-graduation students across the participating institutions only; therefore, </a:t>
            </a:r>
            <a:r>
              <a:rPr lang="en-US" sz="2000" i="1" dirty="0" smtClean="0"/>
              <a:t>the results are not generalizable for all students in each participating state or nationwide.</a:t>
            </a:r>
            <a:endParaRPr lang="en-US" sz="2000" i="1" dirty="0"/>
          </a:p>
        </p:txBody>
      </p:sp>
      <p:sp>
        <p:nvSpPr>
          <p:cNvPr id="13" name="Rectangle 12"/>
          <p:cNvSpPr/>
          <p:nvPr/>
        </p:nvSpPr>
        <p:spPr>
          <a:xfrm flipV="1">
            <a:off x="-18539" y="1066799"/>
            <a:ext cx="9159448" cy="8606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0" y="990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fld id="{C55133EA-4599-4B3A-AA20-255C8A3C5DBC}" type="datetime1">
              <a:rPr lang="en-US" smtClean="0"/>
              <a:pPr/>
              <a:t>6/13/2018</a:t>
            </a:fld>
            <a:endParaRPr lang="en-US" dirty="0"/>
          </a:p>
        </p:txBody>
      </p:sp>
    </p:spTree>
    <p:extLst>
      <p:ext uri="{BB962C8B-B14F-4D97-AF65-F5344CB8AC3E}">
        <p14:creationId xmlns="" xmlns:p14="http://schemas.microsoft.com/office/powerpoint/2010/main" val="6311367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Suggested Actions</a:t>
            </a:r>
            <a:endParaRPr lang="en-US" dirty="0"/>
          </a:p>
        </p:txBody>
      </p:sp>
      <p:sp>
        <p:nvSpPr>
          <p:cNvPr id="2" name="Content Placeholder 1"/>
          <p:cNvSpPr>
            <a:spLocks noGrp="1"/>
          </p:cNvSpPr>
          <p:nvPr>
            <p:ph idx="1"/>
          </p:nvPr>
        </p:nvSpPr>
        <p:spPr/>
        <p:txBody>
          <a:bodyPr/>
          <a:lstStyle/>
          <a:p>
            <a:r>
              <a:rPr lang="en-US" sz="2800" dirty="0" smtClean="0"/>
              <a:t>Increased emphasis on Quantitative Literacy: </a:t>
            </a:r>
            <a:r>
              <a:rPr lang="en-US" sz="2800" i="1" dirty="0" smtClean="0"/>
              <a:t>Assumptions</a:t>
            </a:r>
            <a:r>
              <a:rPr lang="en-US" sz="2800" dirty="0" smtClean="0"/>
              <a:t> in all courses across the curriculum and in assignments.</a:t>
            </a:r>
          </a:p>
          <a:p>
            <a:r>
              <a:rPr lang="en-US" sz="2800" dirty="0" smtClean="0"/>
              <a:t>Compare MSC-Mass. data to NESE data for possible correlations</a:t>
            </a:r>
          </a:p>
          <a:p>
            <a:r>
              <a:rPr lang="en-US" sz="2800" dirty="0" smtClean="0"/>
              <a:t>Attempt to achieve the stratified participation sample for Mass. in order to increase “n” and generalize from the results</a:t>
            </a:r>
          </a:p>
          <a:p>
            <a:pPr lvl="1"/>
            <a:r>
              <a:rPr lang="en-US" sz="2400" dirty="0" smtClean="0"/>
              <a:t>Gain participation of small institutions with low minority representation</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chemeClr val="accent1"/>
                </a:solidFill>
              </a:rPr>
              <a:t>Next Steps  </a:t>
            </a:r>
            <a:r>
              <a:rPr lang="en-US" dirty="0" smtClean="0">
                <a:solidFill>
                  <a:schemeClr val="accent1"/>
                </a:solidFill>
              </a:rPr>
              <a:t/>
            </a:r>
            <a:br>
              <a:rPr lang="en-US" dirty="0" smtClean="0">
                <a:solidFill>
                  <a:schemeClr val="accent1"/>
                </a:solidFill>
              </a:rPr>
            </a:br>
            <a:r>
              <a:rPr lang="en-US" dirty="0" smtClean="0"/>
              <a:t>MSC Refinement Year (year </a:t>
            </a:r>
            <a:r>
              <a:rPr lang="en-US" dirty="0"/>
              <a:t>t</a:t>
            </a:r>
            <a:r>
              <a:rPr lang="en-US" dirty="0" smtClean="0"/>
              <a:t>hree)</a:t>
            </a:r>
            <a:endParaRPr lang="en-US" dirty="0"/>
          </a:p>
        </p:txBody>
      </p:sp>
      <p:sp>
        <p:nvSpPr>
          <p:cNvPr id="3" name="Content Placeholder 2"/>
          <p:cNvSpPr>
            <a:spLocks noGrp="1"/>
          </p:cNvSpPr>
          <p:nvPr>
            <p:ph idx="1"/>
          </p:nvPr>
        </p:nvSpPr>
        <p:spPr>
          <a:xfrm>
            <a:off x="605797" y="1337627"/>
            <a:ext cx="7932407" cy="4805597"/>
          </a:xfrm>
        </p:spPr>
        <p:txBody>
          <a:bodyPr anchor="ctr">
            <a:normAutofit fontScale="92500" lnSpcReduction="20000"/>
          </a:bodyPr>
          <a:lstStyle/>
          <a:p>
            <a:pPr>
              <a:spcBef>
                <a:spcPts val="600"/>
              </a:spcBef>
              <a:spcAft>
                <a:spcPts val="1200"/>
              </a:spcAft>
            </a:pPr>
            <a:r>
              <a:rPr lang="en-US" dirty="0" smtClean="0"/>
              <a:t>13 states, five with representative samples for the state</a:t>
            </a:r>
          </a:p>
          <a:p>
            <a:pPr>
              <a:spcBef>
                <a:spcPts val="600"/>
              </a:spcBef>
              <a:spcAft>
                <a:spcPts val="1200"/>
              </a:spcAft>
            </a:pPr>
            <a:r>
              <a:rPr lang="en-US" dirty="0" smtClean="0"/>
              <a:t>20,000 artifacts collected and uploaded</a:t>
            </a:r>
          </a:p>
          <a:p>
            <a:pPr>
              <a:spcBef>
                <a:spcPts val="600"/>
              </a:spcBef>
              <a:spcAft>
                <a:spcPts val="1200"/>
              </a:spcAft>
            </a:pPr>
            <a:r>
              <a:rPr lang="en-US" dirty="0" smtClean="0"/>
              <a:t>Establishment of inter-state “SWAT” teams</a:t>
            </a:r>
          </a:p>
          <a:p>
            <a:pPr>
              <a:spcBef>
                <a:spcPts val="600"/>
              </a:spcBef>
              <a:spcAft>
                <a:spcPts val="1200"/>
              </a:spcAft>
            </a:pPr>
            <a:r>
              <a:rPr lang="en-US" dirty="0" smtClean="0"/>
              <a:t>Increased focus on evaluation – panel of data scientists</a:t>
            </a:r>
          </a:p>
          <a:p>
            <a:pPr>
              <a:spcBef>
                <a:spcPts val="600"/>
              </a:spcBef>
              <a:spcAft>
                <a:spcPts val="1200"/>
              </a:spcAft>
            </a:pPr>
            <a:r>
              <a:rPr lang="en-US" dirty="0" smtClean="0"/>
              <a:t>Increased focus on equity</a:t>
            </a:r>
          </a:p>
          <a:p>
            <a:pPr>
              <a:spcBef>
                <a:spcPts val="600"/>
              </a:spcBef>
              <a:spcAft>
                <a:spcPts val="1200"/>
              </a:spcAft>
            </a:pPr>
            <a:r>
              <a:rPr lang="en-US" dirty="0" smtClean="0"/>
              <a:t>Explore feasibility of sub-study following students into the workforce</a:t>
            </a:r>
          </a:p>
        </p:txBody>
      </p:sp>
      <p:sp>
        <p:nvSpPr>
          <p:cNvPr id="4" name="Slide Number Placeholder 3"/>
          <p:cNvSpPr>
            <a:spLocks noGrp="1"/>
          </p:cNvSpPr>
          <p:nvPr>
            <p:ph type="sldNum" sz="quarter" idx="4294967295"/>
          </p:nvPr>
        </p:nvSpPr>
        <p:spPr>
          <a:xfrm>
            <a:off x="6755825" y="6497198"/>
            <a:ext cx="2057400" cy="335326"/>
          </a:xfrm>
          <a:prstGeom prst="rect">
            <a:avLst/>
          </a:prstGeom>
        </p:spPr>
        <p:txBody>
          <a:bodyPr/>
          <a:lstStyle/>
          <a:p>
            <a:fld id="{4FBE9844-9179-4A19-AB61-B0EC7EA45A17}" type="slidenum">
              <a:rPr lang="en-US" smtClean="0"/>
              <a:pPr/>
              <a:t>31</a:t>
            </a:fld>
            <a:endParaRPr lang="en-US"/>
          </a:p>
        </p:txBody>
      </p:sp>
    </p:spTree>
    <p:extLst>
      <p:ext uri="{BB962C8B-B14F-4D97-AF65-F5344CB8AC3E}">
        <p14:creationId xmlns="" xmlns:p14="http://schemas.microsoft.com/office/powerpoint/2010/main" val="677415486"/>
      </p:ext>
    </p:extLst>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Conclusion</a:t>
            </a:r>
            <a:endParaRPr lang="en-US" dirty="0"/>
          </a:p>
        </p:txBody>
      </p:sp>
      <p:sp>
        <p:nvSpPr>
          <p:cNvPr id="2" name="Content Placeholder 1"/>
          <p:cNvSpPr>
            <a:spLocks noGrp="1"/>
          </p:cNvSpPr>
          <p:nvPr>
            <p:ph idx="1"/>
          </p:nvPr>
        </p:nvSpPr>
        <p:spPr/>
        <p:txBody>
          <a:bodyPr/>
          <a:lstStyle/>
          <a:p>
            <a:r>
              <a:rPr lang="en-US" dirty="0" smtClean="0"/>
              <a:t>Open Discussion</a:t>
            </a:r>
          </a:p>
          <a:p>
            <a:endParaRPr lang="en-US" dirty="0" smtClean="0"/>
          </a:p>
          <a:p>
            <a:r>
              <a:rPr lang="en-US" dirty="0" smtClean="0"/>
              <a:t>Next Steps</a:t>
            </a:r>
          </a:p>
          <a:p>
            <a:endParaRPr lang="en-US" dirty="0" smtClean="0"/>
          </a:p>
          <a:p>
            <a:r>
              <a:rPr lang="en-US" dirty="0" smtClean="0"/>
              <a:t>Thank You!</a:t>
            </a:r>
            <a:endParaRPr lang="en-US" dirty="0"/>
          </a:p>
        </p:txBody>
      </p:sp>
      <p:pic>
        <p:nvPicPr>
          <p:cNvPr id="1029" name="Picture 5" descr="C:\Users\rawkward\AppData\Local\Microsoft\Windows\Temporary Internet Files\Content.IE5\V1ULD08W\Thank-you-pinned-note[1].png"/>
          <p:cNvPicPr>
            <a:picLocks noChangeAspect="1" noChangeArrowheads="1"/>
          </p:cNvPicPr>
          <p:nvPr/>
        </p:nvPicPr>
        <p:blipFill>
          <a:blip r:embed="rId2" cstate="print"/>
          <a:srcRect/>
          <a:stretch>
            <a:fillRect/>
          </a:stretch>
        </p:blipFill>
        <p:spPr bwMode="auto">
          <a:xfrm>
            <a:off x="4724400" y="3962400"/>
            <a:ext cx="2362202" cy="2133600"/>
          </a:xfrm>
          <a:prstGeom prst="rect">
            <a:avLst/>
          </a:prstGeom>
          <a:noFill/>
        </p:spPr>
      </p:pic>
      <p:pic>
        <p:nvPicPr>
          <p:cNvPr id="1030" name="Picture 6" descr="C:\Users\rawkward\AppData\Local\Microsoft\Windows\Temporary Internet Files\Content.IE5\SFGFPN6L\group-discussion[1].jpg"/>
          <p:cNvPicPr>
            <a:picLocks noChangeAspect="1" noChangeArrowheads="1"/>
          </p:cNvPicPr>
          <p:nvPr/>
        </p:nvPicPr>
        <p:blipFill>
          <a:blip r:embed="rId3" cstate="print"/>
          <a:srcRect/>
          <a:stretch>
            <a:fillRect/>
          </a:stretch>
        </p:blipFill>
        <p:spPr bwMode="auto">
          <a:xfrm>
            <a:off x="4343400" y="1600200"/>
            <a:ext cx="3124200" cy="1828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7"/>
          <p:cNvSpPr txBox="1">
            <a:spLocks/>
          </p:cNvSpPr>
          <p:nvPr/>
        </p:nvSpPr>
        <p:spPr>
          <a:xfrm>
            <a:off x="1" y="1671066"/>
            <a:ext cx="9143999" cy="1951479"/>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050" b="1" dirty="0">
                <a:solidFill>
                  <a:schemeClr val="accent1"/>
                </a:solidFill>
                <a:latin typeface="Calibri" charset="0"/>
                <a:ea typeface="Calibri" charset="0"/>
                <a:cs typeface="Calibri" charset="0"/>
              </a:rPr>
              <a:t>Inherent Challenge for VALUE</a:t>
            </a:r>
            <a:r>
              <a:rPr lang="en-US" sz="4050" b="1" dirty="0">
                <a:solidFill>
                  <a:schemeClr val="tx2"/>
                </a:solidFill>
                <a:latin typeface="Calibri" charset="0"/>
                <a:ea typeface="Calibri" charset="0"/>
                <a:cs typeface="Calibri" charset="0"/>
              </a:rPr>
              <a:t> </a:t>
            </a:r>
          </a:p>
          <a:p>
            <a:pPr algn="l"/>
            <a:r>
              <a:rPr lang="en-US" sz="4050" b="1" dirty="0">
                <a:solidFill>
                  <a:schemeClr val="accent4"/>
                </a:solidFill>
                <a:latin typeface="Calibri" charset="0"/>
                <a:ea typeface="Calibri" charset="0"/>
                <a:cs typeface="Calibri" charset="0"/>
              </a:rPr>
              <a:t>Navigating Methodological Complexity</a:t>
            </a:r>
          </a:p>
        </p:txBody>
      </p:sp>
      <p:sp>
        <p:nvSpPr>
          <p:cNvPr id="3" name="Rectangle 2"/>
          <p:cNvSpPr/>
          <p:nvPr/>
        </p:nvSpPr>
        <p:spPr>
          <a:xfrm flipV="1">
            <a:off x="-5151" y="-2"/>
            <a:ext cx="9159448" cy="381002"/>
          </a:xfrm>
          <a:prstGeom prst="rect">
            <a:avLst/>
          </a:prstGeom>
          <a:solidFill>
            <a:srgbClr val="4D6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flipV="1">
            <a:off x="0" y="6705599"/>
            <a:ext cx="9154297" cy="177626"/>
          </a:xfrm>
          <a:prstGeom prst="rect">
            <a:avLst/>
          </a:prstGeom>
          <a:solidFill>
            <a:srgbClr val="A9C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 xmlns:p14="http://schemas.microsoft.com/office/powerpoint/2010/main" val="2489739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7"/>
          <p:cNvSpPr txBox="1">
            <a:spLocks/>
          </p:cNvSpPr>
          <p:nvPr/>
        </p:nvSpPr>
        <p:spPr>
          <a:xfrm>
            <a:off x="215310" y="1148953"/>
            <a:ext cx="3141921" cy="3950688"/>
          </a:xfrm>
          <a:prstGeom prst="rect">
            <a:avLst/>
          </a:prstGeom>
        </p:spPr>
        <p:txBody>
          <a:bodyPr vert="horz" lIns="68580" tIns="34290" rIns="68580" bIns="3429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500" b="1" dirty="0">
                <a:solidFill>
                  <a:schemeClr val="accent4"/>
                </a:solidFill>
                <a:latin typeface="+mn-lt"/>
                <a:ea typeface="Abadi MT Condensed Light" charset="0"/>
                <a:cs typeface="Abadi MT Condensed Light" charset="0"/>
              </a:rPr>
              <a:t>Purpose</a:t>
            </a:r>
            <a:r>
              <a:rPr lang="en-US" sz="3600" b="1" dirty="0">
                <a:solidFill>
                  <a:schemeClr val="accent1"/>
                </a:solidFill>
                <a:latin typeface="+mn-lt"/>
                <a:ea typeface="Abadi MT Condensed Light" charset="0"/>
                <a:cs typeface="Abadi MT Condensed Light" charset="0"/>
              </a:rPr>
              <a:t> = Discuss validity &amp; reliability in relation to inherent complexity of VALUE</a:t>
            </a:r>
            <a:endParaRPr lang="en-US" sz="2700" b="1" i="1" dirty="0">
              <a:solidFill>
                <a:schemeClr val="accent1"/>
              </a:solidFill>
              <a:latin typeface="+mn-lt"/>
              <a:ea typeface="Abadi MT Condensed Light" charset="0"/>
              <a:cs typeface="Abadi MT Condensed Light" charset="0"/>
            </a:endParaRPr>
          </a:p>
        </p:txBody>
      </p:sp>
      <p:graphicFrame>
        <p:nvGraphicFramePr>
          <p:cNvPr id="4" name="Diagram 3"/>
          <p:cNvGraphicFramePr/>
          <p:nvPr>
            <p:extLst>
              <p:ext uri="{D42A27DB-BD31-4B8C-83A1-F6EECF244321}">
                <p14:modId xmlns="" xmlns:p14="http://schemas.microsoft.com/office/powerpoint/2010/main" val="302493213"/>
              </p:ext>
            </p:extLst>
          </p:nvPr>
        </p:nvGraphicFramePr>
        <p:xfrm>
          <a:off x="2438401" y="1148952"/>
          <a:ext cx="7402032" cy="48708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2930800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 xmlns:p14="http://schemas.microsoft.com/office/powerpoint/2010/main" val="494882509"/>
              </p:ext>
            </p:extLst>
          </p:nvPr>
        </p:nvGraphicFramePr>
        <p:xfrm>
          <a:off x="152400" y="1447800"/>
          <a:ext cx="8534400" cy="49869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p:cNvSpPr/>
          <p:nvPr/>
        </p:nvSpPr>
        <p:spPr>
          <a:xfrm>
            <a:off x="152400" y="228600"/>
            <a:ext cx="4993931" cy="707886"/>
          </a:xfrm>
          <a:prstGeom prst="rect">
            <a:avLst/>
          </a:prstGeom>
        </p:spPr>
        <p:txBody>
          <a:bodyPr wrap="none">
            <a:spAutoFit/>
          </a:bodyPr>
          <a:lstStyle/>
          <a:p>
            <a:r>
              <a:rPr lang="en-US" sz="4000" b="1" dirty="0">
                <a:solidFill>
                  <a:schemeClr val="accent1"/>
                </a:solidFill>
                <a:ea typeface="Abadi MT Condensed Light" charset="0"/>
                <a:cs typeface="Abadi MT Condensed Light" charset="0"/>
              </a:rPr>
              <a:t>A careful balancing act</a:t>
            </a:r>
          </a:p>
        </p:txBody>
      </p:sp>
    </p:spTree>
    <p:extLst>
      <p:ext uri="{BB962C8B-B14F-4D97-AF65-F5344CB8AC3E}">
        <p14:creationId xmlns="" xmlns:p14="http://schemas.microsoft.com/office/powerpoint/2010/main" val="3404412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05620" y="0"/>
            <a:ext cx="8608219" cy="1143000"/>
          </a:xfrm>
        </p:spPr>
        <p:txBody>
          <a:bodyPr>
            <a:normAutofit/>
          </a:bodyPr>
          <a:lstStyle/>
          <a:p>
            <a:pPr algn="l">
              <a:lnSpc>
                <a:spcPts val="2461"/>
              </a:lnSpc>
            </a:pPr>
            <a:r>
              <a:rPr lang="en-US" altLang="en-US" sz="3200" b="1" dirty="0">
                <a:solidFill>
                  <a:schemeClr val="accent1"/>
                </a:solidFill>
                <a:latin typeface="+mn-lt"/>
              </a:rPr>
              <a:t>Faculty &amp; staff saw the VALUE rubrics as valid.</a:t>
            </a:r>
          </a:p>
        </p:txBody>
      </p:sp>
      <p:sp>
        <p:nvSpPr>
          <p:cNvPr id="25604" name="TextBox 4"/>
          <p:cNvSpPr txBox="1">
            <a:spLocks noChangeArrowheads="1"/>
          </p:cNvSpPr>
          <p:nvPr/>
        </p:nvSpPr>
        <p:spPr bwMode="auto">
          <a:xfrm>
            <a:off x="237432" y="728302"/>
            <a:ext cx="8544594" cy="3384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1383" tIns="45692" rIns="91383" bIns="45692">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pPr marL="0" marR="0" lvl="0" indent="0" algn="l" defTabSz="642684" rtl="0" eaLnBrk="1" fontAlgn="base" latinLnBrk="0" hangingPunct="1">
              <a:lnSpc>
                <a:spcPct val="100000"/>
              </a:lnSpc>
              <a:spcBef>
                <a:spcPct val="0"/>
              </a:spcBef>
              <a:spcAft>
                <a:spcPct val="0"/>
              </a:spcAft>
              <a:buClrTx/>
              <a:buSzTx/>
              <a:buFontTx/>
              <a:buNone/>
              <a:tabLst/>
              <a:defRPr/>
            </a:pPr>
            <a:r>
              <a:rPr kumimoji="0" lang="en-US" altLang="en-US" sz="1600" b="1" i="0" u="none" strike="noStrike" kern="1200" cap="none" spc="0" normalizeH="0" baseline="0" noProof="0" dirty="0">
                <a:ln>
                  <a:noFill/>
                </a:ln>
                <a:solidFill>
                  <a:prstClr val="black">
                    <a:lumMod val="50000"/>
                    <a:lumOff val="50000"/>
                  </a:prstClr>
                </a:solidFill>
                <a:effectLst/>
                <a:uLnTx/>
                <a:uFillTx/>
                <a:latin typeface="+mn-lt"/>
                <a:ea typeface="ヒラギノ角ゴ ProN W3" pitchFamily="1" charset="-128"/>
                <a:cs typeface="Arial" pitchFamily="34" charset="0"/>
                <a:sym typeface="GillSans" pitchFamily="-68" charset="0"/>
              </a:rPr>
              <a:t>Percent of scorers who reported Strongly Agree or Agree with each aspect of rubric use</a:t>
            </a:r>
          </a:p>
        </p:txBody>
      </p:sp>
      <p:graphicFrame>
        <p:nvGraphicFramePr>
          <p:cNvPr id="13" name="Chart 12"/>
          <p:cNvGraphicFramePr/>
          <p:nvPr>
            <p:extLst>
              <p:ext uri="{D42A27DB-BD31-4B8C-83A1-F6EECF244321}">
                <p14:modId xmlns="" xmlns:p14="http://schemas.microsoft.com/office/powerpoint/2010/main" val="617523878"/>
              </p:ext>
            </p:extLst>
          </p:nvPr>
        </p:nvGraphicFramePr>
        <p:xfrm>
          <a:off x="304800" y="1524000"/>
          <a:ext cx="87630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457200" y="6472951"/>
            <a:ext cx="9601200" cy="307777"/>
          </a:xfrm>
          <a:prstGeom prst="rect">
            <a:avLst/>
          </a:prstGeom>
        </p:spPr>
        <p:txBody>
          <a:bodyPr wrap="square">
            <a:spAutoFit/>
          </a:bodyPr>
          <a:lstStyle/>
          <a:p>
            <a:r>
              <a:rPr lang="en-US" sz="1400" dirty="0"/>
              <a:t>These results are not generalizable across participating states or the nation in any way. Please use appropriately.</a:t>
            </a:r>
          </a:p>
        </p:txBody>
      </p:sp>
    </p:spTree>
    <p:extLst>
      <p:ext uri="{BB962C8B-B14F-4D97-AF65-F5344CB8AC3E}">
        <p14:creationId xmlns="" xmlns:p14="http://schemas.microsoft.com/office/powerpoint/2010/main" val="645855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8000" b="1" dirty="0">
                <a:solidFill>
                  <a:schemeClr val="accent1"/>
                </a:solidFill>
                <a:latin typeface="+mn-lt"/>
              </a:rPr>
              <a:t>Lessons Learned</a:t>
            </a:r>
          </a:p>
        </p:txBody>
      </p:sp>
      <p:sp>
        <p:nvSpPr>
          <p:cNvPr id="3" name="Content Placeholder 2"/>
          <p:cNvSpPr>
            <a:spLocks noGrp="1"/>
          </p:cNvSpPr>
          <p:nvPr>
            <p:ph idx="1"/>
          </p:nvPr>
        </p:nvSpPr>
        <p:spPr>
          <a:xfrm>
            <a:off x="457200" y="1600200"/>
            <a:ext cx="8229600" cy="4953000"/>
          </a:xfrm>
        </p:spPr>
        <p:txBody>
          <a:bodyPr>
            <a:noAutofit/>
          </a:bodyPr>
          <a:lstStyle/>
          <a:p>
            <a:r>
              <a:rPr lang="en-US" sz="2100" dirty="0"/>
              <a:t>Actionable data about student achievement and improvement of key learning outcomes on specific key dimensions of these important learning outcomes can be generated via a common rubric-based assessment approach.</a:t>
            </a:r>
          </a:p>
          <a:p>
            <a:pPr lvl="0"/>
            <a:r>
              <a:rPr lang="en-US" sz="2100" dirty="0"/>
              <a:t>Faculty can effectively use common rubrics to evaluate student work products—even those produced for courses outside their area of expertise.</a:t>
            </a:r>
          </a:p>
          <a:p>
            <a:pPr lvl="0"/>
            <a:r>
              <a:rPr lang="en-US" sz="2100" dirty="0"/>
              <a:t>Following training, faculty members can produce reliable results using a rubric-based assessment approach. </a:t>
            </a:r>
          </a:p>
          <a:p>
            <a:pPr lvl="0"/>
            <a:r>
              <a:rPr lang="en-US" sz="2100" dirty="0"/>
              <a:t>Faculty report that the VALUE Rubrics used in the study do encompass key elements of each learning outcome studied, and were very useful for assessing student work and for improving assignments.</a:t>
            </a:r>
          </a:p>
          <a:p>
            <a:pPr lvl="0"/>
            <a:r>
              <a:rPr lang="en-US" sz="2100" dirty="0"/>
              <a:t>A web-based platform can create an easily usable framework for uploading student work products and facilitating their assessment.</a:t>
            </a:r>
          </a:p>
          <a:p>
            <a:endParaRPr lang="en-US" sz="2000" dirty="0"/>
          </a:p>
        </p:txBody>
      </p:sp>
      <p:sp>
        <p:nvSpPr>
          <p:cNvPr id="7" name="Rectangle 6"/>
          <p:cNvSpPr/>
          <p:nvPr/>
        </p:nvSpPr>
        <p:spPr>
          <a:xfrm flipV="1">
            <a:off x="1139137" y="-2"/>
            <a:ext cx="6869586" cy="381002"/>
          </a:xfrm>
          <a:prstGeom prst="rect">
            <a:avLst/>
          </a:prstGeom>
          <a:solidFill>
            <a:srgbClr val="4D6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flipV="1">
            <a:off x="1143001" y="6705599"/>
            <a:ext cx="6865723" cy="177626"/>
          </a:xfrm>
          <a:prstGeom prst="rect">
            <a:avLst/>
          </a:prstGeom>
          <a:solidFill>
            <a:srgbClr val="A9CE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 xmlns:p14="http://schemas.microsoft.com/office/powerpoint/2010/main" val="2754440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032" y="344269"/>
            <a:ext cx="9144000" cy="646331"/>
          </a:xfrm>
          <a:prstGeom prst="rect">
            <a:avLst/>
          </a:prstGeom>
          <a:noFill/>
        </p:spPr>
        <p:txBody>
          <a:bodyPr wrap="square" rtlCol="0">
            <a:spAutoFit/>
          </a:bodyPr>
          <a:lstStyle/>
          <a:p>
            <a:pPr algn="ctr"/>
            <a:r>
              <a:rPr lang="en-US" sz="3600" dirty="0" smtClean="0">
                <a:solidFill>
                  <a:schemeClr val="tx1">
                    <a:lumMod val="85000"/>
                    <a:lumOff val="15000"/>
                  </a:schemeClr>
                </a:solidFill>
              </a:rPr>
              <a:t>Representativeness: Gender</a:t>
            </a:r>
          </a:p>
        </p:txBody>
      </p:sp>
      <p:sp>
        <p:nvSpPr>
          <p:cNvPr id="3" name="TextBox 2"/>
          <p:cNvSpPr txBox="1"/>
          <p:nvPr/>
        </p:nvSpPr>
        <p:spPr>
          <a:xfrm>
            <a:off x="914400" y="1295400"/>
            <a:ext cx="7543800" cy="707886"/>
          </a:xfrm>
          <a:prstGeom prst="rect">
            <a:avLst/>
          </a:prstGeom>
          <a:noFill/>
        </p:spPr>
        <p:txBody>
          <a:bodyPr wrap="square" rtlCol="0">
            <a:spAutoFit/>
          </a:bodyPr>
          <a:lstStyle/>
          <a:p>
            <a:r>
              <a:rPr lang="en-US" sz="2000" i="1" dirty="0" smtClean="0"/>
              <a:t>Graduates in Participating States Relative to MSC Project Sample Demographics  </a:t>
            </a:r>
            <a:endParaRPr lang="en-US" sz="2000" i="1" dirty="0"/>
          </a:p>
        </p:txBody>
      </p:sp>
      <p:sp>
        <p:nvSpPr>
          <p:cNvPr id="13" name="Rectangle 12"/>
          <p:cNvSpPr/>
          <p:nvPr/>
        </p:nvSpPr>
        <p:spPr>
          <a:xfrm flipV="1">
            <a:off x="-18539" y="1066799"/>
            <a:ext cx="9159448" cy="8606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flipV="1">
            <a:off x="0" y="6613951"/>
            <a:ext cx="9154297" cy="2692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a:off x="0" y="990600"/>
            <a:ext cx="9154297" cy="0"/>
          </a:xfrm>
          <a:prstGeom prst="line">
            <a:avLst/>
          </a:prstGeom>
          <a:ln w="285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7" name="Chart 6"/>
          <p:cNvGraphicFramePr>
            <a:graphicFrameLocks/>
          </p:cNvGraphicFramePr>
          <p:nvPr>
            <p:extLst>
              <p:ext uri="{D42A27DB-BD31-4B8C-83A1-F6EECF244321}">
                <p14:modId xmlns="" xmlns:p14="http://schemas.microsoft.com/office/powerpoint/2010/main" val="320753631"/>
              </p:ext>
            </p:extLst>
          </p:nvPr>
        </p:nvGraphicFramePr>
        <p:xfrm>
          <a:off x="76200" y="2286000"/>
          <a:ext cx="5638800" cy="3352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 xmlns:p14="http://schemas.microsoft.com/office/powerpoint/2010/main" val="958687930"/>
              </p:ext>
            </p:extLst>
          </p:nvPr>
        </p:nvGraphicFramePr>
        <p:xfrm>
          <a:off x="3276600" y="2286000"/>
          <a:ext cx="5638800" cy="3352800"/>
        </p:xfrm>
        <a:graphic>
          <a:graphicData uri="http://schemas.openxmlformats.org/drawingml/2006/chart">
            <c:chart xmlns:c="http://schemas.openxmlformats.org/drawingml/2006/chart" xmlns:r="http://schemas.openxmlformats.org/officeDocument/2006/relationships" r:id="rId3"/>
          </a:graphicData>
        </a:graphic>
      </p:graphicFrame>
      <p:sp>
        <p:nvSpPr>
          <p:cNvPr id="2" name="Date Placeholder 1"/>
          <p:cNvSpPr>
            <a:spLocks noGrp="1"/>
          </p:cNvSpPr>
          <p:nvPr>
            <p:ph type="dt" sz="half" idx="10"/>
          </p:nvPr>
        </p:nvSpPr>
        <p:spPr/>
        <p:txBody>
          <a:bodyPr/>
          <a:lstStyle/>
          <a:p>
            <a:fld id="{3FFF3BC7-1AB7-40D8-BC09-C399AB0339D1}" type="datetime1">
              <a:rPr lang="en-US" smtClean="0"/>
              <a:pPr/>
              <a:t>6/13/2018</a:t>
            </a:fld>
            <a:endParaRPr lang="en-US" dirty="0"/>
          </a:p>
        </p:txBody>
      </p:sp>
      <p:sp>
        <p:nvSpPr>
          <p:cNvPr id="10" name="TextBox 9"/>
          <p:cNvSpPr txBox="1"/>
          <p:nvPr/>
        </p:nvSpPr>
        <p:spPr>
          <a:xfrm>
            <a:off x="1313935" y="6033216"/>
            <a:ext cx="7010400" cy="261610"/>
          </a:xfrm>
          <a:prstGeom prst="rect">
            <a:avLst/>
          </a:prstGeom>
          <a:noFill/>
        </p:spPr>
        <p:txBody>
          <a:bodyPr wrap="square" rtlCol="0">
            <a:spAutoFit/>
          </a:bodyPr>
          <a:lstStyle/>
          <a:p>
            <a:r>
              <a:rPr lang="en-US" sz="1100" i="1" dirty="0" smtClean="0"/>
              <a:t>Population data used are 2015 IPEDS graduates (associates, bachelors) in participating states.</a:t>
            </a:r>
            <a:endParaRPr lang="en-US" sz="1100" i="1" dirty="0"/>
          </a:p>
        </p:txBody>
      </p:sp>
    </p:spTree>
    <p:extLst>
      <p:ext uri="{BB962C8B-B14F-4D97-AF65-F5344CB8AC3E}">
        <p14:creationId xmlns="" xmlns:p14="http://schemas.microsoft.com/office/powerpoint/2010/main" val="718266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533</TotalTime>
  <Words>2917</Words>
  <Application>Microsoft Office PowerPoint</Application>
  <PresentationFormat>On-screen Show (4:3)</PresentationFormat>
  <Paragraphs>315</Paragraphs>
  <Slides>32</Slides>
  <Notes>5</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Slide 1</vt:lpstr>
      <vt:lpstr>Slide 2</vt:lpstr>
      <vt:lpstr>Slide 3</vt:lpstr>
      <vt:lpstr>Slide 4</vt:lpstr>
      <vt:lpstr>Slide 5</vt:lpstr>
      <vt:lpstr>Slide 6</vt:lpstr>
      <vt:lpstr>Faculty &amp; staff saw the VALUE rubrics as valid.</vt:lpstr>
      <vt:lpstr>Lessons Learned</vt:lpstr>
      <vt:lpstr>Slide 9</vt:lpstr>
      <vt:lpstr>Slide 10</vt:lpstr>
      <vt:lpstr>Slide 11</vt:lpstr>
      <vt:lpstr>Slide 12</vt:lpstr>
      <vt:lpstr>Slide 13</vt:lpstr>
      <vt:lpstr>Slide 14</vt:lpstr>
      <vt:lpstr>Slide 15</vt:lpstr>
      <vt:lpstr>Massachusetts Participating Institutions: 2016</vt:lpstr>
      <vt:lpstr>Slide 17</vt:lpstr>
      <vt:lpstr>Critical Thinking at 2-year institutions</vt:lpstr>
      <vt:lpstr>Critical Thinking at 4-year institutions</vt:lpstr>
      <vt:lpstr>Analysis: Critical Thinking</vt:lpstr>
      <vt:lpstr>Slide 21</vt:lpstr>
      <vt:lpstr>Written Communication at 2-year institutions </vt:lpstr>
      <vt:lpstr>Written Communication at 4-year institutions</vt:lpstr>
      <vt:lpstr>Analysis: Written Communications</vt:lpstr>
      <vt:lpstr>Slide 25</vt:lpstr>
      <vt:lpstr>Quantitative Literacy at 2-year institutions</vt:lpstr>
      <vt:lpstr>Quantitative Literacy at 4-year institutions</vt:lpstr>
      <vt:lpstr>Analysis: Quantitative Literacy</vt:lpstr>
      <vt:lpstr>Suggested Actions</vt:lpstr>
      <vt:lpstr>Suggested Actions</vt:lpstr>
      <vt:lpstr>Next Steps   MSC Refinement Year (year three)</vt:lpstr>
      <vt:lpstr>Conclusion</vt:lpstr>
    </vt:vector>
  </TitlesOfParts>
  <Company>Massachusetts Executive Office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drockwell</dc:creator>
  <cp:lastModifiedBy>rawkward</cp:lastModifiedBy>
  <cp:revision>52</cp:revision>
  <dcterms:created xsi:type="dcterms:W3CDTF">2016-12-14T16:59:04Z</dcterms:created>
  <dcterms:modified xsi:type="dcterms:W3CDTF">2018-06-13T20:35:00Z</dcterms:modified>
</cp:coreProperties>
</file>