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p:normalViewPr>
  <p:slideViewPr>
    <p:cSldViewPr snapToGrid="0">
      <p:cViewPr varScale="1">
        <p:scale>
          <a:sx n="106" d="100"/>
          <a:sy n="106" d="100"/>
        </p:scale>
        <p:origin x="99" y="1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160EA64-D806-43AC-9DF2-F8C432F32B4C}"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280412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F9C37B-1D36-470B-8223-D6C91242EC14}"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339709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C6F52A-A82B-47A2-A83A-8C4C91F2D59F}"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558412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70A7B3-6521-4DCA-87E5-044747A908C1}"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922956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60EA64-D806-43AC-9DF2-F8C432F32B4C}"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47399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B134690-1557-4C89-A502-4959FE7FAD70}" type="datetimeFigureOut">
              <a:rPr lang="en-US" smtClean="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333182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160EA64-D806-43AC-9DF2-F8C432F32B4C}" type="datetimeFigureOut">
              <a:rPr lang="en-US" smtClean="0"/>
              <a:t>9/24/2018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24355109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1037C31-9E7A-4F99-8774-A0E530DE1A42}" type="datetimeFigureOut">
              <a:rPr lang="en-US" smtClean="0"/>
              <a:t>9/24/2018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495252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9/24/2018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514196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60EA64-D806-43AC-9DF2-F8C432F32B4C}" type="datetimeFigureOut">
              <a:rPr lang="en-US" smtClean="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917367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60EA64-D806-43AC-9DF2-F8C432F32B4C}" type="datetimeFigureOut">
              <a:rPr lang="en-US" smtClean="0"/>
              <a:pPr/>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639836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60EA64-D806-43AC-9DF2-F8C432F32B4C}" type="datetimeFigureOut">
              <a:rPr lang="en-US" smtClean="0"/>
              <a:t>9/24/2018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15262204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Utilization Focused Approach to Self Study</a:t>
            </a:r>
          </a:p>
        </p:txBody>
      </p:sp>
      <p:sp>
        <p:nvSpPr>
          <p:cNvPr id="3" name="Subtitle 2"/>
          <p:cNvSpPr>
            <a:spLocks noGrp="1"/>
          </p:cNvSpPr>
          <p:nvPr>
            <p:ph type="subTitle" idx="1"/>
          </p:nvPr>
        </p:nvSpPr>
        <p:spPr/>
        <p:txBody>
          <a:bodyPr>
            <a:normAutofit/>
          </a:bodyPr>
          <a:lstStyle/>
          <a:p>
            <a:r>
              <a:rPr lang="en-US" dirty="0"/>
              <a:t>A Program Evaluation of North Shore Community College’s Service-Learning Program</a:t>
            </a:r>
          </a:p>
          <a:p>
            <a:r>
              <a:rPr lang="en-US" dirty="0"/>
              <a:t>Presented by Cate Kaluzny, </a:t>
            </a:r>
            <a:r>
              <a:rPr lang="en-US" dirty="0" err="1"/>
              <a:t>Ed.D</a:t>
            </a:r>
            <a:r>
              <a:rPr lang="en-US" dirty="0"/>
              <a:t>.</a:t>
            </a:r>
          </a:p>
        </p:txBody>
      </p:sp>
      <p:sp>
        <p:nvSpPr>
          <p:cNvPr id="4" name="AutoShape 2" descr="Image result for north shore community colleg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14324" y="5349875"/>
            <a:ext cx="6036644" cy="1452607"/>
          </a:xfrm>
          <a:prstGeom prst="rect">
            <a:avLst/>
          </a:prstGeom>
        </p:spPr>
      </p:pic>
    </p:spTree>
    <p:extLst>
      <p:ext uri="{BB962C8B-B14F-4D97-AF65-F5344CB8AC3E}">
        <p14:creationId xmlns:p14="http://schemas.microsoft.com/office/powerpoint/2010/main" val="1680526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Closing the Loop</a:t>
            </a:r>
          </a:p>
        </p:txBody>
      </p:sp>
      <p:sp>
        <p:nvSpPr>
          <p:cNvPr id="3" name="Rectangle 2"/>
          <p:cNvSpPr/>
          <p:nvPr/>
        </p:nvSpPr>
        <p:spPr>
          <a:xfrm>
            <a:off x="1097279" y="1531559"/>
            <a:ext cx="9586763" cy="4185761"/>
          </a:xfrm>
          <a:prstGeom prst="rect">
            <a:avLst/>
          </a:prstGeom>
        </p:spPr>
        <p:txBody>
          <a:bodyPr wrap="square">
            <a:spAutoFit/>
          </a:bodyPr>
          <a:lstStyle/>
          <a:p>
            <a:pPr marL="285750" indent="-285750">
              <a:buFont typeface="Arial" panose="020B0604020202020204" pitchFamily="34" charset="0"/>
              <a:buChar char="•"/>
            </a:pPr>
            <a:r>
              <a:rPr lang="en-US" altLang="en-US" sz="3200" dirty="0"/>
              <a:t>Maintain Strong Ties with Service-Learning Faculty (seek them out to assist in recruiting  new service-learning faculty)</a:t>
            </a:r>
          </a:p>
          <a:p>
            <a:pPr marL="285750" indent="-285750">
              <a:buFont typeface="Arial" panose="020B0604020202020204" pitchFamily="34" charset="0"/>
              <a:buChar char="•"/>
            </a:pPr>
            <a:r>
              <a:rPr lang="en-US" altLang="en-US" sz="3200" dirty="0"/>
              <a:t>Create More Recognition for Service-Learning Faculty</a:t>
            </a:r>
          </a:p>
          <a:p>
            <a:pPr marL="285750" indent="-285750">
              <a:buFont typeface="Courier New" panose="02070309020205020404" pitchFamily="49" charset="0"/>
              <a:buChar char="o"/>
            </a:pPr>
            <a:r>
              <a:rPr lang="en-US" altLang="en-US" sz="2400" dirty="0"/>
              <a:t>Put Letters of Recognition in Faculty Files</a:t>
            </a:r>
          </a:p>
          <a:p>
            <a:pPr marL="285750" indent="-285750">
              <a:buFont typeface="Courier New" panose="02070309020205020404" pitchFamily="49" charset="0"/>
              <a:buChar char="o"/>
            </a:pPr>
            <a:r>
              <a:rPr lang="en-US" altLang="en-US" sz="2400" dirty="0"/>
              <a:t>Reward Years of Participation as Service-Learning Faculty</a:t>
            </a:r>
          </a:p>
          <a:p>
            <a:pPr marL="285750" indent="-285750">
              <a:buFont typeface="Courier New" panose="02070309020205020404" pitchFamily="49" charset="0"/>
              <a:buChar char="o"/>
            </a:pPr>
            <a:r>
              <a:rPr lang="en-US" altLang="en-US" sz="2400" dirty="0"/>
              <a:t>Expand Celebrations</a:t>
            </a:r>
          </a:p>
          <a:p>
            <a:pPr marL="285750" indent="-285750">
              <a:buFont typeface="Courier New" panose="02070309020205020404" pitchFamily="49" charset="0"/>
              <a:buChar char="o"/>
            </a:pPr>
            <a:r>
              <a:rPr lang="en-US" altLang="en-US" sz="2400" dirty="0"/>
              <a:t>Conduct Qualitative Study of Faculty Perceptions of Rewards and Recognition</a:t>
            </a:r>
          </a:p>
          <a:p>
            <a:pPr marL="285750" indent="-285750">
              <a:buFont typeface="Arial" panose="020B0604020202020204" pitchFamily="34" charset="0"/>
              <a:buChar char="•"/>
            </a:pPr>
            <a:endParaRPr lang="en-US" alt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2457" y="5405393"/>
            <a:ext cx="6036644" cy="1452607"/>
          </a:xfrm>
          <a:prstGeom prst="rect">
            <a:avLst/>
          </a:prstGeom>
        </p:spPr>
      </p:pic>
    </p:spTree>
    <p:extLst>
      <p:ext uri="{BB962C8B-B14F-4D97-AF65-F5344CB8AC3E}">
        <p14:creationId xmlns:p14="http://schemas.microsoft.com/office/powerpoint/2010/main" val="643303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Ongoing Assessment Activities</a:t>
            </a:r>
            <a:br>
              <a:rPr lang="en-US" dirty="0"/>
            </a:br>
            <a:endParaRPr lang="en-US" dirty="0"/>
          </a:p>
        </p:txBody>
      </p:sp>
      <p:sp>
        <p:nvSpPr>
          <p:cNvPr id="3" name="Content Placeholder 2"/>
          <p:cNvSpPr>
            <a:spLocks noGrp="1"/>
          </p:cNvSpPr>
          <p:nvPr>
            <p:ph idx="1"/>
          </p:nvPr>
        </p:nvSpPr>
        <p:spPr>
          <a:xfrm>
            <a:off x="1058779" y="1690688"/>
            <a:ext cx="9606013" cy="3851452"/>
          </a:xfrm>
        </p:spPr>
        <p:txBody>
          <a:bodyPr>
            <a:noAutofit/>
          </a:bodyPr>
          <a:lstStyle/>
          <a:p>
            <a:pPr lvl="1">
              <a:lnSpc>
                <a:spcPct val="100000"/>
              </a:lnSpc>
            </a:pPr>
            <a:r>
              <a:rPr lang="en-US" sz="2800" dirty="0"/>
              <a:t>Student Satisfaction Survey</a:t>
            </a:r>
          </a:p>
          <a:p>
            <a:pPr lvl="1">
              <a:lnSpc>
                <a:spcPct val="100000"/>
              </a:lnSpc>
            </a:pPr>
            <a:r>
              <a:rPr lang="en-US" sz="2800" dirty="0"/>
              <a:t>Participation in Regional Study of Community Partners</a:t>
            </a:r>
          </a:p>
          <a:p>
            <a:pPr lvl="1">
              <a:lnSpc>
                <a:spcPct val="100000"/>
              </a:lnSpc>
            </a:pPr>
            <a:r>
              <a:rPr lang="en-US" sz="2800" dirty="0"/>
              <a:t>Evaluation of Community Partner by Student</a:t>
            </a:r>
          </a:p>
          <a:p>
            <a:pPr lvl="1">
              <a:lnSpc>
                <a:spcPct val="100000"/>
              </a:lnSpc>
            </a:pPr>
            <a:r>
              <a:rPr lang="en-US" sz="2800" dirty="0"/>
              <a:t>Evaluation of Student by Community Partner</a:t>
            </a:r>
          </a:p>
          <a:p>
            <a:pPr lvl="1">
              <a:lnSpc>
                <a:spcPct val="100000"/>
              </a:lnSpc>
            </a:pPr>
            <a:r>
              <a:rPr lang="en-US" sz="2800" dirty="0"/>
              <a:t>Community Partner Satisfaction Survey</a:t>
            </a:r>
          </a:p>
          <a:p>
            <a:pPr lvl="1">
              <a:lnSpc>
                <a:spcPct val="100000"/>
              </a:lnSpc>
            </a:pPr>
            <a:r>
              <a:rPr lang="en-US" sz="2800" dirty="0"/>
              <a:t>Faculty Focus Groups and Surveys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64067" y="5320759"/>
            <a:ext cx="6036644" cy="1452607"/>
          </a:xfrm>
          <a:prstGeom prst="rect">
            <a:avLst/>
          </a:prstGeom>
        </p:spPr>
      </p:pic>
    </p:spTree>
    <p:extLst>
      <p:ext uri="{BB962C8B-B14F-4D97-AF65-F5344CB8AC3E}">
        <p14:creationId xmlns:p14="http://schemas.microsoft.com/office/powerpoint/2010/main" val="3237590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524000" y="1122363"/>
            <a:ext cx="9144000" cy="552433"/>
          </a:xfrm>
        </p:spPr>
        <p:txBody>
          <a:bodyPr>
            <a:normAutofit fontScale="90000"/>
          </a:bodyPr>
          <a:lstStyle/>
          <a:p>
            <a:r>
              <a:rPr lang="en-US" sz="3600" dirty="0"/>
              <a:t>Acknowledgement and Thanks</a:t>
            </a:r>
          </a:p>
        </p:txBody>
      </p:sp>
      <p:sp>
        <p:nvSpPr>
          <p:cNvPr id="5" name="Subtitle 4"/>
          <p:cNvSpPr>
            <a:spLocks noGrp="1"/>
          </p:cNvSpPr>
          <p:nvPr>
            <p:ph type="subTitle" idx="1"/>
          </p:nvPr>
        </p:nvSpPr>
        <p:spPr>
          <a:xfrm>
            <a:off x="2695194" y="2273486"/>
            <a:ext cx="6801612" cy="2096383"/>
          </a:xfrm>
        </p:spPr>
        <p:txBody>
          <a:bodyPr>
            <a:normAutofit/>
          </a:bodyPr>
          <a:lstStyle/>
          <a:p>
            <a:r>
              <a:rPr lang="en-US" sz="4000" dirty="0" err="1"/>
              <a:t>Saradha</a:t>
            </a:r>
            <a:r>
              <a:rPr lang="en-US" sz="4000" dirty="0"/>
              <a:t> Ramesh, Ph.D., M.D.</a:t>
            </a:r>
          </a:p>
          <a:p>
            <a:r>
              <a:rPr lang="en-US" sz="4000" dirty="0"/>
              <a:t>Former NSCC ASSESSMENT COORDINATOR</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5194" y="5330625"/>
            <a:ext cx="6036644" cy="1452607"/>
          </a:xfrm>
          <a:prstGeom prst="rect">
            <a:avLst/>
          </a:prstGeom>
        </p:spPr>
      </p:pic>
    </p:spTree>
    <p:extLst>
      <p:ext uri="{BB962C8B-B14F-4D97-AF65-F5344CB8AC3E}">
        <p14:creationId xmlns:p14="http://schemas.microsoft.com/office/powerpoint/2010/main" val="170694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questions</a:t>
            </a:r>
          </a:p>
        </p:txBody>
      </p:sp>
      <p:sp>
        <p:nvSpPr>
          <p:cNvPr id="3" name="Content Placeholder 2"/>
          <p:cNvSpPr>
            <a:spLocks noGrp="1"/>
          </p:cNvSpPr>
          <p:nvPr>
            <p:ph idx="1"/>
          </p:nvPr>
        </p:nvSpPr>
        <p:spPr>
          <a:xfrm>
            <a:off x="1049154" y="1825625"/>
            <a:ext cx="9596388" cy="4351338"/>
          </a:xfrm>
        </p:spPr>
        <p:txBody>
          <a:bodyPr>
            <a:noAutofit/>
          </a:bodyPr>
          <a:lstStyle/>
          <a:p>
            <a:pPr lvl="0"/>
            <a:r>
              <a:rPr lang="en-US" sz="2400" dirty="0"/>
              <a:t>How do NSCC students perceive their service-learning experience?</a:t>
            </a:r>
          </a:p>
          <a:p>
            <a:pPr lvl="0"/>
            <a:r>
              <a:rPr lang="en-US" sz="2400" dirty="0"/>
              <a:t>What are the programs and services offered by the community partner organizations?  What are their policies and regulations related to service-learning?  What are their perceptions regarding students’ services?  What are their expectations of service-learning students?</a:t>
            </a:r>
          </a:p>
          <a:p>
            <a:pPr lvl="0"/>
            <a:r>
              <a:rPr lang="en-US" sz="2400" dirty="0"/>
              <a:t>What factors motivate faculty members to become involved in the Service-Learning Program?  What factors encourage them to persist? </a:t>
            </a:r>
          </a:p>
        </p:txBody>
      </p:sp>
      <p:sp>
        <p:nvSpPr>
          <p:cNvPr id="4" name="AutoShape 2" descr="Image result for north shore community colleg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2686" y="5215121"/>
            <a:ext cx="6036644" cy="1452607"/>
          </a:xfrm>
          <a:prstGeom prst="rect">
            <a:avLst/>
          </a:prstGeom>
        </p:spPr>
      </p:pic>
    </p:spTree>
    <p:extLst>
      <p:ext uri="{BB962C8B-B14F-4D97-AF65-F5344CB8AC3E}">
        <p14:creationId xmlns:p14="http://schemas.microsoft.com/office/powerpoint/2010/main" val="2554052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a:t>
            </a:r>
          </a:p>
        </p:txBody>
      </p:sp>
      <p:sp>
        <p:nvSpPr>
          <p:cNvPr id="3" name="Content Placeholder 2"/>
          <p:cNvSpPr>
            <a:spLocks noGrp="1"/>
          </p:cNvSpPr>
          <p:nvPr>
            <p:ph idx="1"/>
          </p:nvPr>
        </p:nvSpPr>
        <p:spPr/>
        <p:txBody>
          <a:bodyPr>
            <a:normAutofit fontScale="25000" lnSpcReduction="20000"/>
          </a:bodyPr>
          <a:lstStyle/>
          <a:p>
            <a:pPr marL="0" indent="0">
              <a:buNone/>
            </a:pPr>
            <a:r>
              <a:rPr lang="en-US" sz="9600" dirty="0"/>
              <a:t>Many students indicated that the most-satisfying aspects of their service-learning experience were: </a:t>
            </a:r>
          </a:p>
          <a:p>
            <a:r>
              <a:rPr lang="en-US" sz="9600" dirty="0"/>
              <a:t>giving back to the community, </a:t>
            </a:r>
          </a:p>
          <a:p>
            <a:r>
              <a:rPr lang="en-US" sz="9600" dirty="0"/>
              <a:t>satisfaction with their service-learning projects, </a:t>
            </a:r>
          </a:p>
          <a:p>
            <a:r>
              <a:rPr lang="en-US" sz="9600" dirty="0"/>
              <a:t>interacting with new people, </a:t>
            </a:r>
          </a:p>
          <a:p>
            <a:r>
              <a:rPr lang="en-US" sz="9600" dirty="0"/>
              <a:t>learning new things, and </a:t>
            </a:r>
          </a:p>
          <a:p>
            <a:r>
              <a:rPr lang="en-US" sz="9600" dirty="0"/>
              <a:t>hands-on experience. </a:t>
            </a:r>
          </a:p>
          <a:p>
            <a:pPr marL="0" indent="0">
              <a:buNone/>
            </a:pPr>
            <a:r>
              <a:rPr lang="en-US" sz="9600" dirty="0"/>
              <a:t>However, a few expressed concerns about commuting to the site, scheduling with agencies, paperwork associated with their service, coordinating with their team members, and communicating with the clients. </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14324" y="5349875"/>
            <a:ext cx="6036644" cy="1452607"/>
          </a:xfrm>
          <a:prstGeom prst="rect">
            <a:avLst/>
          </a:prstGeom>
        </p:spPr>
      </p:pic>
    </p:spTree>
    <p:extLst>
      <p:ext uri="{BB962C8B-B14F-4D97-AF65-F5344CB8AC3E}">
        <p14:creationId xmlns:p14="http://schemas.microsoft.com/office/powerpoint/2010/main" val="1064633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Community Partner </a:t>
            </a:r>
          </a:p>
        </p:txBody>
      </p:sp>
      <p:sp>
        <p:nvSpPr>
          <p:cNvPr id="3" name="Content Placeholder 2"/>
          <p:cNvSpPr>
            <a:spLocks noGrp="1"/>
          </p:cNvSpPr>
          <p:nvPr>
            <p:ph idx="1"/>
          </p:nvPr>
        </p:nvSpPr>
        <p:spPr>
          <a:xfrm>
            <a:off x="1078028" y="1825625"/>
            <a:ext cx="9567513" cy="4351338"/>
          </a:xfrm>
        </p:spPr>
        <p:txBody>
          <a:bodyPr>
            <a:noAutofit/>
          </a:bodyPr>
          <a:lstStyle/>
          <a:p>
            <a:r>
              <a:rPr lang="en-US" sz="2400" dirty="0"/>
              <a:t>In-depth Semi-Structured Interviews</a:t>
            </a:r>
          </a:p>
          <a:p>
            <a:r>
              <a:rPr lang="en-US" sz="2400" dirty="0"/>
              <a:t>Twenty Community Partners</a:t>
            </a:r>
          </a:p>
          <a:p>
            <a:r>
              <a:rPr lang="en-US" sz="2400" dirty="0"/>
              <a:t>Risk and Safety, Orientations, Background Checks.</a:t>
            </a:r>
          </a:p>
          <a:p>
            <a:r>
              <a:rPr lang="en-US" sz="2400" dirty="0"/>
              <a:t>Community Partner Survey</a:t>
            </a:r>
          </a:p>
          <a:p>
            <a:r>
              <a:rPr lang="en-US" sz="2400" dirty="0"/>
              <a:t>Strengths:  Willingness and Commitment of Students to Serve</a:t>
            </a:r>
          </a:p>
          <a:p>
            <a:r>
              <a:rPr lang="en-US" sz="2400" dirty="0"/>
              <a:t>Challenges:  Communication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14324" y="5349875"/>
            <a:ext cx="6036644" cy="1452607"/>
          </a:xfrm>
          <a:prstGeom prst="rect">
            <a:avLst/>
          </a:prstGeom>
        </p:spPr>
      </p:pic>
    </p:spTree>
    <p:extLst>
      <p:ext uri="{BB962C8B-B14F-4D97-AF65-F5344CB8AC3E}">
        <p14:creationId xmlns:p14="http://schemas.microsoft.com/office/powerpoint/2010/main" val="3527771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Faculty Motivation and Persistence</a:t>
            </a:r>
          </a:p>
        </p:txBody>
      </p:sp>
      <p:sp>
        <p:nvSpPr>
          <p:cNvPr id="3" name="Content Placeholder 2"/>
          <p:cNvSpPr>
            <a:spLocks noGrp="1"/>
          </p:cNvSpPr>
          <p:nvPr>
            <p:ph idx="1"/>
          </p:nvPr>
        </p:nvSpPr>
        <p:spPr/>
        <p:txBody>
          <a:bodyPr>
            <a:noAutofit/>
          </a:bodyPr>
          <a:lstStyle/>
          <a:p>
            <a:pPr marL="0" indent="0">
              <a:lnSpc>
                <a:spcPct val="150000"/>
              </a:lnSpc>
              <a:buNone/>
            </a:pPr>
            <a:r>
              <a:rPr lang="en-US" sz="2400" dirty="0"/>
              <a:t>In reference to the question of why they got involved with service-learning, faculty members responded that they valued active learning and experiential education.  Also, they indicated that the relevance to course materials, their personal involvement in community service and enjoyment of working with students in co-curricular settings as the common influencing factors for being involved in the Service-Learning Program.</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14324" y="5282499"/>
            <a:ext cx="6036644" cy="1452607"/>
          </a:xfrm>
          <a:prstGeom prst="rect">
            <a:avLst/>
          </a:prstGeom>
        </p:spPr>
      </p:pic>
    </p:spTree>
    <p:extLst>
      <p:ext uri="{BB962C8B-B14F-4D97-AF65-F5344CB8AC3E}">
        <p14:creationId xmlns:p14="http://schemas.microsoft.com/office/powerpoint/2010/main" val="2642655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3"/>
          <p:cNvGraphicFramePr>
            <a:graphicFrameLocks/>
          </p:cNvGraphicFramePr>
          <p:nvPr>
            <p:extLst>
              <p:ext uri="{D42A27DB-BD31-4B8C-83A1-F6EECF244321}">
                <p14:modId xmlns:p14="http://schemas.microsoft.com/office/powerpoint/2010/main" val="969795844"/>
              </p:ext>
            </p:extLst>
          </p:nvPr>
        </p:nvGraphicFramePr>
        <p:xfrm>
          <a:off x="1193533" y="1581023"/>
          <a:ext cx="9673390" cy="5166287"/>
        </p:xfrm>
        <a:graphic>
          <a:graphicData uri="http://schemas.openxmlformats.org/presentationml/2006/ole">
            <mc:AlternateContent xmlns:mc="http://schemas.openxmlformats.org/markup-compatibility/2006">
              <mc:Choice xmlns:v="urn:schemas-microsoft-com:vml" Requires="v">
                <p:oleObj spid="_x0000_s1035" r:id="rId3" imgW="8230313" imgH="4755292" progId="Excel.Chart.8">
                  <p:embed/>
                </p:oleObj>
              </mc:Choice>
              <mc:Fallback>
                <p:oleObj r:id="rId3" imgW="8230313" imgH="4755292" progId="Excel.Chart.8">
                  <p:embed/>
                  <p:pic>
                    <p:nvPicPr>
                      <p:cNvPr id="2050" name="Content Placeholder 3"/>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3533" y="1581023"/>
                        <a:ext cx="9673390" cy="5166287"/>
                      </a:xfrm>
                      <a:prstGeom prst="rect">
                        <a:avLst/>
                      </a:prstGeom>
                    </p:spPr>
                  </p:pic>
                </p:oleObj>
              </mc:Fallback>
            </mc:AlternateContent>
          </a:graphicData>
        </a:graphic>
      </p:graphicFrame>
      <p:sp>
        <p:nvSpPr>
          <p:cNvPr id="4" name="Title 3"/>
          <p:cNvSpPr>
            <a:spLocks noGrp="1"/>
          </p:cNvSpPr>
          <p:nvPr>
            <p:ph type="title"/>
          </p:nvPr>
        </p:nvSpPr>
        <p:spPr>
          <a:xfrm>
            <a:off x="2062111" y="238298"/>
            <a:ext cx="7729728" cy="1188720"/>
          </a:xfrm>
        </p:spPr>
        <p:txBody>
          <a:bodyPr>
            <a:normAutofit fontScale="90000"/>
          </a:bodyPr>
          <a:lstStyle/>
          <a:p>
            <a:r>
              <a:rPr lang="en-US" dirty="0"/>
              <a:t>Why did you get involved in Service-Learning?</a:t>
            </a:r>
          </a:p>
        </p:txBody>
      </p:sp>
    </p:spTree>
    <p:extLst>
      <p:ext uri="{BB962C8B-B14F-4D97-AF65-F5344CB8AC3E}">
        <p14:creationId xmlns:p14="http://schemas.microsoft.com/office/powerpoint/2010/main" val="14256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7564" y="407324"/>
            <a:ext cx="7633300" cy="989214"/>
          </a:xfrm>
        </p:spPr>
        <p:txBody>
          <a:bodyPr>
            <a:normAutofit fontScale="90000"/>
          </a:bodyPr>
          <a:lstStyle/>
          <a:p>
            <a:r>
              <a:rPr lang="en-US" dirty="0"/>
              <a:t>Who encouraged you to get involved in Service-Learning?</a:t>
            </a:r>
          </a:p>
        </p:txBody>
      </p:sp>
      <p:graphicFrame>
        <p:nvGraphicFramePr>
          <p:cNvPr id="3" name="Content Placeholder 3"/>
          <p:cNvGraphicFramePr>
            <a:graphicFrameLocks/>
          </p:cNvGraphicFramePr>
          <p:nvPr>
            <p:extLst>
              <p:ext uri="{D42A27DB-BD31-4B8C-83A1-F6EECF244321}">
                <p14:modId xmlns:p14="http://schemas.microsoft.com/office/powerpoint/2010/main" val="1722084251"/>
              </p:ext>
            </p:extLst>
          </p:nvPr>
        </p:nvGraphicFramePr>
        <p:xfrm>
          <a:off x="1198418" y="1753986"/>
          <a:ext cx="9485624" cy="5382590"/>
        </p:xfrm>
        <a:graphic>
          <a:graphicData uri="http://schemas.openxmlformats.org/presentationml/2006/ole">
            <mc:AlternateContent xmlns:mc="http://schemas.openxmlformats.org/markup-compatibility/2006">
              <mc:Choice xmlns:v="urn:schemas-microsoft-com:vml" Requires="v">
                <p:oleObj spid="_x0000_s2060" r:id="rId3" imgW="8230313" imgH="4980864" progId="Excel.Chart.8">
                  <p:embed/>
                </p:oleObj>
              </mc:Choice>
              <mc:Fallback>
                <p:oleObj r:id="rId3" imgW="8230313" imgH="4980864" progId="Excel.Chart.8">
                  <p:embed/>
                  <p:pic>
                    <p:nvPicPr>
                      <p:cNvPr id="3074" name="Content Placeholder 3"/>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8418" y="1753986"/>
                        <a:ext cx="9485624" cy="5382590"/>
                      </a:xfrm>
                      <a:prstGeom prst="rect">
                        <a:avLst/>
                      </a:prstGeom>
                    </p:spPr>
                  </p:pic>
                </p:oleObj>
              </mc:Fallback>
            </mc:AlternateContent>
          </a:graphicData>
        </a:graphic>
      </p:graphicFrame>
    </p:spTree>
    <p:extLst>
      <p:ext uri="{BB962C8B-B14F-4D97-AF65-F5344CB8AC3E}">
        <p14:creationId xmlns:p14="http://schemas.microsoft.com/office/powerpoint/2010/main" val="324571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6321" y="366175"/>
            <a:ext cx="7729728" cy="1188720"/>
          </a:xfrm>
        </p:spPr>
        <p:txBody>
          <a:bodyPr>
            <a:normAutofit fontScale="90000"/>
          </a:bodyPr>
          <a:lstStyle/>
          <a:p>
            <a:r>
              <a:rPr lang="en-US" dirty="0"/>
              <a:t>If YES, what ensures your continued participation in Service-Learning?</a:t>
            </a:r>
          </a:p>
        </p:txBody>
      </p:sp>
      <p:graphicFrame>
        <p:nvGraphicFramePr>
          <p:cNvPr id="3" name="Content Placeholder 3"/>
          <p:cNvGraphicFramePr>
            <a:graphicFrameLocks/>
          </p:cNvGraphicFramePr>
          <p:nvPr>
            <p:extLst>
              <p:ext uri="{D42A27DB-BD31-4B8C-83A1-F6EECF244321}">
                <p14:modId xmlns:p14="http://schemas.microsoft.com/office/powerpoint/2010/main" val="3551424767"/>
              </p:ext>
            </p:extLst>
          </p:nvPr>
        </p:nvGraphicFramePr>
        <p:xfrm>
          <a:off x="1058779" y="2018414"/>
          <a:ext cx="9634888" cy="4754562"/>
        </p:xfrm>
        <a:graphic>
          <a:graphicData uri="http://schemas.openxmlformats.org/presentationml/2006/ole">
            <mc:AlternateContent xmlns:mc="http://schemas.openxmlformats.org/markup-compatibility/2006">
              <mc:Choice xmlns:v="urn:schemas-microsoft-com:vml" Requires="v">
                <p:oleObj spid="_x0000_s3083" r:id="rId3" imgW="8230313" imgH="4755292" progId="Excel.Chart.8">
                  <p:embed/>
                </p:oleObj>
              </mc:Choice>
              <mc:Fallback>
                <p:oleObj r:id="rId3" imgW="8230313" imgH="4755292" progId="Excel.Chart.8">
                  <p:embed/>
                  <p:pic>
                    <p:nvPicPr>
                      <p:cNvPr id="4098" name="Content Placeholder 3"/>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8779" y="2018414"/>
                        <a:ext cx="9634888" cy="4754562"/>
                      </a:xfrm>
                      <a:prstGeom prst="rect">
                        <a:avLst/>
                      </a:prstGeom>
                    </p:spPr>
                  </p:pic>
                </p:oleObj>
              </mc:Fallback>
            </mc:AlternateContent>
          </a:graphicData>
        </a:graphic>
      </p:graphicFrame>
    </p:spTree>
    <p:extLst>
      <p:ext uri="{BB962C8B-B14F-4D97-AF65-F5344CB8AC3E}">
        <p14:creationId xmlns:p14="http://schemas.microsoft.com/office/powerpoint/2010/main" val="1144708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5623" y="216547"/>
            <a:ext cx="7729728" cy="1188720"/>
          </a:xfrm>
        </p:spPr>
        <p:txBody>
          <a:bodyPr/>
          <a:lstStyle/>
          <a:p>
            <a:r>
              <a:rPr lang="en-US" dirty="0"/>
              <a:t>If NO, why not?</a:t>
            </a:r>
          </a:p>
        </p:txBody>
      </p:sp>
      <p:graphicFrame>
        <p:nvGraphicFramePr>
          <p:cNvPr id="3" name="Content Placeholder 3"/>
          <p:cNvGraphicFramePr>
            <a:graphicFrameLocks/>
          </p:cNvGraphicFramePr>
          <p:nvPr>
            <p:extLst>
              <p:ext uri="{D42A27DB-BD31-4B8C-83A1-F6EECF244321}">
                <p14:modId xmlns:p14="http://schemas.microsoft.com/office/powerpoint/2010/main" val="259364259"/>
              </p:ext>
            </p:extLst>
          </p:nvPr>
        </p:nvGraphicFramePr>
        <p:xfrm>
          <a:off x="442762" y="1155032"/>
          <a:ext cx="9365381" cy="5398168"/>
        </p:xfrm>
        <a:graphic>
          <a:graphicData uri="http://schemas.openxmlformats.org/presentationml/2006/ole">
            <mc:AlternateContent xmlns:mc="http://schemas.openxmlformats.org/markup-compatibility/2006">
              <mc:Choice xmlns:v="urn:schemas-microsoft-com:vml" Requires="v">
                <p:oleObj spid="_x0000_s4107" r:id="rId3" imgW="8230313" imgH="4755292" progId="Excel.Chart.8">
                  <p:embed/>
                </p:oleObj>
              </mc:Choice>
              <mc:Fallback>
                <p:oleObj r:id="rId3" imgW="8230313" imgH="4755292" progId="Excel.Chart.8">
                  <p:embed/>
                  <p:pic>
                    <p:nvPicPr>
                      <p:cNvPr id="5122" name="Content Placeholder 3"/>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62" y="1155032"/>
                        <a:ext cx="9365381" cy="5398168"/>
                      </a:xfrm>
                      <a:prstGeom prst="rect">
                        <a:avLst/>
                      </a:prstGeom>
                    </p:spPr>
                  </p:pic>
                </p:oleObj>
              </mc:Fallback>
            </mc:AlternateContent>
          </a:graphicData>
        </a:graphic>
      </p:graphicFrame>
    </p:spTree>
    <p:extLst>
      <p:ext uri="{BB962C8B-B14F-4D97-AF65-F5344CB8AC3E}">
        <p14:creationId xmlns:p14="http://schemas.microsoft.com/office/powerpoint/2010/main" val="41583947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115</TotalTime>
  <Words>408</Words>
  <Application>Microsoft Office PowerPoint</Application>
  <PresentationFormat>Widescreen</PresentationFormat>
  <Paragraphs>45</Paragraphs>
  <Slides>12</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Calibri</vt:lpstr>
      <vt:lpstr>Calibri Light</vt:lpstr>
      <vt:lpstr>Courier New</vt:lpstr>
      <vt:lpstr>Office Theme</vt:lpstr>
      <vt:lpstr>Microsoft Excel Chart</vt:lpstr>
      <vt:lpstr>Utilization Focused Approach to Self Study</vt:lpstr>
      <vt:lpstr>Research questions</vt:lpstr>
      <vt:lpstr>Student</vt:lpstr>
      <vt:lpstr>Community Partner </vt:lpstr>
      <vt:lpstr>Faculty Motivation and Persistence</vt:lpstr>
      <vt:lpstr>Why did you get involved in Service-Learning?</vt:lpstr>
      <vt:lpstr>Who encouraged you to get involved in Service-Learning?</vt:lpstr>
      <vt:lpstr>If YES, what ensures your continued participation in Service-Learning?</vt:lpstr>
      <vt:lpstr>If NO, why not?</vt:lpstr>
      <vt:lpstr>Closing the Loop</vt:lpstr>
      <vt:lpstr>Ongoing Assessment Activities </vt:lpstr>
      <vt:lpstr>Acknowledgement and Thanks</vt:lpstr>
    </vt:vector>
  </TitlesOfParts>
  <Company>North Shore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Utilization focused approach to self study</dc:title>
  <dc:creator>NSCC</dc:creator>
  <cp:lastModifiedBy>Chadha, Suchita (DHE)</cp:lastModifiedBy>
  <cp:revision>14</cp:revision>
  <dcterms:created xsi:type="dcterms:W3CDTF">2018-05-14T17:48:25Z</dcterms:created>
  <dcterms:modified xsi:type="dcterms:W3CDTF">2018-09-24T15:05:35Z</dcterms:modified>
</cp:coreProperties>
</file>