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9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48401"/>
            <a:ext cx="2539581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3200" y="6048376"/>
            <a:ext cx="80264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3611554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6" name="Picture 11" descr="Logotype Stacked w Seal Top Transparent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2800" y="5867400"/>
            <a:ext cx="345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tIns="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 | 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3203167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3617" y="690563"/>
            <a:ext cx="9448800" cy="609600"/>
          </a:xfrm>
          <a:prstGeom prst="rect">
            <a:avLst/>
          </a:prstGeom>
        </p:spPr>
        <p:txBody>
          <a:bodyPr rIns="3429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3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2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9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3"/>
            <a:ext cx="11176000" cy="4625975"/>
          </a:xfrm>
        </p:spPr>
        <p:txBody>
          <a:bodyPr/>
          <a:lstStyle>
            <a:lvl1pPr>
              <a:spcBef>
                <a:spcPts val="900"/>
              </a:spcBef>
              <a:defRPr sz="2400"/>
            </a:lvl1pPr>
            <a:lvl2pPr>
              <a:spcBef>
                <a:spcPts val="360"/>
              </a:spcBef>
              <a:defRPr sz="2100"/>
            </a:lvl2pPr>
            <a:lvl3pPr>
              <a:defRPr sz="18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06401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5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176000" cy="8382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71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3617" y="690563"/>
            <a:ext cx="94488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1"/>
            <a:ext cx="11176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06400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176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1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192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1"/>
            <a:ext cx="11176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1037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609600"/>
            <a:ext cx="11176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7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4"/>
            <a:ext cx="12192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18872"/>
            <a:ext cx="109728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680" y="1828800"/>
            <a:ext cx="1098532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79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773936"/>
            <a:ext cx="5588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4864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2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8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4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6248400"/>
            <a:ext cx="73152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12192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48401"/>
            <a:ext cx="2539581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7418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192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prstClr val="black">
                    <a:tint val="95000"/>
                  </a:prstClr>
                </a:solidFill>
                <a:latin typeface="Corbel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prstClr val="black">
                  <a:tint val="95000"/>
                </a:prstClr>
              </a:solidFill>
              <a:latin typeface="Corbel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12800" y="2057401"/>
            <a:ext cx="109728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080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12192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06400" y="152400"/>
            <a:ext cx="11176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6400" y="1774825"/>
            <a:ext cx="11176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7000"/>
            <a:ext cx="28448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018" y="6477000"/>
            <a:ext cx="7344833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8934" y="6477000"/>
            <a:ext cx="977900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5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FY22: The Year in 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dirty="0" smtClean="0"/>
              <a:t>September 26, 2022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4" y="258763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Effort was led by Jackie Kremer and Connie Strittmatter of Fitchburg State University</a:t>
            </a:r>
          </a:p>
          <a:p>
            <a:r>
              <a:rPr lang="en-US" sz="2800" dirty="0" smtClean="0"/>
              <a:t>After extensive review, an </a:t>
            </a:r>
            <a:r>
              <a:rPr lang="en-US" sz="2800" i="1" dirty="0" smtClean="0"/>
              <a:t>OER Key Performance Indicators Implementation Guide</a:t>
            </a:r>
            <a:r>
              <a:rPr lang="en-US" sz="2800" dirty="0" smtClean="0"/>
              <a:t> was developed</a:t>
            </a:r>
          </a:p>
          <a:p>
            <a:r>
              <a:rPr lang="en-US" sz="2800" dirty="0" smtClean="0"/>
              <a:t>We partnered with DHE Research &amp; Planning to collect and analyze the data</a:t>
            </a:r>
          </a:p>
          <a:p>
            <a:r>
              <a:rPr lang="en-US" sz="2800" dirty="0" smtClean="0"/>
              <a:t>A webinar was held for Institutional Research staff and OER Representatives on June 23</a:t>
            </a:r>
            <a:r>
              <a:rPr lang="en-US" sz="2800" baseline="30000" dirty="0" smtClean="0"/>
              <a:t>rd</a:t>
            </a:r>
            <a:endParaRPr lang="en-US" sz="2800" dirty="0" smtClean="0"/>
          </a:p>
          <a:p>
            <a:r>
              <a:rPr lang="en-US" sz="2800" dirty="0" smtClean="0"/>
              <a:t>Agreed we would only collect four of the seven Indicators in FY22. 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OER Key Performance Indicators</a:t>
            </a:r>
            <a:endParaRPr lang="en-US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152400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47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Decided to sunset the Student Coordination &amp; Outreach Committee and redeploy its members because it was duplicative of the Student Advisory Council</a:t>
            </a:r>
          </a:p>
          <a:p>
            <a:r>
              <a:rPr lang="en-US" sz="2800" dirty="0" smtClean="0"/>
              <a:t>Decided to create a Steering Committee of Millie Gonzalez and Sue Tashjian, Marilyn Billings and Bob Awkward to handle unassigned and strategic matters (e.g., Inclusive Access Survey and Legislative Events)</a:t>
            </a:r>
          </a:p>
          <a:p>
            <a:r>
              <a:rPr lang="en-US" sz="2800" dirty="0" smtClean="0"/>
              <a:t>Afforded existing members the opportunity to redeploy and new members to be assigned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Operations</a:t>
            </a:r>
            <a:endParaRPr lang="en-US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282" y="180974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70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SPARC</a:t>
            </a:r>
          </a:p>
          <a:p>
            <a:r>
              <a:rPr lang="en-US" sz="2800" dirty="0" smtClean="0"/>
              <a:t>Open Education Network</a:t>
            </a:r>
          </a:p>
          <a:p>
            <a:r>
              <a:rPr lang="en-US" sz="2800" dirty="0" smtClean="0"/>
              <a:t>OER Commons</a:t>
            </a:r>
          </a:p>
          <a:p>
            <a:r>
              <a:rPr lang="en-US" sz="2800" dirty="0" smtClean="0"/>
              <a:t>New England Board of Higher Education Open Education Advisory Committee – Bob Awkward &amp; Sue Tashjian</a:t>
            </a:r>
          </a:p>
          <a:p>
            <a:r>
              <a:rPr lang="en-US" sz="2800" dirty="0" smtClean="0"/>
              <a:t>CCCOER – Sue Tashjian</a:t>
            </a:r>
          </a:p>
          <a:p>
            <a:r>
              <a:rPr lang="en-US" sz="2800" dirty="0" smtClean="0"/>
              <a:t>DOERS3 – Bob Awkward, Equity Work Group</a:t>
            </a:r>
          </a:p>
          <a:p>
            <a:r>
              <a:rPr lang="en-US" sz="2800" dirty="0" smtClean="0"/>
              <a:t>Midwestern Higher Education Compact – Bob Awkward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Collaborations</a:t>
            </a:r>
            <a:endParaRPr lang="en-US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600" y="180974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5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sz="2400" dirty="0" smtClean="0"/>
              <a:t>Millie Gonzalez and Sue Tashjian serve as Co-Chairs</a:t>
            </a:r>
          </a:p>
          <a:p>
            <a:pPr marL="119062" indent="0">
              <a:buNone/>
            </a:pPr>
            <a:r>
              <a:rPr lang="en-US" sz="2400" dirty="0" smtClean="0"/>
              <a:t>The Advisory Council met six out of ten scheduled meetings.</a:t>
            </a:r>
          </a:p>
          <a:p>
            <a:pPr marL="119062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everal meetings had guest speakers or an event including:</a:t>
            </a:r>
          </a:p>
          <a:p>
            <a:pPr>
              <a:buFontTx/>
              <a:buChar char="-"/>
            </a:pPr>
            <a:r>
              <a:rPr lang="en-US" sz="2400" dirty="0" smtClean="0"/>
              <a:t>Amanda Coolidge, BC Campus and Andrew McKinney, CUNY on Tenure &amp; Promotion for DOERS3, October 2021</a:t>
            </a:r>
          </a:p>
          <a:p>
            <a:pPr>
              <a:buFontTx/>
              <a:buChar char="-"/>
            </a:pPr>
            <a:r>
              <a:rPr lang="en-US" sz="2400" dirty="0" smtClean="0"/>
              <a:t>Nicole Allen, SPARC on Inclusive Access, January 2022</a:t>
            </a:r>
          </a:p>
          <a:p>
            <a:pPr>
              <a:buFontTx/>
              <a:buChar char="-"/>
            </a:pPr>
            <a:r>
              <a:rPr lang="en-US" sz="2400" dirty="0" smtClean="0"/>
              <a:t>OER Olympics Awards, May 2022 </a:t>
            </a:r>
          </a:p>
          <a:p>
            <a:pPr marL="119062" indent="0">
              <a:buNone/>
            </a:pPr>
            <a:endParaRPr lang="en-US" sz="2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OER Advisory Council</a:t>
            </a:r>
            <a:endParaRPr lang="en-US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919" y="57150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6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Access Week: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Inclusive Teaching using OER</a:t>
            </a:r>
          </a:p>
          <a:p>
            <a:pPr lvl="1"/>
            <a:r>
              <a:rPr lang="en-US" dirty="0" smtClean="0"/>
              <a:t>DEI in OER with Adina Giannelli of Holyoke Community College</a:t>
            </a:r>
          </a:p>
          <a:p>
            <a:pPr lvl="1"/>
            <a:r>
              <a:rPr lang="en-US" dirty="0" smtClean="0"/>
              <a:t>DEI in OER with </a:t>
            </a:r>
            <a:r>
              <a:rPr lang="en-US" dirty="0" err="1" smtClean="0"/>
              <a:t>Roopika</a:t>
            </a:r>
            <a:r>
              <a:rPr lang="en-US" dirty="0" smtClean="0"/>
              <a:t> </a:t>
            </a:r>
            <a:r>
              <a:rPr lang="en-US" dirty="0" err="1" smtClean="0"/>
              <a:t>Risam</a:t>
            </a:r>
            <a:r>
              <a:rPr lang="en-US" dirty="0" smtClean="0"/>
              <a:t> of </a:t>
            </a:r>
            <a:r>
              <a:rPr lang="en-US" dirty="0"/>
              <a:t>S</a:t>
            </a:r>
            <a:r>
              <a:rPr lang="en-US" dirty="0" smtClean="0"/>
              <a:t>alem State University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marL="119062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&amp; Education Committee: </a:t>
            </a:r>
            <a:br>
              <a:rPr lang="en-US" dirty="0" smtClean="0"/>
            </a:br>
            <a:r>
              <a:rPr lang="en-US" sz="2800" dirty="0" smtClean="0"/>
              <a:t>Carolyn Michaud and Jessica Egan, Co-Chairs</a:t>
            </a:r>
            <a:endParaRPr lang="en-US" sz="28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137" y="152400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7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OER Olympics Awards:</a:t>
            </a:r>
          </a:p>
          <a:p>
            <a:endParaRPr lang="en-US" sz="2400" dirty="0" smtClean="0"/>
          </a:p>
          <a:p>
            <a:pPr lvl="1"/>
            <a:r>
              <a:rPr lang="en-US" sz="2400" dirty="0" smtClean="0"/>
              <a:t>Gold Award: </a:t>
            </a:r>
            <a:r>
              <a:rPr lang="en-US" sz="2400" dirty="0" err="1" smtClean="0"/>
              <a:t>Nikolaus</a:t>
            </a:r>
            <a:r>
              <a:rPr lang="en-US" sz="2400" dirty="0" smtClean="0"/>
              <a:t> </a:t>
            </a:r>
            <a:r>
              <a:rPr lang="en-US" sz="2400" dirty="0" err="1" smtClean="0"/>
              <a:t>Sucher</a:t>
            </a:r>
            <a:r>
              <a:rPr lang="en-US" sz="2400" dirty="0" smtClean="0"/>
              <a:t> (deceased), Roxbury Community College ($1,000)</a:t>
            </a:r>
          </a:p>
          <a:p>
            <a:pPr lvl="1"/>
            <a:r>
              <a:rPr lang="en-US" sz="2400" dirty="0" smtClean="0"/>
              <a:t>Silver Award: Fayette Reynolds, Berkshire Community College ($750)</a:t>
            </a:r>
          </a:p>
          <a:p>
            <a:pPr lvl="1"/>
            <a:r>
              <a:rPr lang="en-US" sz="2400" dirty="0" smtClean="0"/>
              <a:t>Bronze Award: Brokk </a:t>
            </a:r>
            <a:r>
              <a:rPr lang="en-US" sz="2400" dirty="0"/>
              <a:t>Toggerson, UMass </a:t>
            </a:r>
            <a:r>
              <a:rPr lang="en-US" sz="2400" dirty="0" smtClean="0"/>
              <a:t>Amherst ($500)</a:t>
            </a:r>
          </a:p>
          <a:p>
            <a:pPr lvl="1"/>
            <a:r>
              <a:rPr lang="en-US" sz="2400" dirty="0" smtClean="0"/>
              <a:t>Honorable Mention: Sarah Gilleman, Holyoke Community College ($250)</a:t>
            </a:r>
          </a:p>
          <a:p>
            <a:pPr lvl="1"/>
            <a:r>
              <a:rPr lang="en-US" sz="2400" dirty="0" smtClean="0"/>
              <a:t>Honorable Mention: William Haynes, Mass. Maritime Academy ($250)</a:t>
            </a:r>
          </a:p>
          <a:p>
            <a:pPr lvl="1"/>
            <a:r>
              <a:rPr lang="en-US" sz="2400" dirty="0" smtClean="0"/>
              <a:t>Honorable Mention: Amanda Hyde, Greenfield Community College ($250)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marL="119062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&amp; Education Committee: </a:t>
            </a:r>
            <a:br>
              <a:rPr lang="en-US" dirty="0" smtClean="0"/>
            </a:br>
            <a:r>
              <a:rPr lang="en-US" sz="2800" dirty="0" smtClean="0"/>
              <a:t>Carolyn Michaud and Jessica Egan, Co-Chairs</a:t>
            </a:r>
            <a:endParaRPr lang="en-US" sz="28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180974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4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Education Week: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Announced the Winners for the first OER Olympics Awards</a:t>
            </a:r>
          </a:p>
          <a:p>
            <a:pPr lvl="1"/>
            <a:r>
              <a:rPr lang="en-US" dirty="0" smtClean="0"/>
              <a:t>Overcoming Faculty Barriers to OER</a:t>
            </a:r>
          </a:p>
          <a:p>
            <a:pPr lvl="1"/>
            <a:r>
              <a:rPr lang="en-US" dirty="0" smtClean="0"/>
              <a:t>Building the Ideal Project Team for Collaborative OER Curation</a:t>
            </a:r>
          </a:p>
          <a:p>
            <a:pPr lvl="1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&amp; Education Committee:</a:t>
            </a:r>
            <a:br>
              <a:rPr lang="en-US" dirty="0" smtClean="0"/>
            </a:br>
            <a:r>
              <a:rPr lang="en-US" sz="2400" dirty="0" smtClean="0"/>
              <a:t>Carolyn Michaud and Jessica Egan, Co-Chairs</a:t>
            </a:r>
            <a:endParaRPr lang="en-US" sz="24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152400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5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dirty="0" smtClean="0"/>
              <a:t>May 2021 OER Faculty Training Survey Results:</a:t>
            </a:r>
          </a:p>
          <a:p>
            <a:pPr marL="119062" indent="0">
              <a:buNone/>
            </a:pPr>
            <a:endParaRPr lang="en-US" dirty="0" smtClean="0"/>
          </a:p>
          <a:p>
            <a:r>
              <a:rPr lang="en-US" sz="2400" dirty="0" smtClean="0"/>
              <a:t>53.4% of attendees submitted reviews (May 2020)</a:t>
            </a:r>
          </a:p>
          <a:p>
            <a:r>
              <a:rPr lang="en-US" sz="2400" dirty="0" smtClean="0"/>
              <a:t>54.9% of attendees submitted reviews (May 2021)</a:t>
            </a:r>
          </a:p>
          <a:p>
            <a:r>
              <a:rPr lang="en-US" sz="2400" dirty="0" smtClean="0"/>
              <a:t>58.4% adopted OER in fall 2020 (May 2020)</a:t>
            </a:r>
          </a:p>
          <a:p>
            <a:r>
              <a:rPr lang="en-US" sz="2400" dirty="0" smtClean="0"/>
              <a:t>60.9% adopted OER in fall 2021 (May 2021)</a:t>
            </a:r>
          </a:p>
          <a:p>
            <a:r>
              <a:rPr lang="en-US" sz="2400" dirty="0" smtClean="0"/>
              <a:t>71.1% said the training influenced their decision to adopt (May 2020) </a:t>
            </a:r>
          </a:p>
          <a:p>
            <a:r>
              <a:rPr lang="en-US" sz="2400" dirty="0" smtClean="0"/>
              <a:t>65.7% said the training influenced their decision to adopt (May 2021) 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 Committee: </a:t>
            </a:r>
            <a:br>
              <a:rPr lang="en-US" dirty="0" smtClean="0"/>
            </a:br>
            <a:r>
              <a:rPr lang="en-US" sz="2800" dirty="0" smtClean="0"/>
              <a:t>Andrea Milligan and Jessica Birthisel, Co-Chairs</a:t>
            </a:r>
            <a:endParaRPr lang="en-US" sz="28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564" y="152400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2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webinar was developed and provided for CAOs, Deans and Department chairs, IT, Registrars and OER representatives on February 2022 to:</a:t>
            </a:r>
          </a:p>
          <a:p>
            <a:pPr lvl="1"/>
            <a:r>
              <a:rPr lang="en-US" dirty="0" smtClean="0"/>
              <a:t>ensure everyone understood the June 30, 2021 deadline</a:t>
            </a:r>
          </a:p>
          <a:p>
            <a:pPr lvl="1"/>
            <a:r>
              <a:rPr lang="en-US" dirty="0" smtClean="0"/>
              <a:t>conduct a detailed review of the </a:t>
            </a:r>
            <a:r>
              <a:rPr lang="en-US" i="1" dirty="0" smtClean="0"/>
              <a:t>Course Marking Implementation Guide</a:t>
            </a:r>
          </a:p>
          <a:p>
            <a:pPr lvl="1"/>
            <a:r>
              <a:rPr lang="en-US" dirty="0" smtClean="0"/>
              <a:t>answer questions or concerns.</a:t>
            </a:r>
          </a:p>
          <a:p>
            <a:r>
              <a:rPr lang="en-US" sz="2800" dirty="0" smtClean="0"/>
              <a:t>Subsequent SIS sessions were held for Banner, </a:t>
            </a:r>
            <a:r>
              <a:rPr lang="en-US" sz="2800" dirty="0" err="1" smtClean="0"/>
              <a:t>Jenzabar</a:t>
            </a:r>
            <a:r>
              <a:rPr lang="en-US" sz="2800" dirty="0" smtClean="0"/>
              <a:t> and Colleague institutions to encourage peer-to-peer learning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Flagging Committee: </a:t>
            </a:r>
            <a:br>
              <a:rPr lang="en-US" dirty="0" smtClean="0"/>
            </a:br>
            <a:r>
              <a:rPr lang="en-US" sz="2800" dirty="0" smtClean="0"/>
              <a:t>Donna Mellen, Chair</a:t>
            </a:r>
            <a:endParaRPr lang="en-US" sz="28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282" y="152400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5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dirty="0" smtClean="0"/>
              <a:t>Results:</a:t>
            </a:r>
          </a:p>
          <a:p>
            <a:r>
              <a:rPr lang="en-US" sz="2400" dirty="0" smtClean="0"/>
              <a:t>Course marking was already/has been implemented at ten community colleges and one UMass campus (11/28).</a:t>
            </a:r>
          </a:p>
          <a:p>
            <a:r>
              <a:rPr lang="en-US" sz="2400" dirty="0" smtClean="0"/>
              <a:t>Course marking to be implemented within the next two years at one community college, three state universities, and three UMass campuses (18/28).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here remain two community colleges and five state universities who will need significant additional support.</a:t>
            </a:r>
          </a:p>
          <a:p>
            <a:r>
              <a:rPr lang="en-US" sz="2400" dirty="0" smtClean="0"/>
              <a:t>There was also two community colleges and one state university who never responded. It is impossible to determine their status.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Flagging Committee: </a:t>
            </a:r>
            <a:br>
              <a:rPr lang="en-US" dirty="0" smtClean="0"/>
            </a:br>
            <a:r>
              <a:rPr lang="en-US" sz="2800" dirty="0" smtClean="0"/>
              <a:t>Donna Mellen, Chair</a:t>
            </a:r>
            <a:endParaRPr lang="en-US" sz="28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600" y="180974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3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Hired a Hub Repository Coordinator: Emily Butler from Springfield Technical Community College</a:t>
            </a:r>
          </a:p>
          <a:p>
            <a:r>
              <a:rPr lang="en-US" dirty="0" smtClean="0"/>
              <a:t>Sue Tashjian served as her supervisor</a:t>
            </a:r>
          </a:p>
          <a:p>
            <a:r>
              <a:rPr lang="en-US" dirty="0" smtClean="0"/>
              <a:t>Performance Goals were established and completed:</a:t>
            </a:r>
          </a:p>
          <a:p>
            <a:pPr lvl="1"/>
            <a:r>
              <a:rPr lang="en-US" dirty="0" smtClean="0"/>
              <a:t>Cleaned up and organized the existing collection</a:t>
            </a:r>
          </a:p>
          <a:p>
            <a:pPr lvl="1"/>
            <a:r>
              <a:rPr lang="en-US" dirty="0" smtClean="0"/>
              <a:t>Established and published meta-data standards</a:t>
            </a:r>
          </a:p>
          <a:p>
            <a:pPr lvl="1"/>
            <a:r>
              <a:rPr lang="en-US" dirty="0" smtClean="0"/>
              <a:t>Created training materials for how to properly use the site </a:t>
            </a:r>
          </a:p>
          <a:p>
            <a:pPr lvl="1"/>
            <a:r>
              <a:rPr lang="en-US" dirty="0" smtClean="0"/>
              <a:t>Began to conduct training for individual campuses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Committee, </a:t>
            </a:r>
            <a:r>
              <a:rPr lang="en-US" sz="2800" dirty="0" smtClean="0"/>
              <a:t>Matt Bejune, Chair</a:t>
            </a:r>
            <a:endParaRPr lang="en-US" sz="2800" dirty="0"/>
          </a:p>
        </p:txBody>
      </p:sp>
      <p:pic>
        <p:nvPicPr>
          <p:cNvPr id="5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200" y="152400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9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751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FY22: The Year in Review </vt:lpstr>
      <vt:lpstr>OER Advisory Council</vt:lpstr>
      <vt:lpstr>Marketing &amp; Education Committee:  Carolyn Michaud and Jessica Egan, Co-Chairs</vt:lpstr>
      <vt:lpstr>Marketing &amp; Education Committee:  Carolyn Michaud and Jessica Egan, Co-Chairs</vt:lpstr>
      <vt:lpstr>Marketing &amp; Education Committee: Carolyn Michaud and Jessica Egan, Co-Chairs</vt:lpstr>
      <vt:lpstr>Professional Development Committee:  Andrea Milligan and Jessica Birthisel, Co-Chairs</vt:lpstr>
      <vt:lpstr>Course Flagging Committee:  Donna Mellen, Chair</vt:lpstr>
      <vt:lpstr>Course Flagging Committee:  Donna Mellen, Chair</vt:lpstr>
      <vt:lpstr>Repository Committee, Matt Bejune, Chair</vt:lpstr>
      <vt:lpstr>OER Key Performance Indicators</vt:lpstr>
      <vt:lpstr>Internal Operations</vt:lpstr>
      <vt:lpstr>Collaborations</vt:lpstr>
    </vt:vector>
  </TitlesOfParts>
  <Company>Middlesex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FY22: The Year in Review</dc:title>
  <dc:creator>Awkward, Robert (DHE)</dc:creator>
  <cp:lastModifiedBy>Awkward, Robert (DHE)</cp:lastModifiedBy>
  <cp:revision>16</cp:revision>
  <dcterms:created xsi:type="dcterms:W3CDTF">2022-09-23T04:26:01Z</dcterms:created>
  <dcterms:modified xsi:type="dcterms:W3CDTF">2022-09-23T06:46:04Z</dcterms:modified>
</cp:coreProperties>
</file>