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5" r:id="rId3"/>
    <p:sldId id="276" r:id="rId4"/>
    <p:sldId id="277" r:id="rId5"/>
    <p:sldId id="278" r:id="rId6"/>
    <p:sldId id="261" r:id="rId7"/>
    <p:sldId id="262" r:id="rId8"/>
    <p:sldId id="267" r:id="rId9"/>
    <p:sldId id="263" r:id="rId10"/>
    <p:sldId id="264" r:id="rId11"/>
    <p:sldId id="268" r:id="rId12"/>
    <p:sldId id="257" r:id="rId13"/>
    <p:sldId id="272" r:id="rId14"/>
    <p:sldId id="271" r:id="rId15"/>
    <p:sldId id="273" r:id="rId16"/>
    <p:sldId id="274" r:id="rId17"/>
  </p:sldIdLst>
  <p:sldSz cx="9144000" cy="6858000" type="screen4x3"/>
  <p:notesSz cx="7010400" cy="92233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421"/>
    <a:srgbClr val="FFFF11"/>
    <a:srgbClr val="19398A"/>
    <a:srgbClr val="FF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660"/>
  </p:normalViewPr>
  <p:slideViewPr>
    <p:cSldViewPr>
      <p:cViewPr varScale="1">
        <p:scale>
          <a:sx n="107" d="100"/>
          <a:sy n="107" d="100"/>
        </p:scale>
        <p:origin x="1215" y="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sz="2400" b="0" i="0" u="none" strike="noStrike" baseline="0" dirty="0">
                <a:effectLst/>
                <a:latin typeface="Gill Sans MT" panose="020B0502020104020203" pitchFamily="34" charset="0"/>
              </a:rPr>
              <a:t>Civic Learning Question One</a:t>
            </a:r>
            <a:endParaRPr lang="en-US" sz="2400" dirty="0">
              <a:latin typeface="Gill Sans MT" panose="020B0502020104020203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SMS</c:v>
                </c:pt>
              </c:strCache>
            </c:strRef>
          </c:tx>
          <c:spPr>
            <a:solidFill>
              <a:srgbClr val="F3742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1.1 Familiar with texts, institutions, principles and/or methods that contribute to the public good</c:v>
                </c:pt>
                <c:pt idx="1">
                  <c:v>1.2 Examine how diverse forces shape society</c:v>
                </c:pt>
                <c:pt idx="2">
                  <c:v>1.3 Examine social issues or civic dimensions of the discipline</c:v>
                </c:pt>
                <c:pt idx="3">
                  <c:v>1.4 Aware of social or political systems and Levers of Power for influencing change</c:v>
                </c:pt>
                <c:pt idx="4">
                  <c:v>1.5 Identify social movements and its connection to social change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0.04</c:v>
                </c:pt>
                <c:pt idx="1">
                  <c:v>0.03</c:v>
                </c:pt>
                <c:pt idx="2">
                  <c:v>0.15</c:v>
                </c:pt>
                <c:pt idx="3">
                  <c:v>0.01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23-4E01-A2FC-6D9CBAE5BF9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1.1 Familiar with texts, institutions, principles and/or methods that contribute to the public good</c:v>
                </c:pt>
                <c:pt idx="1">
                  <c:v>1.2 Examine how diverse forces shape society</c:v>
                </c:pt>
                <c:pt idx="2">
                  <c:v>1.3 Examine social issues or civic dimensions of the discipline</c:v>
                </c:pt>
                <c:pt idx="3">
                  <c:v>1.4 Aware of social or political systems and Levers of Power for influencing change</c:v>
                </c:pt>
                <c:pt idx="4">
                  <c:v>1.5 Identify social movements and its connection to social change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0.32</c:v>
                </c:pt>
                <c:pt idx="1">
                  <c:v>0.47</c:v>
                </c:pt>
                <c:pt idx="2">
                  <c:v>0.45</c:v>
                </c:pt>
                <c:pt idx="3">
                  <c:v>0.17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23-4E01-A2FC-6D9CBAE5BF9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CJ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1.1 Familiar with texts, institutions, principles and/or methods that contribute to the public good</c:v>
                </c:pt>
                <c:pt idx="1">
                  <c:v>1.2 Examine how diverse forces shape society</c:v>
                </c:pt>
                <c:pt idx="2">
                  <c:v>1.3 Examine social issues or civic dimensions of the discipline</c:v>
                </c:pt>
                <c:pt idx="3">
                  <c:v>1.4 Aware of social or political systems and Levers of Power for influencing change</c:v>
                </c:pt>
                <c:pt idx="4">
                  <c:v>1.5 Identify social movements and its connection to social change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1</c:v>
                </c:pt>
                <c:pt idx="1">
                  <c:v>0.78</c:v>
                </c:pt>
                <c:pt idx="2">
                  <c:v>0.91</c:v>
                </c:pt>
                <c:pt idx="3">
                  <c:v>0.86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23-4E01-A2FC-6D9CBAE5BF9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GPH</c:v>
                </c:pt>
              </c:strCache>
            </c:strRef>
          </c:tx>
          <c:spPr>
            <a:solidFill>
              <a:srgbClr val="FFFF1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1.1 Familiar with texts, institutions, principles and/or methods that contribute to the public good</c:v>
                </c:pt>
                <c:pt idx="1">
                  <c:v>1.2 Examine how diverse forces shape society</c:v>
                </c:pt>
                <c:pt idx="2">
                  <c:v>1.3 Examine social issues or civic dimensions of the discipline</c:v>
                </c:pt>
                <c:pt idx="3">
                  <c:v>1.4 Aware of social or political systems and Levers of Power for influencing change</c:v>
                </c:pt>
                <c:pt idx="4">
                  <c:v>1.5 Identify social movements and its connection to social change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0.28999999999999998</c:v>
                </c:pt>
                <c:pt idx="2">
                  <c:v>0.28999999999999998</c:v>
                </c:pt>
                <c:pt idx="3">
                  <c:v>0.11</c:v>
                </c:pt>
                <c:pt idx="4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623-4E01-A2FC-6D9CBAE5BF94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1.1 Familiar with texts, institutions, principles and/or methods that contribute to the public good</c:v>
                </c:pt>
                <c:pt idx="1">
                  <c:v>1.2 Examine how diverse forces shape society</c:v>
                </c:pt>
                <c:pt idx="2">
                  <c:v>1.3 Examine social issues or civic dimensions of the discipline</c:v>
                </c:pt>
                <c:pt idx="3">
                  <c:v>1.4 Aware of social or political systems and Levers of Power for influencing change</c:v>
                </c:pt>
                <c:pt idx="4">
                  <c:v>1.5 Identify social movements and its connection to social change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0.9</c:v>
                </c:pt>
                <c:pt idx="1">
                  <c:v>0.9</c:v>
                </c:pt>
                <c:pt idx="2">
                  <c:v>0.9</c:v>
                </c:pt>
                <c:pt idx="3">
                  <c:v>0.9</c:v>
                </c:pt>
                <c:pt idx="4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23-4E01-A2FC-6D9CBAE5BF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189568"/>
        <c:axId val="505189960"/>
      </c:barChart>
      <c:catAx>
        <c:axId val="50518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505189960"/>
        <c:crosses val="autoZero"/>
        <c:auto val="1"/>
        <c:lblAlgn val="ctr"/>
        <c:lblOffset val="100"/>
        <c:noMultiLvlLbl val="0"/>
      </c:catAx>
      <c:valAx>
        <c:axId val="505189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50518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u="none" strike="noStrike" kern="1200" spc="0" baseline="0">
                <a:solidFill>
                  <a:srgbClr val="19398A">
                    <a:lumMod val="65000"/>
                    <a:lumOff val="35000"/>
                  </a:srgb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sz="2400" b="0" i="0" baseline="0" dirty="0">
                <a:effectLst/>
                <a:latin typeface="Gill Sans MT" panose="020B0502020104020203" pitchFamily="34" charset="0"/>
              </a:rPr>
              <a:t>Civic Learning Question Two</a:t>
            </a:r>
            <a:endParaRPr lang="en-US" sz="2400" dirty="0">
              <a:effectLst/>
              <a:latin typeface="Gill Sans MT" panose="020B05020201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rgbClr val="19398A">
                    <a:lumMod val="65000"/>
                    <a:lumOff val="35000"/>
                  </a:srgbClr>
                </a:solidFill>
                <a:latin typeface="Gill Sans MT" panose="020B0502020104020203" pitchFamily="34" charset="0"/>
              </a:defRPr>
            </a:pPr>
            <a:r>
              <a:rPr lang="en-US" sz="2400" dirty="0">
                <a:latin typeface="Gill Sans MT" panose="020B0502020104020203" pitchFamily="34" charset="0"/>
              </a:rPr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2400" b="0" i="0" u="none" strike="noStrike" kern="1200" spc="0" baseline="0">
              <a:solidFill>
                <a:srgbClr val="19398A">
                  <a:lumMod val="65000"/>
                  <a:lumOff val="35000"/>
                </a:srgb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SMS</c:v>
                </c:pt>
              </c:strCache>
            </c:strRef>
          </c:tx>
          <c:spPr>
            <a:solidFill>
              <a:srgbClr val="F3742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2.1 Engage with and be informed by multiple perspectives</c:v>
                </c:pt>
                <c:pt idx="1">
                  <c:v>2.2 Use scientific reasoning and/or critical inquiry to understand social issues</c:v>
                </c:pt>
                <c:pt idx="2">
                  <c:v>2.3 Use scientific reasoning and/or critical inquiry to make decisions</c:v>
                </c:pt>
                <c:pt idx="3">
                  <c:v>2.4 Read, write, speak, listen, and use communication media effectively</c:v>
                </c:pt>
                <c:pt idx="4">
                  <c:v>2.5 Reflect on experience to gain insight and guide action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0.17</c:v>
                </c:pt>
                <c:pt idx="1">
                  <c:v>0.05</c:v>
                </c:pt>
                <c:pt idx="2">
                  <c:v>0.18</c:v>
                </c:pt>
                <c:pt idx="3">
                  <c:v>0.18</c:v>
                </c:pt>
                <c:pt idx="4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F2-4C5F-BC4C-981DAB5BDEF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2.1 Engage with and be informed by multiple perspectives</c:v>
                </c:pt>
                <c:pt idx="1">
                  <c:v>2.2 Use scientific reasoning and/or critical inquiry to understand social issues</c:v>
                </c:pt>
                <c:pt idx="2">
                  <c:v>2.3 Use scientific reasoning and/or critical inquiry to make decisions</c:v>
                </c:pt>
                <c:pt idx="3">
                  <c:v>2.4 Read, write, speak, listen, and use communication media effectively</c:v>
                </c:pt>
                <c:pt idx="4">
                  <c:v>2.5 Reflect on experience to gain insight and guide action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0.62</c:v>
                </c:pt>
                <c:pt idx="1">
                  <c:v>0.35</c:v>
                </c:pt>
                <c:pt idx="2">
                  <c:v>0.52</c:v>
                </c:pt>
                <c:pt idx="3">
                  <c:v>0.6</c:v>
                </c:pt>
                <c:pt idx="4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F2-4C5F-BC4C-981DAB5BDEF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CJ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2.1 Engage with and be informed by multiple perspectives</c:v>
                </c:pt>
                <c:pt idx="1">
                  <c:v>2.2 Use scientific reasoning and/or critical inquiry to understand social issues</c:v>
                </c:pt>
                <c:pt idx="2">
                  <c:v>2.3 Use scientific reasoning and/or critical inquiry to make decisions</c:v>
                </c:pt>
                <c:pt idx="3">
                  <c:v>2.4 Read, write, speak, listen, and use communication media effectively</c:v>
                </c:pt>
                <c:pt idx="4">
                  <c:v>2.5 Reflect on experience to gain insight and guide action</c:v>
                </c:pt>
              </c:strCache>
            </c:strRef>
          </c:cat>
          <c:val>
            <c:numRef>
              <c:f>Sheet1!$D$2:$D$6</c:f>
              <c:numCache>
                <c:formatCode>0%</c:formatCode>
                <c:ptCount val="5"/>
                <c:pt idx="0">
                  <c:v>0.83</c:v>
                </c:pt>
                <c:pt idx="1">
                  <c:v>0.89</c:v>
                </c:pt>
                <c:pt idx="2">
                  <c:v>0.81</c:v>
                </c:pt>
                <c:pt idx="3">
                  <c:v>0.97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7F2-4C5F-BC4C-981DAB5BDEF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GPH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2.1 Engage with and be informed by multiple perspectives</c:v>
                </c:pt>
                <c:pt idx="1">
                  <c:v>2.2 Use scientific reasoning and/or critical inquiry to understand social issues</c:v>
                </c:pt>
                <c:pt idx="2">
                  <c:v>2.3 Use scientific reasoning and/or critical inquiry to make decisions</c:v>
                </c:pt>
                <c:pt idx="3">
                  <c:v>2.4 Read, write, speak, listen, and use communication media effectively</c:v>
                </c:pt>
                <c:pt idx="4">
                  <c:v>2.5 Reflect on experience to gain insight and guide action</c:v>
                </c:pt>
              </c:strCache>
            </c:strRef>
          </c:cat>
          <c:val>
            <c:numRef>
              <c:f>Sheet1!$E$2:$E$6</c:f>
              <c:numCache>
                <c:formatCode>0%</c:formatCode>
                <c:ptCount val="5"/>
                <c:pt idx="0">
                  <c:v>0.33</c:v>
                </c:pt>
                <c:pt idx="1">
                  <c:v>0.18</c:v>
                </c:pt>
                <c:pt idx="2">
                  <c:v>0.14000000000000001</c:v>
                </c:pt>
                <c:pt idx="3">
                  <c:v>0.18</c:v>
                </c:pt>
                <c:pt idx="4">
                  <c:v>0.26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7F2-4C5F-BC4C-981DAB5BDEF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2.1 Engage with and be informed by multiple perspectives</c:v>
                </c:pt>
                <c:pt idx="1">
                  <c:v>2.2 Use scientific reasoning and/or critical inquiry to understand social issues</c:v>
                </c:pt>
                <c:pt idx="2">
                  <c:v>2.3 Use scientific reasoning and/or critical inquiry to make decisions</c:v>
                </c:pt>
                <c:pt idx="3">
                  <c:v>2.4 Read, write, speak, listen, and use communication media effectively</c:v>
                </c:pt>
                <c:pt idx="4">
                  <c:v>2.5 Reflect on experience to gain insight and guide action</c:v>
                </c:pt>
              </c:strCache>
            </c:strRef>
          </c:cat>
          <c:val>
            <c:numRef>
              <c:f>Sheet1!$F$2:$F$6</c:f>
              <c:numCache>
                <c:formatCode>0%</c:formatCode>
                <c:ptCount val="5"/>
                <c:pt idx="0">
                  <c:v>0.9</c:v>
                </c:pt>
                <c:pt idx="1">
                  <c:v>0.9</c:v>
                </c:pt>
                <c:pt idx="2">
                  <c:v>0.85</c:v>
                </c:pt>
                <c:pt idx="3">
                  <c:v>0.65</c:v>
                </c:pt>
                <c:pt idx="4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F2-4C5F-BC4C-981DAB5BDE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5190744"/>
        <c:axId val="505191136"/>
      </c:barChart>
      <c:catAx>
        <c:axId val="505190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505191136"/>
        <c:crosses val="autoZero"/>
        <c:auto val="1"/>
        <c:lblAlgn val="ctr"/>
        <c:lblOffset val="100"/>
        <c:noMultiLvlLbl val="0"/>
      </c:catAx>
      <c:valAx>
        <c:axId val="50519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505190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r>
              <a:rPr lang="en-US" sz="2400" dirty="0">
                <a:latin typeface="Gill Sans MT" panose="020B0502020104020203" pitchFamily="34" charset="0"/>
              </a:rPr>
              <a:t>Civic Learning Questions Three-Five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SMS</c:v>
                </c:pt>
              </c:strCache>
            </c:strRef>
          </c:tx>
          <c:spPr>
            <a:solidFill>
              <a:srgbClr val="F3742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3.1 Challenge injustice and address its root causes</c:v>
                </c:pt>
                <c:pt idx="1">
                  <c:v>3.2 Work collectively in groups to address common problems</c:v>
                </c:pt>
                <c:pt idx="2">
                  <c:v>3.3 Develop strategies to improve the quality of people's lives and/or the sustainability of the planet</c:v>
                </c:pt>
                <c:pt idx="3">
                  <c:v>3.4 Analyze and navigate systems [e.g., political, social, economic] to learn how to engage in public action</c:v>
                </c:pt>
                <c:pt idx="4">
                  <c:v>4.1 Commitment to justice and equality; capacity for compromise, civility, and mutual respect; and/or responsibility to a larger good</c:v>
                </c:pt>
                <c:pt idx="5">
                  <c:v>No. Does not meet any of the above four CL requirements [1.1-4.6]</c:v>
                </c:pt>
                <c:pt idx="6">
                  <c:v>Yes. Meets at least one of the above four CL requirements [1.1-4.6]</c:v>
                </c:pt>
                <c:pt idx="7">
                  <c:v>Civic Engagement activity/ action included within course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</c:v>
                </c:pt>
                <c:pt idx="1">
                  <c:v>0.02</c:v>
                </c:pt>
                <c:pt idx="2">
                  <c:v>0.06</c:v>
                </c:pt>
                <c:pt idx="3">
                  <c:v>0.02</c:v>
                </c:pt>
                <c:pt idx="4">
                  <c:v>7.0000000000000007E-2</c:v>
                </c:pt>
                <c:pt idx="5">
                  <c:v>0.76</c:v>
                </c:pt>
                <c:pt idx="6">
                  <c:v>0.23</c:v>
                </c:pt>
                <c:pt idx="7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42-402F-84E4-2928D3EE25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COM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3.1 Challenge injustice and address its root causes</c:v>
                </c:pt>
                <c:pt idx="1">
                  <c:v>3.2 Work collectively in groups to address common problems</c:v>
                </c:pt>
                <c:pt idx="2">
                  <c:v>3.3 Develop strategies to improve the quality of people's lives and/or the sustainability of the planet</c:v>
                </c:pt>
                <c:pt idx="3">
                  <c:v>3.4 Analyze and navigate systems [e.g., political, social, economic] to learn how to engage in public action</c:v>
                </c:pt>
                <c:pt idx="4">
                  <c:v>4.1 Commitment to justice and equality; capacity for compromise, civility, and mutual respect; and/or responsibility to a larger good</c:v>
                </c:pt>
                <c:pt idx="5">
                  <c:v>No. Does not meet any of the above four CL requirements [1.1-4.6]</c:v>
                </c:pt>
                <c:pt idx="6">
                  <c:v>Yes. Meets at least one of the above four CL requirements [1.1-4.6]</c:v>
                </c:pt>
                <c:pt idx="7">
                  <c:v>Civic Engagement activity/ action included within course</c:v>
                </c:pt>
              </c:strCache>
            </c:strRef>
          </c:cat>
          <c:val>
            <c:numRef>
              <c:f>Sheet1!$C$2:$C$9</c:f>
              <c:numCache>
                <c:formatCode>0%</c:formatCode>
                <c:ptCount val="8"/>
                <c:pt idx="0">
                  <c:v>0</c:v>
                </c:pt>
                <c:pt idx="1">
                  <c:v>0.1</c:v>
                </c:pt>
                <c:pt idx="2">
                  <c:v>7.0000000000000007E-2</c:v>
                </c:pt>
                <c:pt idx="3">
                  <c:v>7.0000000000000007E-2</c:v>
                </c:pt>
                <c:pt idx="4">
                  <c:v>0.6</c:v>
                </c:pt>
                <c:pt idx="5">
                  <c:v>0.1</c:v>
                </c:pt>
                <c:pt idx="6">
                  <c:v>0.9</c:v>
                </c:pt>
                <c:pt idx="7">
                  <c:v>0.42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42-402F-84E4-2928D3EE25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CJ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3.1 Challenge injustice and address its root causes</c:v>
                </c:pt>
                <c:pt idx="1">
                  <c:v>3.2 Work collectively in groups to address common problems</c:v>
                </c:pt>
                <c:pt idx="2">
                  <c:v>3.3 Develop strategies to improve the quality of people's lives and/or the sustainability of the planet</c:v>
                </c:pt>
                <c:pt idx="3">
                  <c:v>3.4 Analyze and navigate systems [e.g., political, social, economic] to learn how to engage in public action</c:v>
                </c:pt>
                <c:pt idx="4">
                  <c:v>4.1 Commitment to justice and equality; capacity for compromise, civility, and mutual respect; and/or responsibility to a larger good</c:v>
                </c:pt>
                <c:pt idx="5">
                  <c:v>No. Does not meet any of the above four CL requirements [1.1-4.6]</c:v>
                </c:pt>
                <c:pt idx="6">
                  <c:v>Yes. Meets at least one of the above four CL requirements [1.1-4.6]</c:v>
                </c:pt>
                <c:pt idx="7">
                  <c:v>Civic Engagement activity/ action included within course</c:v>
                </c:pt>
              </c:strCache>
            </c:strRef>
          </c:cat>
          <c:val>
            <c:numRef>
              <c:f>Sheet1!$D$2:$D$9</c:f>
              <c:numCache>
                <c:formatCode>0%</c:formatCode>
                <c:ptCount val="8"/>
                <c:pt idx="0">
                  <c:v>0.05</c:v>
                </c:pt>
                <c:pt idx="1">
                  <c:v>0.13</c:v>
                </c:pt>
                <c:pt idx="2">
                  <c:v>0.13</c:v>
                </c:pt>
                <c:pt idx="3">
                  <c:v>0.1</c:v>
                </c:pt>
                <c:pt idx="4">
                  <c:v>0.81</c:v>
                </c:pt>
                <c:pt idx="5">
                  <c:v>0</c:v>
                </c:pt>
                <c:pt idx="6">
                  <c:v>1</c:v>
                </c:pt>
                <c:pt idx="7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42-402F-84E4-2928D3EE25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GPH</c:v>
                </c:pt>
              </c:strCache>
            </c:strRef>
          </c:tx>
          <c:spPr>
            <a:solidFill>
              <a:srgbClr val="FFFF1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3.1 Challenge injustice and address its root causes</c:v>
                </c:pt>
                <c:pt idx="1">
                  <c:v>3.2 Work collectively in groups to address common problems</c:v>
                </c:pt>
                <c:pt idx="2">
                  <c:v>3.3 Develop strategies to improve the quality of people's lives and/or the sustainability of the planet</c:v>
                </c:pt>
                <c:pt idx="3">
                  <c:v>3.4 Analyze and navigate systems [e.g., political, social, economic] to learn how to engage in public action</c:v>
                </c:pt>
                <c:pt idx="4">
                  <c:v>4.1 Commitment to justice and equality; capacity for compromise, civility, and mutual respect; and/or responsibility to a larger good</c:v>
                </c:pt>
                <c:pt idx="5">
                  <c:v>No. Does not meet any of the above four CL requirements [1.1-4.6]</c:v>
                </c:pt>
                <c:pt idx="6">
                  <c:v>Yes. Meets at least one of the above four CL requirements [1.1-4.6]</c:v>
                </c:pt>
                <c:pt idx="7">
                  <c:v>Civic Engagement activity/ action included within course</c:v>
                </c:pt>
              </c:strCache>
            </c:strRef>
          </c:cat>
          <c:val>
            <c:numRef>
              <c:f>Sheet1!$E$2:$E$9</c:f>
              <c:numCache>
                <c:formatCode>0%</c:formatCode>
                <c:ptCount val="8"/>
                <c:pt idx="0">
                  <c:v>0.22</c:v>
                </c:pt>
                <c:pt idx="1">
                  <c:v>0.03</c:v>
                </c:pt>
                <c:pt idx="2">
                  <c:v>0.22</c:v>
                </c:pt>
                <c:pt idx="3">
                  <c:v>0.14000000000000001</c:v>
                </c:pt>
                <c:pt idx="4">
                  <c:v>0.18</c:v>
                </c:pt>
                <c:pt idx="5">
                  <c:v>0.59</c:v>
                </c:pt>
                <c:pt idx="6">
                  <c:v>0.37</c:v>
                </c:pt>
                <c:pt idx="7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42-402F-84E4-2928D3EE256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POL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3.1 Challenge injustice and address its root causes</c:v>
                </c:pt>
                <c:pt idx="1">
                  <c:v>3.2 Work collectively in groups to address common problems</c:v>
                </c:pt>
                <c:pt idx="2">
                  <c:v>3.3 Develop strategies to improve the quality of people's lives and/or the sustainability of the planet</c:v>
                </c:pt>
                <c:pt idx="3">
                  <c:v>3.4 Analyze and navigate systems [e.g., political, social, economic] to learn how to engage in public action</c:v>
                </c:pt>
                <c:pt idx="4">
                  <c:v>4.1 Commitment to justice and equality; capacity for compromise, civility, and mutual respect; and/or responsibility to a larger good</c:v>
                </c:pt>
                <c:pt idx="5">
                  <c:v>No. Does not meet any of the above four CL requirements [1.1-4.6]</c:v>
                </c:pt>
                <c:pt idx="6">
                  <c:v>Yes. Meets at least one of the above four CL requirements [1.1-4.6]</c:v>
                </c:pt>
                <c:pt idx="7">
                  <c:v>Civic Engagement activity/ action included within course</c:v>
                </c:pt>
              </c:strCache>
            </c:strRef>
          </c:cat>
          <c:val>
            <c:numRef>
              <c:f>Sheet1!$F$2:$F$9</c:f>
              <c:numCache>
                <c:formatCode>0%</c:formatCode>
                <c:ptCount val="8"/>
                <c:pt idx="0">
                  <c:v>0.85</c:v>
                </c:pt>
                <c:pt idx="1">
                  <c:v>0.55000000000000004</c:v>
                </c:pt>
                <c:pt idx="2">
                  <c:v>0.9</c:v>
                </c:pt>
                <c:pt idx="3">
                  <c:v>0.85</c:v>
                </c:pt>
                <c:pt idx="4">
                  <c:v>0.85</c:v>
                </c:pt>
                <c:pt idx="5">
                  <c:v>0.1</c:v>
                </c:pt>
                <c:pt idx="6">
                  <c:v>0.9</c:v>
                </c:pt>
                <c:pt idx="7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42-402F-84E4-2928D3EE25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06182776"/>
        <c:axId val="506183168"/>
      </c:barChart>
      <c:catAx>
        <c:axId val="506182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506183168"/>
        <c:crosses val="autoZero"/>
        <c:auto val="1"/>
        <c:lblAlgn val="ctr"/>
        <c:lblOffset val="100"/>
        <c:noMultiLvlLbl val="0"/>
      </c:catAx>
      <c:valAx>
        <c:axId val="50618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506182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>
                <a:latin typeface="Gill Sans MT" panose="020B0502020104020203" pitchFamily="34" charset="0"/>
              </a:defRPr>
            </a:pPr>
            <a:r>
              <a:rPr lang="en-US" sz="1800" b="1" i="0" baseline="0" dirty="0">
                <a:effectLst/>
                <a:latin typeface="Gill Sans MT" panose="020B0502020104020203" pitchFamily="34" charset="0"/>
              </a:rPr>
              <a:t>Spring 2017 Civic Learning/Civic Learning &amp; Engagement</a:t>
            </a:r>
          </a:p>
          <a:p>
            <a:pPr>
              <a:defRPr>
                <a:latin typeface="Gill Sans MT" panose="020B0502020104020203" pitchFamily="34" charset="0"/>
              </a:defRPr>
            </a:pPr>
            <a:r>
              <a:rPr lang="en-US" sz="1800" b="1" i="0" baseline="0" dirty="0">
                <a:effectLst/>
                <a:latin typeface="Gill Sans MT" panose="020B0502020104020203" pitchFamily="34" charset="0"/>
              </a:rPr>
              <a:t> (Criminal Justice Department)</a:t>
            </a:r>
            <a:endParaRPr lang="en-US" dirty="0">
              <a:effectLst/>
              <a:latin typeface="Gill Sans MT" panose="020B0502020104020203" pitchFamily="34" charset="0"/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CJ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Sheet1!$A$2:$A$19</c:f>
              <c:strCache>
                <c:ptCount val="18"/>
                <c:pt idx="0">
                  <c:v>1.1 Familiar with texts, institutions, principles and/or methods that contribute to the public good</c:v>
                </c:pt>
                <c:pt idx="1">
                  <c:v>1.2 Examine how diverse forces shape society</c:v>
                </c:pt>
                <c:pt idx="2">
                  <c:v>1.3 Examine social issues or civic dimensions of the discipline</c:v>
                </c:pt>
                <c:pt idx="3">
                  <c:v>1.4 Aware of social or political systems and Levers of Power for influencing change</c:v>
                </c:pt>
                <c:pt idx="4">
                  <c:v>1.5 Identify social movements and its connection to social change</c:v>
                </c:pt>
                <c:pt idx="5">
                  <c:v>2.1 Engage with and be informed by multiple perspectives</c:v>
                </c:pt>
                <c:pt idx="6">
                  <c:v>2.2 Use scientific reasoning and/or critical inquiry to understand social issues</c:v>
                </c:pt>
                <c:pt idx="7">
                  <c:v>2.3 Use scientific reasoning and/or critical inquiry to make decisions</c:v>
                </c:pt>
                <c:pt idx="8">
                  <c:v>2.4 Read, write, speak, listen, and use communication media effectively</c:v>
                </c:pt>
                <c:pt idx="9">
                  <c:v>2.5 Reflect on experience to gain insight and guide action</c:v>
                </c:pt>
                <c:pt idx="10">
                  <c:v>3.1 Challenge injustice and address its root causes</c:v>
                </c:pt>
                <c:pt idx="11">
                  <c:v>3.2 Work collectively in groups to address common problems</c:v>
                </c:pt>
                <c:pt idx="12">
                  <c:v>3.3 Develop strategies to improve the quality of people's lives and/or the sustainability of the planet</c:v>
                </c:pt>
                <c:pt idx="13">
                  <c:v>3.4 Analyze and navigate systems [e.g., political, social, economic] to learn how to engage in public action</c:v>
                </c:pt>
                <c:pt idx="14">
                  <c:v>4.1 Capacity for empathy, open-mindedness, tolerance, and appreciation for diversity; commitment to justice and equality; commitment to ethical integrity; capacity for compromise, civility, and mutual respect; and/or responsibility to a larger good</c:v>
                </c:pt>
                <c:pt idx="15">
                  <c:v>No. Does not meet any of the above four CL indicators [1.1-4.6]</c:v>
                </c:pt>
                <c:pt idx="16">
                  <c:v>Yes. Meets at least one of the above four CL indicators [1.1-4.6]</c:v>
                </c:pt>
                <c:pt idx="17">
                  <c:v>Civic Engagement activity/ action included within course (CLE)</c:v>
                </c:pt>
              </c:strCache>
            </c:strRef>
          </c:cat>
          <c:val>
            <c:numRef>
              <c:f>Sheet1!$B$2:$B$19</c:f>
              <c:numCache>
                <c:formatCode>0%</c:formatCode>
                <c:ptCount val="18"/>
                <c:pt idx="0">
                  <c:v>1</c:v>
                </c:pt>
                <c:pt idx="1">
                  <c:v>0.78</c:v>
                </c:pt>
                <c:pt idx="2">
                  <c:v>0.91</c:v>
                </c:pt>
                <c:pt idx="3">
                  <c:v>0.86</c:v>
                </c:pt>
                <c:pt idx="4">
                  <c:v>0</c:v>
                </c:pt>
                <c:pt idx="5">
                  <c:v>0.83</c:v>
                </c:pt>
                <c:pt idx="6">
                  <c:v>0.89</c:v>
                </c:pt>
                <c:pt idx="7">
                  <c:v>0.81</c:v>
                </c:pt>
                <c:pt idx="8">
                  <c:v>0.97</c:v>
                </c:pt>
                <c:pt idx="9">
                  <c:v>0.27</c:v>
                </c:pt>
                <c:pt idx="10">
                  <c:v>0.05</c:v>
                </c:pt>
                <c:pt idx="11">
                  <c:v>0.13</c:v>
                </c:pt>
                <c:pt idx="12">
                  <c:v>0.13</c:v>
                </c:pt>
                <c:pt idx="13">
                  <c:v>0.1</c:v>
                </c:pt>
                <c:pt idx="14">
                  <c:v>0.81</c:v>
                </c:pt>
                <c:pt idx="15">
                  <c:v>0</c:v>
                </c:pt>
                <c:pt idx="16">
                  <c:v>1</c:v>
                </c:pt>
                <c:pt idx="17">
                  <c:v>0.54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F-475F-876F-2607BAF09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06269072"/>
        <c:axId val="506269464"/>
      </c:barChart>
      <c:catAx>
        <c:axId val="50626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>
                <a:latin typeface="Gill Sans MT" panose="020B0502020104020203" pitchFamily="34" charset="0"/>
              </a:defRPr>
            </a:pPr>
            <a:endParaRPr lang="en-US"/>
          </a:p>
        </c:txPr>
        <c:crossAx val="506269464"/>
        <c:crosses val="autoZero"/>
        <c:auto val="1"/>
        <c:lblAlgn val="ctr"/>
        <c:lblOffset val="100"/>
        <c:noMultiLvlLbl val="0"/>
      </c:catAx>
      <c:valAx>
        <c:axId val="50626946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Gill Sans MT" panose="020B0502020104020203" pitchFamily="34" charset="0"/>
              </a:defRPr>
            </a:pPr>
            <a:endParaRPr lang="en-US"/>
          </a:p>
        </c:txPr>
        <c:crossAx val="50626907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F97B49-BA8E-4A6E-94A5-0AF5A4C8E871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9CF925-82DC-4A8D-A75B-F6F29FEAB757}">
      <dgm:prSet phldrT="[Text]" custT="1"/>
      <dgm:spPr/>
      <dgm:t>
        <a:bodyPr/>
        <a:lstStyle/>
        <a:p>
          <a:pPr algn="l"/>
          <a:r>
            <a:rPr lang="en-US" sz="1100" b="1" u="none" dirty="0">
              <a:solidFill>
                <a:schemeClr val="bg1"/>
              </a:solidFill>
              <a:latin typeface="Gill Sans MT" panose="020B0502020104020203" pitchFamily="34" charset="0"/>
            </a:rPr>
            <a:t>1.Quality v. Quantity  -new to SSU                2.Develop Data Collection Tool  3.Design Survey Monkey       4.Determine what is and is not CL        and CLE</a:t>
          </a:r>
        </a:p>
      </dgm:t>
    </dgm:pt>
    <dgm:pt modelId="{5C1DE129-9A67-4CC2-AB8F-4BD5CF933EE5}" type="parTrans" cxnId="{4DE95656-1076-40E2-9675-EB7C08D9F951}">
      <dgm:prSet/>
      <dgm:spPr/>
      <dgm:t>
        <a:bodyPr/>
        <a:lstStyle/>
        <a:p>
          <a:endParaRPr lang="en-US"/>
        </a:p>
      </dgm:t>
    </dgm:pt>
    <dgm:pt modelId="{5DFD92A8-5ACD-42F2-8788-87E0AFFA16C1}" type="sibTrans" cxnId="{4DE95656-1076-40E2-9675-EB7C08D9F951}">
      <dgm:prSet/>
      <dgm:spPr/>
      <dgm:t>
        <a:bodyPr/>
        <a:lstStyle/>
        <a:p>
          <a:endParaRPr lang="en-US" dirty="0"/>
        </a:p>
      </dgm:t>
    </dgm:pt>
    <dgm:pt modelId="{58E96B9B-6F1B-4565-92A6-E0B11F2A5C37}">
      <dgm:prSet phldrT="[Text]" custT="1"/>
      <dgm:spPr/>
      <dgm:t>
        <a:bodyPr/>
        <a:lstStyle/>
        <a:p>
          <a:pPr algn="l"/>
          <a:r>
            <a:rPr lang="en-US" sz="1100" b="1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rPr>
            <a:t>PILOT 1                                           </a:t>
          </a:r>
          <a:r>
            <a:rPr lang="en-US" sz="1100" b="1" dirty="0">
              <a:solidFill>
                <a:schemeClr val="bg1"/>
              </a:solidFill>
              <a:latin typeface="Gill Sans MT" panose="020B0502020104020203" pitchFamily="34" charset="0"/>
            </a:rPr>
            <a:t>1.  Three Departments:  Sports and Movement Science, Political Science, Communications               2. 141 Course Section Syllabi             3.  Six- person audit team – training for inter-rater reliability. </a:t>
          </a:r>
        </a:p>
      </dgm:t>
    </dgm:pt>
    <dgm:pt modelId="{A863AA4E-1ADC-43E4-BFBC-9DACA5774F72}" type="parTrans" cxnId="{02546675-C2F7-4E76-BC16-E9E3EA14354E}">
      <dgm:prSet/>
      <dgm:spPr/>
      <dgm:t>
        <a:bodyPr/>
        <a:lstStyle/>
        <a:p>
          <a:endParaRPr lang="en-US"/>
        </a:p>
      </dgm:t>
    </dgm:pt>
    <dgm:pt modelId="{21ED58E5-2D98-49F3-82F6-7041834300C6}" type="sibTrans" cxnId="{02546675-C2F7-4E76-BC16-E9E3EA14354E}">
      <dgm:prSet/>
      <dgm:spPr/>
      <dgm:t>
        <a:bodyPr/>
        <a:lstStyle/>
        <a:p>
          <a:endParaRPr lang="en-US" dirty="0"/>
        </a:p>
      </dgm:t>
    </dgm:pt>
    <dgm:pt modelId="{8FE07B90-E003-47A7-9520-01FF7C1FEA34}">
      <dgm:prSet phldrT="[Text]" custT="1"/>
      <dgm:spPr/>
      <dgm:t>
        <a:bodyPr/>
        <a:lstStyle/>
        <a:p>
          <a:pPr algn="l"/>
          <a:r>
            <a:rPr lang="en-US" sz="1100" b="1" dirty="0">
              <a:solidFill>
                <a:schemeClr val="bg1"/>
              </a:solidFill>
              <a:latin typeface="Gill Sans MT" panose="020B0502020104020203" pitchFamily="34" charset="0"/>
            </a:rPr>
            <a:t>1. Data analyzed and reports developed                                       2. Department meetings                 3. Revision of data collection tool 4. Revision of survey process and training</a:t>
          </a:r>
        </a:p>
      </dgm:t>
    </dgm:pt>
    <dgm:pt modelId="{6741CB40-82FC-4D3D-A4C1-25D39516C9A3}" type="parTrans" cxnId="{4FAA63F4-3FB1-4C21-BBE4-CDDAA4040A7E}">
      <dgm:prSet/>
      <dgm:spPr/>
      <dgm:t>
        <a:bodyPr/>
        <a:lstStyle/>
        <a:p>
          <a:endParaRPr lang="en-US"/>
        </a:p>
      </dgm:t>
    </dgm:pt>
    <dgm:pt modelId="{5FAA28E7-E0DF-45B5-9C1E-BF50EBC651EB}" type="sibTrans" cxnId="{4FAA63F4-3FB1-4C21-BBE4-CDDAA4040A7E}">
      <dgm:prSet/>
      <dgm:spPr/>
      <dgm:t>
        <a:bodyPr/>
        <a:lstStyle/>
        <a:p>
          <a:endParaRPr lang="en-US" dirty="0"/>
        </a:p>
      </dgm:t>
    </dgm:pt>
    <dgm:pt modelId="{A65A3077-4F99-4346-A2DB-A5F6DCF649BA}">
      <dgm:prSet phldrT="[Text]" custT="1"/>
      <dgm:spPr/>
      <dgm:t>
        <a:bodyPr/>
        <a:lstStyle/>
        <a:p>
          <a:pPr algn="l"/>
          <a:r>
            <a:rPr lang="en-US" sz="1100" b="1" dirty="0">
              <a:solidFill>
                <a:schemeClr val="bg1"/>
              </a:solidFill>
              <a:latin typeface="Gill Sans MT" panose="020B0502020104020203" pitchFamily="34" charset="0"/>
            </a:rPr>
            <a:t>1. Continued revisions of tool and committee approval                      2.  Expanded pilot                           3.  Expanded inter-rater reliability training sessions</a:t>
          </a:r>
        </a:p>
      </dgm:t>
    </dgm:pt>
    <dgm:pt modelId="{FF0E200E-04A4-4C1D-AE42-8AA7895149C0}" type="parTrans" cxnId="{C9E91DCB-F13A-4690-9735-29D8BA758726}">
      <dgm:prSet/>
      <dgm:spPr/>
      <dgm:t>
        <a:bodyPr/>
        <a:lstStyle/>
        <a:p>
          <a:endParaRPr lang="en-US"/>
        </a:p>
      </dgm:t>
    </dgm:pt>
    <dgm:pt modelId="{838A488A-8DE5-43A7-BCB9-DC4B98A6174B}" type="sibTrans" cxnId="{C9E91DCB-F13A-4690-9735-29D8BA758726}">
      <dgm:prSet/>
      <dgm:spPr/>
      <dgm:t>
        <a:bodyPr/>
        <a:lstStyle/>
        <a:p>
          <a:endParaRPr lang="en-US" dirty="0"/>
        </a:p>
      </dgm:t>
    </dgm:pt>
    <dgm:pt modelId="{599CE95F-3F5C-4B86-8DD7-F16BEE7B5F2A}">
      <dgm:prSet phldrT="[Text]" custT="1"/>
      <dgm:spPr/>
      <dgm:t>
        <a:bodyPr/>
        <a:lstStyle/>
        <a:p>
          <a:pPr algn="l"/>
          <a:r>
            <a:rPr lang="en-US" sz="1100" b="1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rPr>
            <a:t>PILOT 2</a:t>
          </a:r>
        </a:p>
        <a:p>
          <a:pPr algn="l"/>
          <a:r>
            <a:rPr lang="en-US" sz="1100" b="1" dirty="0">
              <a:solidFill>
                <a:schemeClr val="bg1"/>
              </a:solidFill>
              <a:latin typeface="Gill Sans MT" panose="020B0502020104020203" pitchFamily="34" charset="0"/>
            </a:rPr>
            <a:t>1. Three Pilot 1 departments plus Criminal Justice and Geography </a:t>
          </a:r>
        </a:p>
        <a:p>
          <a:pPr algn="l"/>
          <a:r>
            <a:rPr lang="en-US" sz="1100" b="1" dirty="0">
              <a:solidFill>
                <a:schemeClr val="bg1"/>
              </a:solidFill>
              <a:latin typeface="Gill Sans MT" panose="020B0502020104020203" pitchFamily="34" charset="0"/>
            </a:rPr>
            <a:t>2. 247 Course Section Syllabi      </a:t>
          </a:r>
        </a:p>
        <a:p>
          <a:pPr algn="l"/>
          <a:r>
            <a:rPr lang="en-US" sz="1100" b="1" dirty="0">
              <a:solidFill>
                <a:schemeClr val="bg1"/>
              </a:solidFill>
              <a:latin typeface="Gill Sans MT" panose="020B0502020104020203" pitchFamily="34" charset="0"/>
            </a:rPr>
            <a:t>3. Eight- person audit team</a:t>
          </a:r>
        </a:p>
      </dgm:t>
    </dgm:pt>
    <dgm:pt modelId="{5A8AEDD9-2AD5-409E-810B-A6704233E2F1}" type="sibTrans" cxnId="{1B60DB82-5A26-44C1-8B8F-BD729E419A72}">
      <dgm:prSet/>
      <dgm:spPr/>
      <dgm:t>
        <a:bodyPr/>
        <a:lstStyle/>
        <a:p>
          <a:endParaRPr lang="en-US"/>
        </a:p>
      </dgm:t>
    </dgm:pt>
    <dgm:pt modelId="{D22C0BD9-5544-44D9-9E81-7F65697336EF}" type="parTrans" cxnId="{1B60DB82-5A26-44C1-8B8F-BD729E419A72}">
      <dgm:prSet/>
      <dgm:spPr/>
      <dgm:t>
        <a:bodyPr/>
        <a:lstStyle/>
        <a:p>
          <a:endParaRPr lang="en-US"/>
        </a:p>
      </dgm:t>
    </dgm:pt>
    <dgm:pt modelId="{66F4215D-FB41-43C3-85C9-CA66D7FC1578}" type="pres">
      <dgm:prSet presAssocID="{03F97B49-BA8E-4A6E-94A5-0AF5A4C8E871}" presName="Name0" presStyleCnt="0">
        <dgm:presLayoutVars>
          <dgm:dir/>
          <dgm:resizeHandles val="exact"/>
        </dgm:presLayoutVars>
      </dgm:prSet>
      <dgm:spPr/>
    </dgm:pt>
    <dgm:pt modelId="{832F2D1B-7616-4601-ABB2-E2A4F5F6205C}" type="pres">
      <dgm:prSet presAssocID="{B69CF925-82DC-4A8D-A75B-F6F29FEAB757}" presName="node" presStyleLbl="node1" presStyleIdx="0" presStyleCnt="5" custLinFactNeighborX="-6509" custLinFactNeighborY="-41590">
        <dgm:presLayoutVars>
          <dgm:bulletEnabled val="1"/>
        </dgm:presLayoutVars>
      </dgm:prSet>
      <dgm:spPr/>
    </dgm:pt>
    <dgm:pt modelId="{F0F62C0A-8A56-4178-8F19-6C76C9443153}" type="pres">
      <dgm:prSet presAssocID="{5DFD92A8-5ACD-42F2-8788-87E0AFFA16C1}" presName="sibTrans" presStyleLbl="sibTrans1D1" presStyleIdx="0" presStyleCnt="4"/>
      <dgm:spPr/>
    </dgm:pt>
    <dgm:pt modelId="{4066D8A8-8BB8-459D-85D4-AE9B0033473E}" type="pres">
      <dgm:prSet presAssocID="{5DFD92A8-5ACD-42F2-8788-87E0AFFA16C1}" presName="connectorText" presStyleLbl="sibTrans1D1" presStyleIdx="0" presStyleCnt="4"/>
      <dgm:spPr/>
    </dgm:pt>
    <dgm:pt modelId="{5717B625-E537-403B-BA40-ADE4264B4CC6}" type="pres">
      <dgm:prSet presAssocID="{58E96B9B-6F1B-4565-92A6-E0B11F2A5C37}" presName="node" presStyleLbl="node1" presStyleIdx="1" presStyleCnt="5" custLinFactNeighborX="-4683" custLinFactNeighborY="-41590">
        <dgm:presLayoutVars>
          <dgm:bulletEnabled val="1"/>
        </dgm:presLayoutVars>
      </dgm:prSet>
      <dgm:spPr/>
    </dgm:pt>
    <dgm:pt modelId="{F2A429C7-7384-4572-8B33-7F907011ECEA}" type="pres">
      <dgm:prSet presAssocID="{21ED58E5-2D98-49F3-82F6-7041834300C6}" presName="sibTrans" presStyleLbl="sibTrans1D1" presStyleIdx="1" presStyleCnt="4"/>
      <dgm:spPr/>
    </dgm:pt>
    <dgm:pt modelId="{2C064FE7-EDA1-404B-B1BF-5F46998402A8}" type="pres">
      <dgm:prSet presAssocID="{21ED58E5-2D98-49F3-82F6-7041834300C6}" presName="connectorText" presStyleLbl="sibTrans1D1" presStyleIdx="1" presStyleCnt="4"/>
      <dgm:spPr/>
    </dgm:pt>
    <dgm:pt modelId="{8C05506E-4372-456B-A0DD-141FB427CDF6}" type="pres">
      <dgm:prSet presAssocID="{8FE07B90-E003-47A7-9520-01FF7C1FEA34}" presName="node" presStyleLbl="node1" presStyleIdx="2" presStyleCnt="5" custLinFactNeighborX="365" custLinFactNeighborY="-41590">
        <dgm:presLayoutVars>
          <dgm:bulletEnabled val="1"/>
        </dgm:presLayoutVars>
      </dgm:prSet>
      <dgm:spPr/>
    </dgm:pt>
    <dgm:pt modelId="{14A7408D-FBBF-4B31-9D42-0E7A2BD15723}" type="pres">
      <dgm:prSet presAssocID="{5FAA28E7-E0DF-45B5-9C1E-BF50EBC651EB}" presName="sibTrans" presStyleLbl="sibTrans1D1" presStyleIdx="2" presStyleCnt="4"/>
      <dgm:spPr/>
    </dgm:pt>
    <dgm:pt modelId="{4E6145AE-6741-4BDD-8B84-91C017F6B94C}" type="pres">
      <dgm:prSet presAssocID="{5FAA28E7-E0DF-45B5-9C1E-BF50EBC651EB}" presName="connectorText" presStyleLbl="sibTrans1D1" presStyleIdx="2" presStyleCnt="4"/>
      <dgm:spPr/>
    </dgm:pt>
    <dgm:pt modelId="{B3072662-4C34-45B8-A10C-876E815725B1}" type="pres">
      <dgm:prSet presAssocID="{A65A3077-4F99-4346-A2DB-A5F6DCF649BA}" presName="node" presStyleLbl="node1" presStyleIdx="3" presStyleCnt="5">
        <dgm:presLayoutVars>
          <dgm:bulletEnabled val="1"/>
        </dgm:presLayoutVars>
      </dgm:prSet>
      <dgm:spPr/>
    </dgm:pt>
    <dgm:pt modelId="{7AFDCC75-476C-4487-8B92-74930979B15D}" type="pres">
      <dgm:prSet presAssocID="{838A488A-8DE5-43A7-BCB9-DC4B98A6174B}" presName="sibTrans" presStyleLbl="sibTrans1D1" presStyleIdx="3" presStyleCnt="4"/>
      <dgm:spPr/>
    </dgm:pt>
    <dgm:pt modelId="{128E24E4-C9CF-4EDA-899B-929E87EE2274}" type="pres">
      <dgm:prSet presAssocID="{838A488A-8DE5-43A7-BCB9-DC4B98A6174B}" presName="connectorText" presStyleLbl="sibTrans1D1" presStyleIdx="3" presStyleCnt="4"/>
      <dgm:spPr/>
    </dgm:pt>
    <dgm:pt modelId="{F12B724A-3E8C-462A-B366-2963A1AC25A1}" type="pres">
      <dgm:prSet presAssocID="{599CE95F-3F5C-4B86-8DD7-F16BEE7B5F2A}" presName="node" presStyleLbl="node1" presStyleIdx="4" presStyleCnt="5">
        <dgm:presLayoutVars>
          <dgm:bulletEnabled val="1"/>
        </dgm:presLayoutVars>
      </dgm:prSet>
      <dgm:spPr/>
    </dgm:pt>
  </dgm:ptLst>
  <dgm:cxnLst>
    <dgm:cxn modelId="{A99D580E-0D0E-4571-BFA7-2BC1E2E87AA2}" type="presOf" srcId="{B69CF925-82DC-4A8D-A75B-F6F29FEAB757}" destId="{832F2D1B-7616-4601-ABB2-E2A4F5F6205C}" srcOrd="0" destOrd="0" presId="urn:microsoft.com/office/officeart/2005/8/layout/bProcess3"/>
    <dgm:cxn modelId="{12163312-21F2-4A9B-BDDA-C449186879E6}" type="presOf" srcId="{8FE07B90-E003-47A7-9520-01FF7C1FEA34}" destId="{8C05506E-4372-456B-A0DD-141FB427CDF6}" srcOrd="0" destOrd="0" presId="urn:microsoft.com/office/officeart/2005/8/layout/bProcess3"/>
    <dgm:cxn modelId="{C563DC22-C8A2-4F2E-8F64-EF84640CA996}" type="presOf" srcId="{21ED58E5-2D98-49F3-82F6-7041834300C6}" destId="{F2A429C7-7384-4572-8B33-7F907011ECEA}" srcOrd="0" destOrd="0" presId="urn:microsoft.com/office/officeart/2005/8/layout/bProcess3"/>
    <dgm:cxn modelId="{4EAC2333-A917-4F29-8BD8-3DC62E2C6192}" type="presOf" srcId="{A65A3077-4F99-4346-A2DB-A5F6DCF649BA}" destId="{B3072662-4C34-45B8-A10C-876E815725B1}" srcOrd="0" destOrd="0" presId="urn:microsoft.com/office/officeart/2005/8/layout/bProcess3"/>
    <dgm:cxn modelId="{20F5143A-0A6E-4040-9642-DB3721012C0C}" type="presOf" srcId="{5FAA28E7-E0DF-45B5-9C1E-BF50EBC651EB}" destId="{4E6145AE-6741-4BDD-8B84-91C017F6B94C}" srcOrd="1" destOrd="0" presId="urn:microsoft.com/office/officeart/2005/8/layout/bProcess3"/>
    <dgm:cxn modelId="{CD5D413A-8D03-4810-A791-2BE513A496B3}" type="presOf" srcId="{5DFD92A8-5ACD-42F2-8788-87E0AFFA16C1}" destId="{F0F62C0A-8A56-4178-8F19-6C76C9443153}" srcOrd="0" destOrd="0" presId="urn:microsoft.com/office/officeart/2005/8/layout/bProcess3"/>
    <dgm:cxn modelId="{42B36460-56B6-49E4-964D-C542A71C5AA4}" type="presOf" srcId="{838A488A-8DE5-43A7-BCB9-DC4B98A6174B}" destId="{128E24E4-C9CF-4EDA-899B-929E87EE2274}" srcOrd="1" destOrd="0" presId="urn:microsoft.com/office/officeart/2005/8/layout/bProcess3"/>
    <dgm:cxn modelId="{8A687F52-693D-4970-B09C-32A9B7AA244E}" type="presOf" srcId="{5FAA28E7-E0DF-45B5-9C1E-BF50EBC651EB}" destId="{14A7408D-FBBF-4B31-9D42-0E7A2BD15723}" srcOrd="0" destOrd="0" presId="urn:microsoft.com/office/officeart/2005/8/layout/bProcess3"/>
    <dgm:cxn modelId="{02546675-C2F7-4E76-BC16-E9E3EA14354E}" srcId="{03F97B49-BA8E-4A6E-94A5-0AF5A4C8E871}" destId="{58E96B9B-6F1B-4565-92A6-E0B11F2A5C37}" srcOrd="1" destOrd="0" parTransId="{A863AA4E-1ADC-43E4-BFBC-9DACA5774F72}" sibTransId="{21ED58E5-2D98-49F3-82F6-7041834300C6}"/>
    <dgm:cxn modelId="{4DE95656-1076-40E2-9675-EB7C08D9F951}" srcId="{03F97B49-BA8E-4A6E-94A5-0AF5A4C8E871}" destId="{B69CF925-82DC-4A8D-A75B-F6F29FEAB757}" srcOrd="0" destOrd="0" parTransId="{5C1DE129-9A67-4CC2-AB8F-4BD5CF933EE5}" sibTransId="{5DFD92A8-5ACD-42F2-8788-87E0AFFA16C1}"/>
    <dgm:cxn modelId="{71686381-5BF7-4601-BB13-C6ED5F900302}" type="presOf" srcId="{838A488A-8DE5-43A7-BCB9-DC4B98A6174B}" destId="{7AFDCC75-476C-4487-8B92-74930979B15D}" srcOrd="0" destOrd="0" presId="urn:microsoft.com/office/officeart/2005/8/layout/bProcess3"/>
    <dgm:cxn modelId="{1B60DB82-5A26-44C1-8B8F-BD729E419A72}" srcId="{03F97B49-BA8E-4A6E-94A5-0AF5A4C8E871}" destId="{599CE95F-3F5C-4B86-8DD7-F16BEE7B5F2A}" srcOrd="4" destOrd="0" parTransId="{D22C0BD9-5544-44D9-9E81-7F65697336EF}" sibTransId="{5A8AEDD9-2AD5-409E-810B-A6704233E2F1}"/>
    <dgm:cxn modelId="{21CE8AA3-6B9C-4B66-A0FA-D2D3B1270DF1}" type="presOf" srcId="{599CE95F-3F5C-4B86-8DD7-F16BEE7B5F2A}" destId="{F12B724A-3E8C-462A-B366-2963A1AC25A1}" srcOrd="0" destOrd="0" presId="urn:microsoft.com/office/officeart/2005/8/layout/bProcess3"/>
    <dgm:cxn modelId="{F86C1DA6-CDA6-431D-9960-17092E8036FD}" type="presOf" srcId="{58E96B9B-6F1B-4565-92A6-E0B11F2A5C37}" destId="{5717B625-E537-403B-BA40-ADE4264B4CC6}" srcOrd="0" destOrd="0" presId="urn:microsoft.com/office/officeart/2005/8/layout/bProcess3"/>
    <dgm:cxn modelId="{7A7C44B0-7660-4D66-9E49-E1D45567F88A}" type="presOf" srcId="{03F97B49-BA8E-4A6E-94A5-0AF5A4C8E871}" destId="{66F4215D-FB41-43C3-85C9-CA66D7FC1578}" srcOrd="0" destOrd="0" presId="urn:microsoft.com/office/officeart/2005/8/layout/bProcess3"/>
    <dgm:cxn modelId="{A1F3E9C1-BF50-43C8-80B7-99C3D7094950}" type="presOf" srcId="{21ED58E5-2D98-49F3-82F6-7041834300C6}" destId="{2C064FE7-EDA1-404B-B1BF-5F46998402A8}" srcOrd="1" destOrd="0" presId="urn:microsoft.com/office/officeart/2005/8/layout/bProcess3"/>
    <dgm:cxn modelId="{C9E91DCB-F13A-4690-9735-29D8BA758726}" srcId="{03F97B49-BA8E-4A6E-94A5-0AF5A4C8E871}" destId="{A65A3077-4F99-4346-A2DB-A5F6DCF649BA}" srcOrd="3" destOrd="0" parTransId="{FF0E200E-04A4-4C1D-AE42-8AA7895149C0}" sibTransId="{838A488A-8DE5-43A7-BCB9-DC4B98A6174B}"/>
    <dgm:cxn modelId="{9C2380DA-A4C1-4AED-9069-50EAF3FCBE5B}" type="presOf" srcId="{5DFD92A8-5ACD-42F2-8788-87E0AFFA16C1}" destId="{4066D8A8-8BB8-459D-85D4-AE9B0033473E}" srcOrd="1" destOrd="0" presId="urn:microsoft.com/office/officeart/2005/8/layout/bProcess3"/>
    <dgm:cxn modelId="{4FAA63F4-3FB1-4C21-BBE4-CDDAA4040A7E}" srcId="{03F97B49-BA8E-4A6E-94A5-0AF5A4C8E871}" destId="{8FE07B90-E003-47A7-9520-01FF7C1FEA34}" srcOrd="2" destOrd="0" parTransId="{6741CB40-82FC-4D3D-A4C1-25D39516C9A3}" sibTransId="{5FAA28E7-E0DF-45B5-9C1E-BF50EBC651EB}"/>
    <dgm:cxn modelId="{BD7E033B-FD8B-4038-A180-5665144F78A4}" type="presParOf" srcId="{66F4215D-FB41-43C3-85C9-CA66D7FC1578}" destId="{832F2D1B-7616-4601-ABB2-E2A4F5F6205C}" srcOrd="0" destOrd="0" presId="urn:microsoft.com/office/officeart/2005/8/layout/bProcess3"/>
    <dgm:cxn modelId="{6B923A6E-B508-4FC3-B5E1-33FDE1C4C30E}" type="presParOf" srcId="{66F4215D-FB41-43C3-85C9-CA66D7FC1578}" destId="{F0F62C0A-8A56-4178-8F19-6C76C9443153}" srcOrd="1" destOrd="0" presId="urn:microsoft.com/office/officeart/2005/8/layout/bProcess3"/>
    <dgm:cxn modelId="{56C8759D-0478-4881-80E9-1CCF1C7D1792}" type="presParOf" srcId="{F0F62C0A-8A56-4178-8F19-6C76C9443153}" destId="{4066D8A8-8BB8-459D-85D4-AE9B0033473E}" srcOrd="0" destOrd="0" presId="urn:microsoft.com/office/officeart/2005/8/layout/bProcess3"/>
    <dgm:cxn modelId="{45FEF31C-3A5C-4FC7-8AE8-056E215DA791}" type="presParOf" srcId="{66F4215D-FB41-43C3-85C9-CA66D7FC1578}" destId="{5717B625-E537-403B-BA40-ADE4264B4CC6}" srcOrd="2" destOrd="0" presId="urn:microsoft.com/office/officeart/2005/8/layout/bProcess3"/>
    <dgm:cxn modelId="{1DBA010D-FAEE-43F8-BC69-C69D0B70CAC5}" type="presParOf" srcId="{66F4215D-FB41-43C3-85C9-CA66D7FC1578}" destId="{F2A429C7-7384-4572-8B33-7F907011ECEA}" srcOrd="3" destOrd="0" presId="urn:microsoft.com/office/officeart/2005/8/layout/bProcess3"/>
    <dgm:cxn modelId="{81D6EB06-82EB-4EB1-B46C-227137A3DDFC}" type="presParOf" srcId="{F2A429C7-7384-4572-8B33-7F907011ECEA}" destId="{2C064FE7-EDA1-404B-B1BF-5F46998402A8}" srcOrd="0" destOrd="0" presId="urn:microsoft.com/office/officeart/2005/8/layout/bProcess3"/>
    <dgm:cxn modelId="{68B074C7-3799-4A71-AF1F-31686D818A61}" type="presParOf" srcId="{66F4215D-FB41-43C3-85C9-CA66D7FC1578}" destId="{8C05506E-4372-456B-A0DD-141FB427CDF6}" srcOrd="4" destOrd="0" presId="urn:microsoft.com/office/officeart/2005/8/layout/bProcess3"/>
    <dgm:cxn modelId="{2681F67E-1FCE-49BE-A03D-2B19A78495B4}" type="presParOf" srcId="{66F4215D-FB41-43C3-85C9-CA66D7FC1578}" destId="{14A7408D-FBBF-4B31-9D42-0E7A2BD15723}" srcOrd="5" destOrd="0" presId="urn:microsoft.com/office/officeart/2005/8/layout/bProcess3"/>
    <dgm:cxn modelId="{61518F5D-5C2A-410D-93F0-4F4CC2F1A66A}" type="presParOf" srcId="{14A7408D-FBBF-4B31-9D42-0E7A2BD15723}" destId="{4E6145AE-6741-4BDD-8B84-91C017F6B94C}" srcOrd="0" destOrd="0" presId="urn:microsoft.com/office/officeart/2005/8/layout/bProcess3"/>
    <dgm:cxn modelId="{4FD366D6-7905-4042-8944-34DFE64B16D4}" type="presParOf" srcId="{66F4215D-FB41-43C3-85C9-CA66D7FC1578}" destId="{B3072662-4C34-45B8-A10C-876E815725B1}" srcOrd="6" destOrd="0" presId="urn:microsoft.com/office/officeart/2005/8/layout/bProcess3"/>
    <dgm:cxn modelId="{78E9A05D-A024-4021-87B1-42A1E2079CA2}" type="presParOf" srcId="{66F4215D-FB41-43C3-85C9-CA66D7FC1578}" destId="{7AFDCC75-476C-4487-8B92-74930979B15D}" srcOrd="7" destOrd="0" presId="urn:microsoft.com/office/officeart/2005/8/layout/bProcess3"/>
    <dgm:cxn modelId="{0E15D567-F0BF-4423-B952-A889BB78D2D2}" type="presParOf" srcId="{7AFDCC75-476C-4487-8B92-74930979B15D}" destId="{128E24E4-C9CF-4EDA-899B-929E87EE2274}" srcOrd="0" destOrd="0" presId="urn:microsoft.com/office/officeart/2005/8/layout/bProcess3"/>
    <dgm:cxn modelId="{D2055A00-D994-4D2D-90A8-6C0957439AED}" type="presParOf" srcId="{66F4215D-FB41-43C3-85C9-CA66D7FC1578}" destId="{F12B724A-3E8C-462A-B366-2963A1AC25A1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F97B49-BA8E-4A6E-94A5-0AF5A4C8E871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9CF925-82DC-4A8D-A75B-F6F29FEAB757}">
      <dgm:prSet phldrT="[Text]" custT="1"/>
      <dgm:spPr/>
      <dgm:t>
        <a:bodyPr/>
        <a:lstStyle/>
        <a:p>
          <a:pPr algn="l"/>
          <a:r>
            <a:rPr lang="en-US" sz="1200" b="1" dirty="0">
              <a:solidFill>
                <a:schemeClr val="bg1"/>
              </a:solidFill>
              <a:latin typeface="Gill Sans MT" panose="020B0502020104020203" pitchFamily="34" charset="0"/>
            </a:rPr>
            <a:t>1. Data analyzed and reports developed. </a:t>
          </a:r>
        </a:p>
        <a:p>
          <a:pPr algn="l"/>
          <a:r>
            <a:rPr lang="en-US" sz="1200" b="1" dirty="0">
              <a:solidFill>
                <a:schemeClr val="bg1"/>
              </a:solidFill>
              <a:latin typeface="Gill Sans MT" panose="020B0502020104020203" pitchFamily="34" charset="0"/>
            </a:rPr>
            <a:t>2. Data much more accurate                    </a:t>
          </a:r>
        </a:p>
        <a:p>
          <a:pPr algn="l"/>
          <a:r>
            <a:rPr lang="en-US" sz="1200" b="1" dirty="0">
              <a:solidFill>
                <a:schemeClr val="bg1"/>
              </a:solidFill>
              <a:latin typeface="Gill Sans MT" panose="020B0502020104020203" pitchFamily="34" charset="0"/>
            </a:rPr>
            <a:t>3. Data collection process more auditor friendly                                                       </a:t>
          </a:r>
        </a:p>
        <a:p>
          <a:pPr algn="l"/>
          <a:r>
            <a:rPr lang="en-US" sz="1200" b="1" dirty="0">
              <a:solidFill>
                <a:schemeClr val="bg1"/>
              </a:solidFill>
              <a:latin typeface="Gill Sans MT" panose="020B0502020104020203" pitchFamily="34" charset="0"/>
            </a:rPr>
            <a:t>4. Still some lingering issues</a:t>
          </a:r>
        </a:p>
      </dgm:t>
    </dgm:pt>
    <dgm:pt modelId="{5C1DE129-9A67-4CC2-AB8F-4BD5CF933EE5}" type="parTrans" cxnId="{4DE95656-1076-40E2-9675-EB7C08D9F951}">
      <dgm:prSet/>
      <dgm:spPr/>
      <dgm:t>
        <a:bodyPr/>
        <a:lstStyle/>
        <a:p>
          <a:endParaRPr lang="en-US"/>
        </a:p>
      </dgm:t>
    </dgm:pt>
    <dgm:pt modelId="{5DFD92A8-5ACD-42F2-8788-87E0AFFA16C1}" type="sibTrans" cxnId="{4DE95656-1076-40E2-9675-EB7C08D9F951}">
      <dgm:prSet/>
      <dgm:spPr/>
      <dgm:t>
        <a:bodyPr/>
        <a:lstStyle/>
        <a:p>
          <a:endParaRPr lang="en-US" dirty="0"/>
        </a:p>
      </dgm:t>
    </dgm:pt>
    <dgm:pt modelId="{58E96B9B-6F1B-4565-92A6-E0B11F2A5C37}">
      <dgm:prSet phldrT="[Text]" custT="1"/>
      <dgm:spPr/>
      <dgm:t>
        <a:bodyPr/>
        <a:lstStyle/>
        <a:p>
          <a:pPr algn="l"/>
          <a:r>
            <a:rPr lang="en-US" sz="1200" b="1" dirty="0">
              <a:solidFill>
                <a:schemeClr val="bg1"/>
              </a:solidFill>
              <a:latin typeface="Gill Sans MT" panose="020B0502020104020203" pitchFamily="34" charset="0"/>
            </a:rPr>
            <a:t>1. Department meetings                                  2. Discrepancies discussed and analyzed     3. Professional development opportunities discussed and planned  </a:t>
          </a:r>
        </a:p>
      </dgm:t>
    </dgm:pt>
    <dgm:pt modelId="{A863AA4E-1ADC-43E4-BFBC-9DACA5774F72}" type="parTrans" cxnId="{02546675-C2F7-4E76-BC16-E9E3EA14354E}">
      <dgm:prSet/>
      <dgm:spPr/>
      <dgm:t>
        <a:bodyPr/>
        <a:lstStyle/>
        <a:p>
          <a:endParaRPr lang="en-US"/>
        </a:p>
      </dgm:t>
    </dgm:pt>
    <dgm:pt modelId="{21ED58E5-2D98-49F3-82F6-7041834300C6}" type="sibTrans" cxnId="{02546675-C2F7-4E76-BC16-E9E3EA14354E}">
      <dgm:prSet/>
      <dgm:spPr/>
      <dgm:t>
        <a:bodyPr/>
        <a:lstStyle/>
        <a:p>
          <a:endParaRPr lang="en-US" dirty="0"/>
        </a:p>
      </dgm:t>
    </dgm:pt>
    <dgm:pt modelId="{8FE07B90-E003-47A7-9520-01FF7C1FEA34}">
      <dgm:prSet phldrT="[Text]" custT="1"/>
      <dgm:spPr/>
      <dgm:t>
        <a:bodyPr/>
        <a:lstStyle/>
        <a:p>
          <a:pPr algn="l"/>
          <a:r>
            <a:rPr lang="en-US" sz="1200" b="1" dirty="0">
              <a:solidFill>
                <a:schemeClr val="bg1"/>
              </a:solidFill>
              <a:latin typeface="Gill Sans MT" panose="020B0502020104020203" pitchFamily="34" charset="0"/>
            </a:rPr>
            <a:t>1. Scale up                                                    2. Firm up reporting mechanisms                          3. Develop professional development opportunities across disciplines and across campus</a:t>
          </a:r>
        </a:p>
      </dgm:t>
    </dgm:pt>
    <dgm:pt modelId="{6741CB40-82FC-4D3D-A4C1-25D39516C9A3}" type="parTrans" cxnId="{4FAA63F4-3FB1-4C21-BBE4-CDDAA4040A7E}">
      <dgm:prSet/>
      <dgm:spPr/>
      <dgm:t>
        <a:bodyPr/>
        <a:lstStyle/>
        <a:p>
          <a:endParaRPr lang="en-US"/>
        </a:p>
      </dgm:t>
    </dgm:pt>
    <dgm:pt modelId="{5FAA28E7-E0DF-45B5-9C1E-BF50EBC651EB}" type="sibTrans" cxnId="{4FAA63F4-3FB1-4C21-BBE4-CDDAA4040A7E}">
      <dgm:prSet/>
      <dgm:spPr/>
      <dgm:t>
        <a:bodyPr/>
        <a:lstStyle/>
        <a:p>
          <a:endParaRPr lang="en-US" dirty="0"/>
        </a:p>
      </dgm:t>
    </dgm:pt>
    <dgm:pt modelId="{A65A3077-4F99-4346-A2DB-A5F6DCF649BA}">
      <dgm:prSet phldrT="[Text]" custT="1"/>
      <dgm:spPr/>
      <dgm:t>
        <a:bodyPr/>
        <a:lstStyle/>
        <a:p>
          <a:pPr algn="l"/>
          <a:r>
            <a:rPr lang="en-US" sz="1200" b="1" dirty="0">
              <a:solidFill>
                <a:schemeClr val="bg1"/>
              </a:solidFill>
              <a:latin typeface="Gill Sans MT" panose="020B0502020104020203" pitchFamily="34" charset="0"/>
            </a:rPr>
            <a:t>1. Learning Outcome Assessment of Civic Learning and Civic Learning with Engagement                                                            2. Develop tools to measure the depth of CL and CLE that occurs because of its prevalence </a:t>
          </a:r>
        </a:p>
      </dgm:t>
    </dgm:pt>
    <dgm:pt modelId="{FF0E200E-04A4-4C1D-AE42-8AA7895149C0}" type="parTrans" cxnId="{C9E91DCB-F13A-4690-9735-29D8BA758726}">
      <dgm:prSet/>
      <dgm:spPr/>
      <dgm:t>
        <a:bodyPr/>
        <a:lstStyle/>
        <a:p>
          <a:endParaRPr lang="en-US"/>
        </a:p>
      </dgm:t>
    </dgm:pt>
    <dgm:pt modelId="{838A488A-8DE5-43A7-BCB9-DC4B98A6174B}" type="sibTrans" cxnId="{C9E91DCB-F13A-4690-9735-29D8BA758726}">
      <dgm:prSet/>
      <dgm:spPr/>
      <dgm:t>
        <a:bodyPr/>
        <a:lstStyle/>
        <a:p>
          <a:endParaRPr lang="en-US"/>
        </a:p>
      </dgm:t>
    </dgm:pt>
    <dgm:pt modelId="{66F4215D-FB41-43C3-85C9-CA66D7FC1578}" type="pres">
      <dgm:prSet presAssocID="{03F97B49-BA8E-4A6E-94A5-0AF5A4C8E871}" presName="Name0" presStyleCnt="0">
        <dgm:presLayoutVars>
          <dgm:dir/>
          <dgm:resizeHandles val="exact"/>
        </dgm:presLayoutVars>
      </dgm:prSet>
      <dgm:spPr/>
    </dgm:pt>
    <dgm:pt modelId="{832F2D1B-7616-4601-ABB2-E2A4F5F6205C}" type="pres">
      <dgm:prSet presAssocID="{B69CF925-82DC-4A8D-A75B-F6F29FEAB757}" presName="node" presStyleLbl="node1" presStyleIdx="0" presStyleCnt="4">
        <dgm:presLayoutVars>
          <dgm:bulletEnabled val="1"/>
        </dgm:presLayoutVars>
      </dgm:prSet>
      <dgm:spPr/>
    </dgm:pt>
    <dgm:pt modelId="{F0F62C0A-8A56-4178-8F19-6C76C9443153}" type="pres">
      <dgm:prSet presAssocID="{5DFD92A8-5ACD-42F2-8788-87E0AFFA16C1}" presName="sibTrans" presStyleLbl="sibTrans1D1" presStyleIdx="0" presStyleCnt="3"/>
      <dgm:spPr/>
    </dgm:pt>
    <dgm:pt modelId="{4066D8A8-8BB8-459D-85D4-AE9B0033473E}" type="pres">
      <dgm:prSet presAssocID="{5DFD92A8-5ACD-42F2-8788-87E0AFFA16C1}" presName="connectorText" presStyleLbl="sibTrans1D1" presStyleIdx="0" presStyleCnt="3"/>
      <dgm:spPr/>
    </dgm:pt>
    <dgm:pt modelId="{5717B625-E537-403B-BA40-ADE4264B4CC6}" type="pres">
      <dgm:prSet presAssocID="{58E96B9B-6F1B-4565-92A6-E0B11F2A5C37}" presName="node" presStyleLbl="node1" presStyleIdx="1" presStyleCnt="4">
        <dgm:presLayoutVars>
          <dgm:bulletEnabled val="1"/>
        </dgm:presLayoutVars>
      </dgm:prSet>
      <dgm:spPr/>
    </dgm:pt>
    <dgm:pt modelId="{F2A429C7-7384-4572-8B33-7F907011ECEA}" type="pres">
      <dgm:prSet presAssocID="{21ED58E5-2D98-49F3-82F6-7041834300C6}" presName="sibTrans" presStyleLbl="sibTrans1D1" presStyleIdx="1" presStyleCnt="3"/>
      <dgm:spPr/>
    </dgm:pt>
    <dgm:pt modelId="{2C064FE7-EDA1-404B-B1BF-5F46998402A8}" type="pres">
      <dgm:prSet presAssocID="{21ED58E5-2D98-49F3-82F6-7041834300C6}" presName="connectorText" presStyleLbl="sibTrans1D1" presStyleIdx="1" presStyleCnt="3"/>
      <dgm:spPr/>
    </dgm:pt>
    <dgm:pt modelId="{8C05506E-4372-456B-A0DD-141FB427CDF6}" type="pres">
      <dgm:prSet presAssocID="{8FE07B90-E003-47A7-9520-01FF7C1FEA34}" presName="node" presStyleLbl="node1" presStyleIdx="2" presStyleCnt="4">
        <dgm:presLayoutVars>
          <dgm:bulletEnabled val="1"/>
        </dgm:presLayoutVars>
      </dgm:prSet>
      <dgm:spPr/>
    </dgm:pt>
    <dgm:pt modelId="{14A7408D-FBBF-4B31-9D42-0E7A2BD15723}" type="pres">
      <dgm:prSet presAssocID="{5FAA28E7-E0DF-45B5-9C1E-BF50EBC651EB}" presName="sibTrans" presStyleLbl="sibTrans1D1" presStyleIdx="2" presStyleCnt="3"/>
      <dgm:spPr/>
    </dgm:pt>
    <dgm:pt modelId="{4E6145AE-6741-4BDD-8B84-91C017F6B94C}" type="pres">
      <dgm:prSet presAssocID="{5FAA28E7-E0DF-45B5-9C1E-BF50EBC651EB}" presName="connectorText" presStyleLbl="sibTrans1D1" presStyleIdx="2" presStyleCnt="3"/>
      <dgm:spPr/>
    </dgm:pt>
    <dgm:pt modelId="{B3072662-4C34-45B8-A10C-876E815725B1}" type="pres">
      <dgm:prSet presAssocID="{A65A3077-4F99-4346-A2DB-A5F6DCF649BA}" presName="node" presStyleLbl="node1" presStyleIdx="3" presStyleCnt="4">
        <dgm:presLayoutVars>
          <dgm:bulletEnabled val="1"/>
        </dgm:presLayoutVars>
      </dgm:prSet>
      <dgm:spPr/>
    </dgm:pt>
  </dgm:ptLst>
  <dgm:cxnLst>
    <dgm:cxn modelId="{A99D580E-0D0E-4571-BFA7-2BC1E2E87AA2}" type="presOf" srcId="{B69CF925-82DC-4A8D-A75B-F6F29FEAB757}" destId="{832F2D1B-7616-4601-ABB2-E2A4F5F6205C}" srcOrd="0" destOrd="0" presId="urn:microsoft.com/office/officeart/2005/8/layout/bProcess3"/>
    <dgm:cxn modelId="{12163312-21F2-4A9B-BDDA-C449186879E6}" type="presOf" srcId="{8FE07B90-E003-47A7-9520-01FF7C1FEA34}" destId="{8C05506E-4372-456B-A0DD-141FB427CDF6}" srcOrd="0" destOrd="0" presId="urn:microsoft.com/office/officeart/2005/8/layout/bProcess3"/>
    <dgm:cxn modelId="{C563DC22-C8A2-4F2E-8F64-EF84640CA996}" type="presOf" srcId="{21ED58E5-2D98-49F3-82F6-7041834300C6}" destId="{F2A429C7-7384-4572-8B33-7F907011ECEA}" srcOrd="0" destOrd="0" presId="urn:microsoft.com/office/officeart/2005/8/layout/bProcess3"/>
    <dgm:cxn modelId="{4EAC2333-A917-4F29-8BD8-3DC62E2C6192}" type="presOf" srcId="{A65A3077-4F99-4346-A2DB-A5F6DCF649BA}" destId="{B3072662-4C34-45B8-A10C-876E815725B1}" srcOrd="0" destOrd="0" presId="urn:microsoft.com/office/officeart/2005/8/layout/bProcess3"/>
    <dgm:cxn modelId="{20F5143A-0A6E-4040-9642-DB3721012C0C}" type="presOf" srcId="{5FAA28E7-E0DF-45B5-9C1E-BF50EBC651EB}" destId="{4E6145AE-6741-4BDD-8B84-91C017F6B94C}" srcOrd="1" destOrd="0" presId="urn:microsoft.com/office/officeart/2005/8/layout/bProcess3"/>
    <dgm:cxn modelId="{CD5D413A-8D03-4810-A791-2BE513A496B3}" type="presOf" srcId="{5DFD92A8-5ACD-42F2-8788-87E0AFFA16C1}" destId="{F0F62C0A-8A56-4178-8F19-6C76C9443153}" srcOrd="0" destOrd="0" presId="urn:microsoft.com/office/officeart/2005/8/layout/bProcess3"/>
    <dgm:cxn modelId="{8A687F52-693D-4970-B09C-32A9B7AA244E}" type="presOf" srcId="{5FAA28E7-E0DF-45B5-9C1E-BF50EBC651EB}" destId="{14A7408D-FBBF-4B31-9D42-0E7A2BD15723}" srcOrd="0" destOrd="0" presId="urn:microsoft.com/office/officeart/2005/8/layout/bProcess3"/>
    <dgm:cxn modelId="{02546675-C2F7-4E76-BC16-E9E3EA14354E}" srcId="{03F97B49-BA8E-4A6E-94A5-0AF5A4C8E871}" destId="{58E96B9B-6F1B-4565-92A6-E0B11F2A5C37}" srcOrd="1" destOrd="0" parTransId="{A863AA4E-1ADC-43E4-BFBC-9DACA5774F72}" sibTransId="{21ED58E5-2D98-49F3-82F6-7041834300C6}"/>
    <dgm:cxn modelId="{4DE95656-1076-40E2-9675-EB7C08D9F951}" srcId="{03F97B49-BA8E-4A6E-94A5-0AF5A4C8E871}" destId="{B69CF925-82DC-4A8D-A75B-F6F29FEAB757}" srcOrd="0" destOrd="0" parTransId="{5C1DE129-9A67-4CC2-AB8F-4BD5CF933EE5}" sibTransId="{5DFD92A8-5ACD-42F2-8788-87E0AFFA16C1}"/>
    <dgm:cxn modelId="{F86C1DA6-CDA6-431D-9960-17092E8036FD}" type="presOf" srcId="{58E96B9B-6F1B-4565-92A6-E0B11F2A5C37}" destId="{5717B625-E537-403B-BA40-ADE4264B4CC6}" srcOrd="0" destOrd="0" presId="urn:microsoft.com/office/officeart/2005/8/layout/bProcess3"/>
    <dgm:cxn modelId="{7A7C44B0-7660-4D66-9E49-E1D45567F88A}" type="presOf" srcId="{03F97B49-BA8E-4A6E-94A5-0AF5A4C8E871}" destId="{66F4215D-FB41-43C3-85C9-CA66D7FC1578}" srcOrd="0" destOrd="0" presId="urn:microsoft.com/office/officeart/2005/8/layout/bProcess3"/>
    <dgm:cxn modelId="{A1F3E9C1-BF50-43C8-80B7-99C3D7094950}" type="presOf" srcId="{21ED58E5-2D98-49F3-82F6-7041834300C6}" destId="{2C064FE7-EDA1-404B-B1BF-5F46998402A8}" srcOrd="1" destOrd="0" presId="urn:microsoft.com/office/officeart/2005/8/layout/bProcess3"/>
    <dgm:cxn modelId="{C9E91DCB-F13A-4690-9735-29D8BA758726}" srcId="{03F97B49-BA8E-4A6E-94A5-0AF5A4C8E871}" destId="{A65A3077-4F99-4346-A2DB-A5F6DCF649BA}" srcOrd="3" destOrd="0" parTransId="{FF0E200E-04A4-4C1D-AE42-8AA7895149C0}" sibTransId="{838A488A-8DE5-43A7-BCB9-DC4B98A6174B}"/>
    <dgm:cxn modelId="{9C2380DA-A4C1-4AED-9069-50EAF3FCBE5B}" type="presOf" srcId="{5DFD92A8-5ACD-42F2-8788-87E0AFFA16C1}" destId="{4066D8A8-8BB8-459D-85D4-AE9B0033473E}" srcOrd="1" destOrd="0" presId="urn:microsoft.com/office/officeart/2005/8/layout/bProcess3"/>
    <dgm:cxn modelId="{4FAA63F4-3FB1-4C21-BBE4-CDDAA4040A7E}" srcId="{03F97B49-BA8E-4A6E-94A5-0AF5A4C8E871}" destId="{8FE07B90-E003-47A7-9520-01FF7C1FEA34}" srcOrd="2" destOrd="0" parTransId="{6741CB40-82FC-4D3D-A4C1-25D39516C9A3}" sibTransId="{5FAA28E7-E0DF-45B5-9C1E-BF50EBC651EB}"/>
    <dgm:cxn modelId="{BD7E033B-FD8B-4038-A180-5665144F78A4}" type="presParOf" srcId="{66F4215D-FB41-43C3-85C9-CA66D7FC1578}" destId="{832F2D1B-7616-4601-ABB2-E2A4F5F6205C}" srcOrd="0" destOrd="0" presId="urn:microsoft.com/office/officeart/2005/8/layout/bProcess3"/>
    <dgm:cxn modelId="{6B923A6E-B508-4FC3-B5E1-33FDE1C4C30E}" type="presParOf" srcId="{66F4215D-FB41-43C3-85C9-CA66D7FC1578}" destId="{F0F62C0A-8A56-4178-8F19-6C76C9443153}" srcOrd="1" destOrd="0" presId="urn:microsoft.com/office/officeart/2005/8/layout/bProcess3"/>
    <dgm:cxn modelId="{56C8759D-0478-4881-80E9-1CCF1C7D1792}" type="presParOf" srcId="{F0F62C0A-8A56-4178-8F19-6C76C9443153}" destId="{4066D8A8-8BB8-459D-85D4-AE9B0033473E}" srcOrd="0" destOrd="0" presId="urn:microsoft.com/office/officeart/2005/8/layout/bProcess3"/>
    <dgm:cxn modelId="{45FEF31C-3A5C-4FC7-8AE8-056E215DA791}" type="presParOf" srcId="{66F4215D-FB41-43C3-85C9-CA66D7FC1578}" destId="{5717B625-E537-403B-BA40-ADE4264B4CC6}" srcOrd="2" destOrd="0" presId="urn:microsoft.com/office/officeart/2005/8/layout/bProcess3"/>
    <dgm:cxn modelId="{1DBA010D-FAEE-43F8-BC69-C69D0B70CAC5}" type="presParOf" srcId="{66F4215D-FB41-43C3-85C9-CA66D7FC1578}" destId="{F2A429C7-7384-4572-8B33-7F907011ECEA}" srcOrd="3" destOrd="0" presId="urn:microsoft.com/office/officeart/2005/8/layout/bProcess3"/>
    <dgm:cxn modelId="{81D6EB06-82EB-4EB1-B46C-227137A3DDFC}" type="presParOf" srcId="{F2A429C7-7384-4572-8B33-7F907011ECEA}" destId="{2C064FE7-EDA1-404B-B1BF-5F46998402A8}" srcOrd="0" destOrd="0" presId="urn:microsoft.com/office/officeart/2005/8/layout/bProcess3"/>
    <dgm:cxn modelId="{68B074C7-3799-4A71-AF1F-31686D818A61}" type="presParOf" srcId="{66F4215D-FB41-43C3-85C9-CA66D7FC1578}" destId="{8C05506E-4372-456B-A0DD-141FB427CDF6}" srcOrd="4" destOrd="0" presId="urn:microsoft.com/office/officeart/2005/8/layout/bProcess3"/>
    <dgm:cxn modelId="{2681F67E-1FCE-49BE-A03D-2B19A78495B4}" type="presParOf" srcId="{66F4215D-FB41-43C3-85C9-CA66D7FC1578}" destId="{14A7408D-FBBF-4B31-9D42-0E7A2BD15723}" srcOrd="5" destOrd="0" presId="urn:microsoft.com/office/officeart/2005/8/layout/bProcess3"/>
    <dgm:cxn modelId="{61518F5D-5C2A-410D-93F0-4F4CC2F1A66A}" type="presParOf" srcId="{14A7408D-FBBF-4B31-9D42-0E7A2BD15723}" destId="{4E6145AE-6741-4BDD-8B84-91C017F6B94C}" srcOrd="0" destOrd="0" presId="urn:microsoft.com/office/officeart/2005/8/layout/bProcess3"/>
    <dgm:cxn modelId="{4FD366D6-7905-4042-8944-34DFE64B16D4}" type="presParOf" srcId="{66F4215D-FB41-43C3-85C9-CA66D7FC1578}" destId="{B3072662-4C34-45B8-A10C-876E815725B1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8DD3C7-806B-4088-9751-8D764B6021F4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280FFC-370C-455F-BEB5-7441E708918C}">
      <dgm:prSet phldrT="[Text]"/>
      <dgm:spPr>
        <a:gradFill rotWithShape="0">
          <a:gsLst>
            <a:gs pos="1000">
              <a:schemeClr val="accent6">
                <a:lumMod val="75000"/>
              </a:schemeClr>
            </a:gs>
            <a:gs pos="80000">
              <a:schemeClr val="accent6">
                <a:lumMod val="75000"/>
              </a:schemeClr>
            </a:gs>
            <a:gs pos="100000">
              <a:srgbClr val="F37421"/>
            </a:gs>
          </a:gsLst>
        </a:gradFill>
      </dgm:spPr>
      <dgm:t>
        <a:bodyPr/>
        <a:lstStyle/>
        <a:p>
          <a:r>
            <a:rPr lang="en-US" dirty="0"/>
            <a:t>53%</a:t>
          </a:r>
        </a:p>
      </dgm:t>
    </dgm:pt>
    <dgm:pt modelId="{B5112B61-3310-4A7C-A943-9B85E2419C42}" type="parTrans" cxnId="{E53F362C-8320-4163-9B49-3FC62970E977}">
      <dgm:prSet/>
      <dgm:spPr/>
      <dgm:t>
        <a:bodyPr/>
        <a:lstStyle/>
        <a:p>
          <a:endParaRPr lang="en-US"/>
        </a:p>
      </dgm:t>
    </dgm:pt>
    <dgm:pt modelId="{9362BB8B-9E6E-4CE9-B00E-C9C476DEF4B5}" type="sibTrans" cxnId="{E53F362C-8320-4163-9B49-3FC62970E977}">
      <dgm:prSet/>
      <dgm:spPr/>
      <dgm:t>
        <a:bodyPr/>
        <a:lstStyle/>
        <a:p>
          <a:endParaRPr lang="en-US"/>
        </a:p>
      </dgm:t>
    </dgm:pt>
    <dgm:pt modelId="{41093291-BF1C-4CD5-BE4C-F658BAF71F12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800" dirty="0">
              <a:latin typeface="Gill Sans MT" panose="020B0502020104020203" pitchFamily="34" charset="0"/>
            </a:rPr>
            <a:t>Out of the 246 total syllabi audited,131  were found to include </a:t>
          </a:r>
          <a:r>
            <a:rPr lang="en-US" sz="2800" b="1" dirty="0">
              <a:solidFill>
                <a:srgbClr val="19398A"/>
              </a:solidFill>
              <a:latin typeface="Gill Sans MT" panose="020B0502020104020203" pitchFamily="34" charset="0"/>
            </a:rPr>
            <a:t>Civic Learning (CL)</a:t>
          </a:r>
          <a:r>
            <a:rPr lang="en-US" sz="2800" dirty="0">
              <a:latin typeface="Gill Sans MT" panose="020B0502020104020203" pitchFamily="34" charset="0"/>
            </a:rPr>
            <a:t>.</a:t>
          </a:r>
        </a:p>
      </dgm:t>
    </dgm:pt>
    <dgm:pt modelId="{A7F3DCAD-AFC6-4830-B0DD-2A4E552165F8}" type="parTrans" cxnId="{4A809C0C-A159-4E88-94B2-86D256EE3F68}">
      <dgm:prSet/>
      <dgm:spPr/>
      <dgm:t>
        <a:bodyPr/>
        <a:lstStyle/>
        <a:p>
          <a:endParaRPr lang="en-US"/>
        </a:p>
      </dgm:t>
    </dgm:pt>
    <dgm:pt modelId="{E67FE015-D45C-47BF-BA08-B845A8FD9723}" type="sibTrans" cxnId="{4A809C0C-A159-4E88-94B2-86D256EE3F68}">
      <dgm:prSet/>
      <dgm:spPr/>
      <dgm:t>
        <a:bodyPr/>
        <a:lstStyle/>
        <a:p>
          <a:endParaRPr lang="en-US"/>
        </a:p>
      </dgm:t>
    </dgm:pt>
    <dgm:pt modelId="{E7834BEC-980B-4BC7-AAF5-8BD22AE20E2B}">
      <dgm:prSet phldrT="[Text]"/>
      <dgm:spPr>
        <a:gradFill rotWithShape="0">
          <a:gsLst>
            <a:gs pos="0">
              <a:schemeClr val="accent6">
                <a:lumMod val="75000"/>
              </a:schemeClr>
            </a:gs>
            <a:gs pos="80000">
              <a:srgbClr val="F37421"/>
            </a:gs>
            <a:gs pos="100000">
              <a:schemeClr val="accent6">
                <a:lumMod val="75000"/>
              </a:schemeClr>
            </a:gs>
          </a:gsLst>
        </a:gradFill>
      </dgm:spPr>
      <dgm:t>
        <a:bodyPr/>
        <a:lstStyle/>
        <a:p>
          <a:r>
            <a:rPr lang="en-US" dirty="0"/>
            <a:t>42%</a:t>
          </a:r>
        </a:p>
      </dgm:t>
    </dgm:pt>
    <dgm:pt modelId="{8AE8A2F0-070E-461D-A220-D806B9DD96CB}" type="parTrans" cxnId="{F8617209-2209-4FD9-867B-82214D2E795F}">
      <dgm:prSet/>
      <dgm:spPr/>
      <dgm:t>
        <a:bodyPr/>
        <a:lstStyle/>
        <a:p>
          <a:endParaRPr lang="en-US"/>
        </a:p>
      </dgm:t>
    </dgm:pt>
    <dgm:pt modelId="{892E1668-6380-4D06-B3A8-2DB9847FAB3B}" type="sibTrans" cxnId="{F8617209-2209-4FD9-867B-82214D2E795F}">
      <dgm:prSet/>
      <dgm:spPr/>
      <dgm:t>
        <a:bodyPr/>
        <a:lstStyle/>
        <a:p>
          <a:endParaRPr lang="en-US"/>
        </a:p>
      </dgm:t>
    </dgm:pt>
    <dgm:pt modelId="{C78096AE-55F5-486B-9F71-4E59EE80ABCB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n-US" sz="2800" dirty="0">
              <a:latin typeface="Gill Sans MT" panose="020B0502020104020203" pitchFamily="34" charset="0"/>
            </a:rPr>
            <a:t>Of the131 civic learning syllabi, 55 were found to include a </a:t>
          </a:r>
          <a:r>
            <a:rPr lang="en-US" sz="2800" b="1" dirty="0">
              <a:solidFill>
                <a:srgbClr val="19398A"/>
              </a:solidFill>
              <a:latin typeface="Gill Sans MT" panose="020B0502020104020203" pitchFamily="34" charset="0"/>
            </a:rPr>
            <a:t>Civic Engagement Activity (CLE)</a:t>
          </a:r>
          <a:r>
            <a:rPr lang="en-US" sz="2800" dirty="0">
              <a:latin typeface="Gill Sans MT" panose="020B0502020104020203" pitchFamily="34" charset="0"/>
            </a:rPr>
            <a:t>.</a:t>
          </a:r>
        </a:p>
      </dgm:t>
    </dgm:pt>
    <dgm:pt modelId="{1BF0FE61-C4CE-47B4-884B-E47C8404FC9A}" type="parTrans" cxnId="{E0ADE6F9-5E83-4907-B984-CF7D6382B8B6}">
      <dgm:prSet/>
      <dgm:spPr/>
      <dgm:t>
        <a:bodyPr/>
        <a:lstStyle/>
        <a:p>
          <a:endParaRPr lang="en-US"/>
        </a:p>
      </dgm:t>
    </dgm:pt>
    <dgm:pt modelId="{08263ACB-56EB-4381-AD0A-0385C1DB40B8}" type="sibTrans" cxnId="{E0ADE6F9-5E83-4907-B984-CF7D6382B8B6}">
      <dgm:prSet/>
      <dgm:spPr/>
      <dgm:t>
        <a:bodyPr/>
        <a:lstStyle/>
        <a:p>
          <a:endParaRPr lang="en-US"/>
        </a:p>
      </dgm:t>
    </dgm:pt>
    <dgm:pt modelId="{35997030-C8BC-455F-9CC2-413D760F3374}" type="pres">
      <dgm:prSet presAssocID="{DD8DD3C7-806B-4088-9751-8D764B6021F4}" presName="list" presStyleCnt="0">
        <dgm:presLayoutVars>
          <dgm:dir/>
          <dgm:animLvl val="lvl"/>
        </dgm:presLayoutVars>
      </dgm:prSet>
      <dgm:spPr/>
    </dgm:pt>
    <dgm:pt modelId="{92C0FBE4-0328-4FA8-8FC0-8F411D1CD1BF}" type="pres">
      <dgm:prSet presAssocID="{9E280FFC-370C-455F-BEB5-7441E708918C}" presName="posSpace" presStyleCnt="0"/>
      <dgm:spPr/>
    </dgm:pt>
    <dgm:pt modelId="{FD0C5A39-001E-4895-B5DA-9288BDB2A273}" type="pres">
      <dgm:prSet presAssocID="{9E280FFC-370C-455F-BEB5-7441E708918C}" presName="vertFlow" presStyleCnt="0"/>
      <dgm:spPr/>
    </dgm:pt>
    <dgm:pt modelId="{128DB0C2-EDF5-49F2-B59B-2E54DEB9DD79}" type="pres">
      <dgm:prSet presAssocID="{9E280FFC-370C-455F-BEB5-7441E708918C}" presName="topSpace" presStyleCnt="0"/>
      <dgm:spPr/>
    </dgm:pt>
    <dgm:pt modelId="{F52BAFD7-5271-434A-BC93-413C3B3ECF04}" type="pres">
      <dgm:prSet presAssocID="{9E280FFC-370C-455F-BEB5-7441E708918C}" presName="firstComp" presStyleCnt="0"/>
      <dgm:spPr/>
    </dgm:pt>
    <dgm:pt modelId="{E0CFD812-9908-4BBF-B835-32E3EBEC9957}" type="pres">
      <dgm:prSet presAssocID="{9E280FFC-370C-455F-BEB5-7441E708918C}" presName="firstChild" presStyleLbl="bgAccFollowNode1" presStyleIdx="0" presStyleCnt="2" custScaleX="108434" custScaleY="211282" custLinFactNeighborX="-7537" custLinFactNeighborY="28378"/>
      <dgm:spPr/>
    </dgm:pt>
    <dgm:pt modelId="{BECF8680-9D73-443F-84E6-DB29562067A8}" type="pres">
      <dgm:prSet presAssocID="{9E280FFC-370C-455F-BEB5-7441E708918C}" presName="firstChildTx" presStyleLbl="bgAccFollowNode1" presStyleIdx="0" presStyleCnt="2">
        <dgm:presLayoutVars>
          <dgm:bulletEnabled val="1"/>
        </dgm:presLayoutVars>
      </dgm:prSet>
      <dgm:spPr/>
    </dgm:pt>
    <dgm:pt modelId="{8113CCD1-EDF0-40A7-8FF0-E32AEF845730}" type="pres">
      <dgm:prSet presAssocID="{9E280FFC-370C-455F-BEB5-7441E708918C}" presName="negSpace" presStyleCnt="0"/>
      <dgm:spPr/>
    </dgm:pt>
    <dgm:pt modelId="{E891970B-3014-4201-9C66-FBA4F2C4597F}" type="pres">
      <dgm:prSet presAssocID="{9E280FFC-370C-455F-BEB5-7441E708918C}" presName="circle" presStyleLbl="node1" presStyleIdx="0" presStyleCnt="2" custLinFactNeighborX="-6467" custLinFactNeighborY="-5895"/>
      <dgm:spPr/>
    </dgm:pt>
    <dgm:pt modelId="{3FFF144F-A898-4025-B9B8-244D71FFBB91}" type="pres">
      <dgm:prSet presAssocID="{9362BB8B-9E6E-4CE9-B00E-C9C476DEF4B5}" presName="transSpace" presStyleCnt="0"/>
      <dgm:spPr/>
    </dgm:pt>
    <dgm:pt modelId="{009D1913-E269-4ED2-8E39-6279B16A979C}" type="pres">
      <dgm:prSet presAssocID="{E7834BEC-980B-4BC7-AAF5-8BD22AE20E2B}" presName="posSpace" presStyleCnt="0"/>
      <dgm:spPr/>
    </dgm:pt>
    <dgm:pt modelId="{BDA6A285-F247-408B-90B9-9C2CCEB89F45}" type="pres">
      <dgm:prSet presAssocID="{E7834BEC-980B-4BC7-AAF5-8BD22AE20E2B}" presName="vertFlow" presStyleCnt="0"/>
      <dgm:spPr/>
    </dgm:pt>
    <dgm:pt modelId="{919F49FD-9FF6-4972-89FF-12ED104A5969}" type="pres">
      <dgm:prSet presAssocID="{E7834BEC-980B-4BC7-AAF5-8BD22AE20E2B}" presName="topSpace" presStyleCnt="0"/>
      <dgm:spPr/>
    </dgm:pt>
    <dgm:pt modelId="{86F87FAF-945C-4C7D-A49D-1AC7ECA91516}" type="pres">
      <dgm:prSet presAssocID="{E7834BEC-980B-4BC7-AAF5-8BD22AE20E2B}" presName="firstComp" presStyleCnt="0"/>
      <dgm:spPr/>
    </dgm:pt>
    <dgm:pt modelId="{4E8C6C1B-C3BD-46D0-BFBC-16C073F6F829}" type="pres">
      <dgm:prSet presAssocID="{E7834BEC-980B-4BC7-AAF5-8BD22AE20E2B}" presName="firstChild" presStyleLbl="bgAccFollowNode1" presStyleIdx="1" presStyleCnt="2" custScaleX="109510" custScaleY="218828" custLinFactNeighborX="-19827" custLinFactNeighborY="23736"/>
      <dgm:spPr/>
    </dgm:pt>
    <dgm:pt modelId="{F8769EB7-C22D-4AF7-A5F5-FC8C5CFCA697}" type="pres">
      <dgm:prSet presAssocID="{E7834BEC-980B-4BC7-AAF5-8BD22AE20E2B}" presName="firstChildTx" presStyleLbl="bgAccFollowNode1" presStyleIdx="1" presStyleCnt="2">
        <dgm:presLayoutVars>
          <dgm:bulletEnabled val="1"/>
        </dgm:presLayoutVars>
      </dgm:prSet>
      <dgm:spPr/>
    </dgm:pt>
    <dgm:pt modelId="{77DED197-C29B-4C74-9DB4-C73E035BD5C5}" type="pres">
      <dgm:prSet presAssocID="{E7834BEC-980B-4BC7-AAF5-8BD22AE20E2B}" presName="negSpace" presStyleCnt="0"/>
      <dgm:spPr/>
    </dgm:pt>
    <dgm:pt modelId="{84002360-09C6-4DC8-AFB1-B66EEA8EB779}" type="pres">
      <dgm:prSet presAssocID="{E7834BEC-980B-4BC7-AAF5-8BD22AE20E2B}" presName="circle" presStyleLbl="node1" presStyleIdx="1" presStyleCnt="2" custLinFactNeighborX="-16255" custLinFactNeighborY="-10538"/>
      <dgm:spPr/>
    </dgm:pt>
  </dgm:ptLst>
  <dgm:cxnLst>
    <dgm:cxn modelId="{90773107-D781-4D1F-AC39-2549A39E489F}" type="presOf" srcId="{C78096AE-55F5-486B-9F71-4E59EE80ABCB}" destId="{F8769EB7-C22D-4AF7-A5F5-FC8C5CFCA697}" srcOrd="1" destOrd="0" presId="urn:microsoft.com/office/officeart/2005/8/layout/hList9"/>
    <dgm:cxn modelId="{F8617209-2209-4FD9-867B-82214D2E795F}" srcId="{DD8DD3C7-806B-4088-9751-8D764B6021F4}" destId="{E7834BEC-980B-4BC7-AAF5-8BD22AE20E2B}" srcOrd="1" destOrd="0" parTransId="{8AE8A2F0-070E-461D-A220-D806B9DD96CB}" sibTransId="{892E1668-6380-4D06-B3A8-2DB9847FAB3B}"/>
    <dgm:cxn modelId="{4A809C0C-A159-4E88-94B2-86D256EE3F68}" srcId="{9E280FFC-370C-455F-BEB5-7441E708918C}" destId="{41093291-BF1C-4CD5-BE4C-F658BAF71F12}" srcOrd="0" destOrd="0" parTransId="{A7F3DCAD-AFC6-4830-B0DD-2A4E552165F8}" sibTransId="{E67FE015-D45C-47BF-BA08-B845A8FD9723}"/>
    <dgm:cxn modelId="{E53F362C-8320-4163-9B49-3FC62970E977}" srcId="{DD8DD3C7-806B-4088-9751-8D764B6021F4}" destId="{9E280FFC-370C-455F-BEB5-7441E708918C}" srcOrd="0" destOrd="0" parTransId="{B5112B61-3310-4A7C-A943-9B85E2419C42}" sibTransId="{9362BB8B-9E6E-4CE9-B00E-C9C476DEF4B5}"/>
    <dgm:cxn modelId="{1DCB6C34-3E22-47B2-B039-714ABB178082}" type="presOf" srcId="{9E280FFC-370C-455F-BEB5-7441E708918C}" destId="{E891970B-3014-4201-9C66-FBA4F2C4597F}" srcOrd="0" destOrd="0" presId="urn:microsoft.com/office/officeart/2005/8/layout/hList9"/>
    <dgm:cxn modelId="{5F5F0A41-B2CE-4BC8-BB00-D1F31CC6F72B}" type="presOf" srcId="{DD8DD3C7-806B-4088-9751-8D764B6021F4}" destId="{35997030-C8BC-455F-9CC2-413D760F3374}" srcOrd="0" destOrd="0" presId="urn:microsoft.com/office/officeart/2005/8/layout/hList9"/>
    <dgm:cxn modelId="{BDE80169-620F-43B5-8EE9-C3441EF31883}" type="presOf" srcId="{C78096AE-55F5-486B-9F71-4E59EE80ABCB}" destId="{4E8C6C1B-C3BD-46D0-BFBC-16C073F6F829}" srcOrd="0" destOrd="0" presId="urn:microsoft.com/office/officeart/2005/8/layout/hList9"/>
    <dgm:cxn modelId="{6A8CEF81-DB56-48B0-B327-5FFA3B7A96C5}" type="presOf" srcId="{E7834BEC-980B-4BC7-AAF5-8BD22AE20E2B}" destId="{84002360-09C6-4DC8-AFB1-B66EEA8EB779}" srcOrd="0" destOrd="0" presId="urn:microsoft.com/office/officeart/2005/8/layout/hList9"/>
    <dgm:cxn modelId="{48EB3CAD-5DC8-45BA-A60E-65C8B7BB9210}" type="presOf" srcId="{41093291-BF1C-4CD5-BE4C-F658BAF71F12}" destId="{BECF8680-9D73-443F-84E6-DB29562067A8}" srcOrd="1" destOrd="0" presId="urn:microsoft.com/office/officeart/2005/8/layout/hList9"/>
    <dgm:cxn modelId="{BFDE1ED6-0072-43B1-82D9-669DC20018B6}" type="presOf" srcId="{41093291-BF1C-4CD5-BE4C-F658BAF71F12}" destId="{E0CFD812-9908-4BBF-B835-32E3EBEC9957}" srcOrd="0" destOrd="0" presId="urn:microsoft.com/office/officeart/2005/8/layout/hList9"/>
    <dgm:cxn modelId="{E0ADE6F9-5E83-4907-B984-CF7D6382B8B6}" srcId="{E7834BEC-980B-4BC7-AAF5-8BD22AE20E2B}" destId="{C78096AE-55F5-486B-9F71-4E59EE80ABCB}" srcOrd="0" destOrd="0" parTransId="{1BF0FE61-C4CE-47B4-884B-E47C8404FC9A}" sibTransId="{08263ACB-56EB-4381-AD0A-0385C1DB40B8}"/>
    <dgm:cxn modelId="{6FAB5794-53D9-4B02-9F6B-7E5EE064BC03}" type="presParOf" srcId="{35997030-C8BC-455F-9CC2-413D760F3374}" destId="{92C0FBE4-0328-4FA8-8FC0-8F411D1CD1BF}" srcOrd="0" destOrd="0" presId="urn:microsoft.com/office/officeart/2005/8/layout/hList9"/>
    <dgm:cxn modelId="{86F9599D-F341-4272-9B94-CCFCFD551F2D}" type="presParOf" srcId="{35997030-C8BC-455F-9CC2-413D760F3374}" destId="{FD0C5A39-001E-4895-B5DA-9288BDB2A273}" srcOrd="1" destOrd="0" presId="urn:microsoft.com/office/officeart/2005/8/layout/hList9"/>
    <dgm:cxn modelId="{352B8A4C-E5DA-469B-85DC-05C8D9F80D2E}" type="presParOf" srcId="{FD0C5A39-001E-4895-B5DA-9288BDB2A273}" destId="{128DB0C2-EDF5-49F2-B59B-2E54DEB9DD79}" srcOrd="0" destOrd="0" presId="urn:microsoft.com/office/officeart/2005/8/layout/hList9"/>
    <dgm:cxn modelId="{DC3C1190-5427-4EC4-BF18-C79DEE30C8E1}" type="presParOf" srcId="{FD0C5A39-001E-4895-B5DA-9288BDB2A273}" destId="{F52BAFD7-5271-434A-BC93-413C3B3ECF04}" srcOrd="1" destOrd="0" presId="urn:microsoft.com/office/officeart/2005/8/layout/hList9"/>
    <dgm:cxn modelId="{B8BE2A2A-B1ED-4B0B-B626-F4200EBDE0BC}" type="presParOf" srcId="{F52BAFD7-5271-434A-BC93-413C3B3ECF04}" destId="{E0CFD812-9908-4BBF-B835-32E3EBEC9957}" srcOrd="0" destOrd="0" presId="urn:microsoft.com/office/officeart/2005/8/layout/hList9"/>
    <dgm:cxn modelId="{FEA8DC62-C537-47BF-B46A-2E9A0030F78F}" type="presParOf" srcId="{F52BAFD7-5271-434A-BC93-413C3B3ECF04}" destId="{BECF8680-9D73-443F-84E6-DB29562067A8}" srcOrd="1" destOrd="0" presId="urn:microsoft.com/office/officeart/2005/8/layout/hList9"/>
    <dgm:cxn modelId="{037A86DC-85D9-41BD-88A9-6B237A704C3D}" type="presParOf" srcId="{35997030-C8BC-455F-9CC2-413D760F3374}" destId="{8113CCD1-EDF0-40A7-8FF0-E32AEF845730}" srcOrd="2" destOrd="0" presId="urn:microsoft.com/office/officeart/2005/8/layout/hList9"/>
    <dgm:cxn modelId="{7FCE056A-ABC3-4E5E-BB21-91227F688F5D}" type="presParOf" srcId="{35997030-C8BC-455F-9CC2-413D760F3374}" destId="{E891970B-3014-4201-9C66-FBA4F2C4597F}" srcOrd="3" destOrd="0" presId="urn:microsoft.com/office/officeart/2005/8/layout/hList9"/>
    <dgm:cxn modelId="{924CE07C-3B91-40AE-91A9-1DFF9636F4B1}" type="presParOf" srcId="{35997030-C8BC-455F-9CC2-413D760F3374}" destId="{3FFF144F-A898-4025-B9B8-244D71FFBB91}" srcOrd="4" destOrd="0" presId="urn:microsoft.com/office/officeart/2005/8/layout/hList9"/>
    <dgm:cxn modelId="{BFC89C17-4643-42E9-87D7-0E922F408078}" type="presParOf" srcId="{35997030-C8BC-455F-9CC2-413D760F3374}" destId="{009D1913-E269-4ED2-8E39-6279B16A979C}" srcOrd="5" destOrd="0" presId="urn:microsoft.com/office/officeart/2005/8/layout/hList9"/>
    <dgm:cxn modelId="{0F86AB76-B7B1-4DD3-AAE3-126AC458FE5B}" type="presParOf" srcId="{35997030-C8BC-455F-9CC2-413D760F3374}" destId="{BDA6A285-F247-408B-90B9-9C2CCEB89F45}" srcOrd="6" destOrd="0" presId="urn:microsoft.com/office/officeart/2005/8/layout/hList9"/>
    <dgm:cxn modelId="{353B58C5-DAED-40F6-81DC-DA3BF11D58C6}" type="presParOf" srcId="{BDA6A285-F247-408B-90B9-9C2CCEB89F45}" destId="{919F49FD-9FF6-4972-89FF-12ED104A5969}" srcOrd="0" destOrd="0" presId="urn:microsoft.com/office/officeart/2005/8/layout/hList9"/>
    <dgm:cxn modelId="{F805FE35-D2D3-4AD0-B3F3-36C70AAE7DCB}" type="presParOf" srcId="{BDA6A285-F247-408B-90B9-9C2CCEB89F45}" destId="{86F87FAF-945C-4C7D-A49D-1AC7ECA91516}" srcOrd="1" destOrd="0" presId="urn:microsoft.com/office/officeart/2005/8/layout/hList9"/>
    <dgm:cxn modelId="{327862BC-6289-4768-B547-66A2DA9B8590}" type="presParOf" srcId="{86F87FAF-945C-4C7D-A49D-1AC7ECA91516}" destId="{4E8C6C1B-C3BD-46D0-BFBC-16C073F6F829}" srcOrd="0" destOrd="0" presId="urn:microsoft.com/office/officeart/2005/8/layout/hList9"/>
    <dgm:cxn modelId="{8D7DC4DB-E364-4CE8-8C45-6030186A54E2}" type="presParOf" srcId="{86F87FAF-945C-4C7D-A49D-1AC7ECA91516}" destId="{F8769EB7-C22D-4AF7-A5F5-FC8C5CFCA697}" srcOrd="1" destOrd="0" presId="urn:microsoft.com/office/officeart/2005/8/layout/hList9"/>
    <dgm:cxn modelId="{00C46DDC-902B-4B8B-946B-678B76B87BD1}" type="presParOf" srcId="{35997030-C8BC-455F-9CC2-413D760F3374}" destId="{77DED197-C29B-4C74-9DB4-C73E035BD5C5}" srcOrd="7" destOrd="0" presId="urn:microsoft.com/office/officeart/2005/8/layout/hList9"/>
    <dgm:cxn modelId="{0A0598C2-9DCA-462D-95F1-775A28D6A42E}" type="presParOf" srcId="{35997030-C8BC-455F-9CC2-413D760F3374}" destId="{84002360-09C6-4DC8-AFB1-B66EEA8EB77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8DD3C7-806B-4088-9751-8D764B6021F4}" type="doc">
      <dgm:prSet loTypeId="urn:microsoft.com/office/officeart/2005/8/layout/hList9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280FFC-370C-455F-BEB5-7441E708918C}">
      <dgm:prSet phldrT="[Text]"/>
      <dgm:spPr>
        <a:gradFill rotWithShape="0">
          <a:gsLst>
            <a:gs pos="1000">
              <a:schemeClr val="accent6">
                <a:lumMod val="75000"/>
              </a:schemeClr>
            </a:gs>
            <a:gs pos="80000">
              <a:schemeClr val="accent6">
                <a:lumMod val="75000"/>
              </a:schemeClr>
            </a:gs>
            <a:gs pos="100000">
              <a:srgbClr val="F37421"/>
            </a:gs>
          </a:gsLst>
        </a:gradFill>
      </dgm:spPr>
      <dgm:t>
        <a:bodyPr/>
        <a:lstStyle/>
        <a:p>
          <a:r>
            <a:rPr lang="en-US" dirty="0"/>
            <a:t>100%</a:t>
          </a:r>
        </a:p>
      </dgm:t>
    </dgm:pt>
    <dgm:pt modelId="{B5112B61-3310-4A7C-A943-9B85E2419C42}" type="parTrans" cxnId="{E53F362C-8320-4163-9B49-3FC62970E977}">
      <dgm:prSet/>
      <dgm:spPr/>
      <dgm:t>
        <a:bodyPr/>
        <a:lstStyle/>
        <a:p>
          <a:endParaRPr lang="en-US"/>
        </a:p>
      </dgm:t>
    </dgm:pt>
    <dgm:pt modelId="{9362BB8B-9E6E-4CE9-B00E-C9C476DEF4B5}" type="sibTrans" cxnId="{E53F362C-8320-4163-9B49-3FC62970E977}">
      <dgm:prSet/>
      <dgm:spPr/>
      <dgm:t>
        <a:bodyPr/>
        <a:lstStyle/>
        <a:p>
          <a:endParaRPr lang="en-US"/>
        </a:p>
      </dgm:t>
    </dgm:pt>
    <dgm:pt modelId="{41093291-BF1C-4CD5-BE4C-F658BAF71F12}">
      <dgm:prSet phldrT="[Tex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>
              <a:latin typeface="Gill Sans MT" panose="020B0502020104020203" pitchFamily="34" charset="0"/>
            </a:rPr>
            <a:t>Out of the 37 total CJ syllabi audited, 37 (ALL) were found to include </a:t>
          </a:r>
          <a:r>
            <a:rPr lang="en-US" b="1" dirty="0">
              <a:solidFill>
                <a:srgbClr val="19398A"/>
              </a:solidFill>
              <a:latin typeface="Gill Sans MT" panose="020B0502020104020203" pitchFamily="34" charset="0"/>
            </a:rPr>
            <a:t>Civic Learning (CL)</a:t>
          </a:r>
          <a:r>
            <a:rPr lang="en-US" dirty="0">
              <a:latin typeface="Gill Sans MT" panose="020B0502020104020203" pitchFamily="34" charset="0"/>
            </a:rPr>
            <a:t>.</a:t>
          </a:r>
        </a:p>
      </dgm:t>
    </dgm:pt>
    <dgm:pt modelId="{A7F3DCAD-AFC6-4830-B0DD-2A4E552165F8}" type="parTrans" cxnId="{4A809C0C-A159-4E88-94B2-86D256EE3F68}">
      <dgm:prSet/>
      <dgm:spPr/>
      <dgm:t>
        <a:bodyPr/>
        <a:lstStyle/>
        <a:p>
          <a:endParaRPr lang="en-US"/>
        </a:p>
      </dgm:t>
    </dgm:pt>
    <dgm:pt modelId="{E67FE015-D45C-47BF-BA08-B845A8FD9723}" type="sibTrans" cxnId="{4A809C0C-A159-4E88-94B2-86D256EE3F68}">
      <dgm:prSet/>
      <dgm:spPr/>
      <dgm:t>
        <a:bodyPr/>
        <a:lstStyle/>
        <a:p>
          <a:endParaRPr lang="en-US"/>
        </a:p>
      </dgm:t>
    </dgm:pt>
    <dgm:pt modelId="{E7834BEC-980B-4BC7-AAF5-8BD22AE20E2B}">
      <dgm:prSet phldrT="[Text]"/>
      <dgm:spPr>
        <a:gradFill rotWithShape="0">
          <a:gsLst>
            <a:gs pos="0">
              <a:schemeClr val="accent6">
                <a:lumMod val="75000"/>
              </a:schemeClr>
            </a:gs>
            <a:gs pos="80000">
              <a:srgbClr val="F37421"/>
            </a:gs>
            <a:gs pos="100000">
              <a:schemeClr val="accent6">
                <a:lumMod val="75000"/>
              </a:schemeClr>
            </a:gs>
          </a:gsLst>
        </a:gradFill>
      </dgm:spPr>
      <dgm:t>
        <a:bodyPr/>
        <a:lstStyle/>
        <a:p>
          <a:r>
            <a:rPr lang="en-US" dirty="0"/>
            <a:t>54%</a:t>
          </a:r>
        </a:p>
      </dgm:t>
    </dgm:pt>
    <dgm:pt modelId="{8AE8A2F0-070E-461D-A220-D806B9DD96CB}" type="parTrans" cxnId="{F8617209-2209-4FD9-867B-82214D2E795F}">
      <dgm:prSet/>
      <dgm:spPr/>
      <dgm:t>
        <a:bodyPr/>
        <a:lstStyle/>
        <a:p>
          <a:endParaRPr lang="en-US"/>
        </a:p>
      </dgm:t>
    </dgm:pt>
    <dgm:pt modelId="{892E1668-6380-4D06-B3A8-2DB9847FAB3B}" type="sibTrans" cxnId="{F8617209-2209-4FD9-867B-82214D2E795F}">
      <dgm:prSet/>
      <dgm:spPr/>
      <dgm:t>
        <a:bodyPr/>
        <a:lstStyle/>
        <a:p>
          <a:endParaRPr lang="en-US"/>
        </a:p>
      </dgm:t>
    </dgm:pt>
    <dgm:pt modelId="{C78096AE-55F5-486B-9F71-4E59EE80ABCB}">
      <dgm:prSet phldrT="[Text]" custT="1"/>
      <dgm:spPr>
        <a:solidFill>
          <a:schemeClr val="accent1">
            <a:lumMod val="60000"/>
            <a:lumOff val="40000"/>
            <a:alpha val="90000"/>
          </a:schemeClr>
        </a:solidFill>
      </dgm:spPr>
      <dgm:t>
        <a:bodyPr/>
        <a:lstStyle/>
        <a:p>
          <a:pPr algn="l"/>
          <a:r>
            <a:rPr lang="en-US" sz="2800" dirty="0"/>
            <a:t>Of the 37 CJ civic learning syllabi, 20 were found include a </a:t>
          </a:r>
          <a:r>
            <a:rPr lang="en-US" sz="2800" b="1" dirty="0">
              <a:solidFill>
                <a:srgbClr val="19398A"/>
              </a:solidFill>
            </a:rPr>
            <a:t>Civic Engagement </a:t>
          </a:r>
          <a:r>
            <a:rPr lang="en-US" sz="2800" b="1" dirty="0">
              <a:solidFill>
                <a:srgbClr val="19398A"/>
              </a:solidFill>
              <a:latin typeface="Gill Sans MT" panose="020B0502020104020203" pitchFamily="34" charset="0"/>
            </a:rPr>
            <a:t>Activity(CLE</a:t>
          </a:r>
          <a:r>
            <a:rPr lang="en-US" sz="2800" b="1" dirty="0">
              <a:solidFill>
                <a:srgbClr val="19398A"/>
              </a:solidFill>
            </a:rPr>
            <a:t>)</a:t>
          </a:r>
          <a:r>
            <a:rPr lang="en-US" sz="2800" dirty="0"/>
            <a:t>.</a:t>
          </a:r>
        </a:p>
      </dgm:t>
    </dgm:pt>
    <dgm:pt modelId="{1BF0FE61-C4CE-47B4-884B-E47C8404FC9A}" type="parTrans" cxnId="{E0ADE6F9-5E83-4907-B984-CF7D6382B8B6}">
      <dgm:prSet/>
      <dgm:spPr/>
      <dgm:t>
        <a:bodyPr/>
        <a:lstStyle/>
        <a:p>
          <a:endParaRPr lang="en-US"/>
        </a:p>
      </dgm:t>
    </dgm:pt>
    <dgm:pt modelId="{08263ACB-56EB-4381-AD0A-0385C1DB40B8}" type="sibTrans" cxnId="{E0ADE6F9-5E83-4907-B984-CF7D6382B8B6}">
      <dgm:prSet/>
      <dgm:spPr/>
      <dgm:t>
        <a:bodyPr/>
        <a:lstStyle/>
        <a:p>
          <a:endParaRPr lang="en-US"/>
        </a:p>
      </dgm:t>
    </dgm:pt>
    <dgm:pt modelId="{35997030-C8BC-455F-9CC2-413D760F3374}" type="pres">
      <dgm:prSet presAssocID="{DD8DD3C7-806B-4088-9751-8D764B6021F4}" presName="list" presStyleCnt="0">
        <dgm:presLayoutVars>
          <dgm:dir/>
          <dgm:animLvl val="lvl"/>
        </dgm:presLayoutVars>
      </dgm:prSet>
      <dgm:spPr/>
    </dgm:pt>
    <dgm:pt modelId="{92C0FBE4-0328-4FA8-8FC0-8F411D1CD1BF}" type="pres">
      <dgm:prSet presAssocID="{9E280FFC-370C-455F-BEB5-7441E708918C}" presName="posSpace" presStyleCnt="0"/>
      <dgm:spPr/>
    </dgm:pt>
    <dgm:pt modelId="{FD0C5A39-001E-4895-B5DA-9288BDB2A273}" type="pres">
      <dgm:prSet presAssocID="{9E280FFC-370C-455F-BEB5-7441E708918C}" presName="vertFlow" presStyleCnt="0"/>
      <dgm:spPr/>
    </dgm:pt>
    <dgm:pt modelId="{128DB0C2-EDF5-49F2-B59B-2E54DEB9DD79}" type="pres">
      <dgm:prSet presAssocID="{9E280FFC-370C-455F-BEB5-7441E708918C}" presName="topSpace" presStyleCnt="0"/>
      <dgm:spPr/>
    </dgm:pt>
    <dgm:pt modelId="{F52BAFD7-5271-434A-BC93-413C3B3ECF04}" type="pres">
      <dgm:prSet presAssocID="{9E280FFC-370C-455F-BEB5-7441E708918C}" presName="firstComp" presStyleCnt="0"/>
      <dgm:spPr/>
    </dgm:pt>
    <dgm:pt modelId="{E0CFD812-9908-4BBF-B835-32E3EBEC9957}" type="pres">
      <dgm:prSet presAssocID="{9E280FFC-370C-455F-BEB5-7441E708918C}" presName="firstChild" presStyleLbl="bgAccFollowNode1" presStyleIdx="0" presStyleCnt="2" custScaleX="120670" custScaleY="211282" custLinFactNeighborX="-7537" custLinFactNeighborY="28378"/>
      <dgm:spPr/>
    </dgm:pt>
    <dgm:pt modelId="{BECF8680-9D73-443F-84E6-DB29562067A8}" type="pres">
      <dgm:prSet presAssocID="{9E280FFC-370C-455F-BEB5-7441E708918C}" presName="firstChildTx" presStyleLbl="bgAccFollowNode1" presStyleIdx="0" presStyleCnt="2">
        <dgm:presLayoutVars>
          <dgm:bulletEnabled val="1"/>
        </dgm:presLayoutVars>
      </dgm:prSet>
      <dgm:spPr/>
    </dgm:pt>
    <dgm:pt modelId="{8113CCD1-EDF0-40A7-8FF0-E32AEF845730}" type="pres">
      <dgm:prSet presAssocID="{9E280FFC-370C-455F-BEB5-7441E708918C}" presName="negSpace" presStyleCnt="0"/>
      <dgm:spPr/>
    </dgm:pt>
    <dgm:pt modelId="{E891970B-3014-4201-9C66-FBA4F2C4597F}" type="pres">
      <dgm:prSet presAssocID="{9E280FFC-370C-455F-BEB5-7441E708918C}" presName="circle" presStyleLbl="node1" presStyleIdx="0" presStyleCnt="2" custLinFactNeighborX="-21716" custLinFactNeighborY="-17007"/>
      <dgm:spPr/>
    </dgm:pt>
    <dgm:pt modelId="{3FFF144F-A898-4025-B9B8-244D71FFBB91}" type="pres">
      <dgm:prSet presAssocID="{9362BB8B-9E6E-4CE9-B00E-C9C476DEF4B5}" presName="transSpace" presStyleCnt="0"/>
      <dgm:spPr/>
    </dgm:pt>
    <dgm:pt modelId="{009D1913-E269-4ED2-8E39-6279B16A979C}" type="pres">
      <dgm:prSet presAssocID="{E7834BEC-980B-4BC7-AAF5-8BD22AE20E2B}" presName="posSpace" presStyleCnt="0"/>
      <dgm:spPr/>
    </dgm:pt>
    <dgm:pt modelId="{BDA6A285-F247-408B-90B9-9C2CCEB89F45}" type="pres">
      <dgm:prSet presAssocID="{E7834BEC-980B-4BC7-AAF5-8BD22AE20E2B}" presName="vertFlow" presStyleCnt="0"/>
      <dgm:spPr/>
    </dgm:pt>
    <dgm:pt modelId="{919F49FD-9FF6-4972-89FF-12ED104A5969}" type="pres">
      <dgm:prSet presAssocID="{E7834BEC-980B-4BC7-AAF5-8BD22AE20E2B}" presName="topSpace" presStyleCnt="0"/>
      <dgm:spPr/>
    </dgm:pt>
    <dgm:pt modelId="{86F87FAF-945C-4C7D-A49D-1AC7ECA91516}" type="pres">
      <dgm:prSet presAssocID="{E7834BEC-980B-4BC7-AAF5-8BD22AE20E2B}" presName="firstComp" presStyleCnt="0"/>
      <dgm:spPr/>
    </dgm:pt>
    <dgm:pt modelId="{4E8C6C1B-C3BD-46D0-BFBC-16C073F6F829}" type="pres">
      <dgm:prSet presAssocID="{E7834BEC-980B-4BC7-AAF5-8BD22AE20E2B}" presName="firstChild" presStyleLbl="bgAccFollowNode1" presStyleIdx="1" presStyleCnt="2" custScaleX="119075" custScaleY="218828" custLinFactNeighborX="-19827" custLinFactNeighborY="23736"/>
      <dgm:spPr/>
    </dgm:pt>
    <dgm:pt modelId="{F8769EB7-C22D-4AF7-A5F5-FC8C5CFCA697}" type="pres">
      <dgm:prSet presAssocID="{E7834BEC-980B-4BC7-AAF5-8BD22AE20E2B}" presName="firstChildTx" presStyleLbl="bgAccFollowNode1" presStyleIdx="1" presStyleCnt="2">
        <dgm:presLayoutVars>
          <dgm:bulletEnabled val="1"/>
        </dgm:presLayoutVars>
      </dgm:prSet>
      <dgm:spPr/>
    </dgm:pt>
    <dgm:pt modelId="{77DED197-C29B-4C74-9DB4-C73E035BD5C5}" type="pres">
      <dgm:prSet presAssocID="{E7834BEC-980B-4BC7-AAF5-8BD22AE20E2B}" presName="negSpace" presStyleCnt="0"/>
      <dgm:spPr/>
    </dgm:pt>
    <dgm:pt modelId="{84002360-09C6-4DC8-AFB1-B66EEA8EB779}" type="pres">
      <dgm:prSet presAssocID="{E7834BEC-980B-4BC7-AAF5-8BD22AE20E2B}" presName="circle" presStyleLbl="node1" presStyleIdx="1" presStyleCnt="2" custLinFactNeighborX="-21352" custLinFactNeighborY="-19101"/>
      <dgm:spPr/>
    </dgm:pt>
  </dgm:ptLst>
  <dgm:cxnLst>
    <dgm:cxn modelId="{90773107-D781-4D1F-AC39-2549A39E489F}" type="presOf" srcId="{C78096AE-55F5-486B-9F71-4E59EE80ABCB}" destId="{F8769EB7-C22D-4AF7-A5F5-FC8C5CFCA697}" srcOrd="1" destOrd="0" presId="urn:microsoft.com/office/officeart/2005/8/layout/hList9"/>
    <dgm:cxn modelId="{F8617209-2209-4FD9-867B-82214D2E795F}" srcId="{DD8DD3C7-806B-4088-9751-8D764B6021F4}" destId="{E7834BEC-980B-4BC7-AAF5-8BD22AE20E2B}" srcOrd="1" destOrd="0" parTransId="{8AE8A2F0-070E-461D-A220-D806B9DD96CB}" sibTransId="{892E1668-6380-4D06-B3A8-2DB9847FAB3B}"/>
    <dgm:cxn modelId="{4A809C0C-A159-4E88-94B2-86D256EE3F68}" srcId="{9E280FFC-370C-455F-BEB5-7441E708918C}" destId="{41093291-BF1C-4CD5-BE4C-F658BAF71F12}" srcOrd="0" destOrd="0" parTransId="{A7F3DCAD-AFC6-4830-B0DD-2A4E552165F8}" sibTransId="{E67FE015-D45C-47BF-BA08-B845A8FD9723}"/>
    <dgm:cxn modelId="{E53F362C-8320-4163-9B49-3FC62970E977}" srcId="{DD8DD3C7-806B-4088-9751-8D764B6021F4}" destId="{9E280FFC-370C-455F-BEB5-7441E708918C}" srcOrd="0" destOrd="0" parTransId="{B5112B61-3310-4A7C-A943-9B85E2419C42}" sibTransId="{9362BB8B-9E6E-4CE9-B00E-C9C476DEF4B5}"/>
    <dgm:cxn modelId="{1DCB6C34-3E22-47B2-B039-714ABB178082}" type="presOf" srcId="{9E280FFC-370C-455F-BEB5-7441E708918C}" destId="{E891970B-3014-4201-9C66-FBA4F2C4597F}" srcOrd="0" destOrd="0" presId="urn:microsoft.com/office/officeart/2005/8/layout/hList9"/>
    <dgm:cxn modelId="{5F5F0A41-B2CE-4BC8-BB00-D1F31CC6F72B}" type="presOf" srcId="{DD8DD3C7-806B-4088-9751-8D764B6021F4}" destId="{35997030-C8BC-455F-9CC2-413D760F3374}" srcOrd="0" destOrd="0" presId="urn:microsoft.com/office/officeart/2005/8/layout/hList9"/>
    <dgm:cxn modelId="{BDE80169-620F-43B5-8EE9-C3441EF31883}" type="presOf" srcId="{C78096AE-55F5-486B-9F71-4E59EE80ABCB}" destId="{4E8C6C1B-C3BD-46D0-BFBC-16C073F6F829}" srcOrd="0" destOrd="0" presId="urn:microsoft.com/office/officeart/2005/8/layout/hList9"/>
    <dgm:cxn modelId="{6A8CEF81-DB56-48B0-B327-5FFA3B7A96C5}" type="presOf" srcId="{E7834BEC-980B-4BC7-AAF5-8BD22AE20E2B}" destId="{84002360-09C6-4DC8-AFB1-B66EEA8EB779}" srcOrd="0" destOrd="0" presId="urn:microsoft.com/office/officeart/2005/8/layout/hList9"/>
    <dgm:cxn modelId="{48EB3CAD-5DC8-45BA-A60E-65C8B7BB9210}" type="presOf" srcId="{41093291-BF1C-4CD5-BE4C-F658BAF71F12}" destId="{BECF8680-9D73-443F-84E6-DB29562067A8}" srcOrd="1" destOrd="0" presId="urn:microsoft.com/office/officeart/2005/8/layout/hList9"/>
    <dgm:cxn modelId="{BFDE1ED6-0072-43B1-82D9-669DC20018B6}" type="presOf" srcId="{41093291-BF1C-4CD5-BE4C-F658BAF71F12}" destId="{E0CFD812-9908-4BBF-B835-32E3EBEC9957}" srcOrd="0" destOrd="0" presId="urn:microsoft.com/office/officeart/2005/8/layout/hList9"/>
    <dgm:cxn modelId="{E0ADE6F9-5E83-4907-B984-CF7D6382B8B6}" srcId="{E7834BEC-980B-4BC7-AAF5-8BD22AE20E2B}" destId="{C78096AE-55F5-486B-9F71-4E59EE80ABCB}" srcOrd="0" destOrd="0" parTransId="{1BF0FE61-C4CE-47B4-884B-E47C8404FC9A}" sibTransId="{08263ACB-56EB-4381-AD0A-0385C1DB40B8}"/>
    <dgm:cxn modelId="{6FAB5794-53D9-4B02-9F6B-7E5EE064BC03}" type="presParOf" srcId="{35997030-C8BC-455F-9CC2-413D760F3374}" destId="{92C0FBE4-0328-4FA8-8FC0-8F411D1CD1BF}" srcOrd="0" destOrd="0" presId="urn:microsoft.com/office/officeart/2005/8/layout/hList9"/>
    <dgm:cxn modelId="{86F9599D-F341-4272-9B94-CCFCFD551F2D}" type="presParOf" srcId="{35997030-C8BC-455F-9CC2-413D760F3374}" destId="{FD0C5A39-001E-4895-B5DA-9288BDB2A273}" srcOrd="1" destOrd="0" presId="urn:microsoft.com/office/officeart/2005/8/layout/hList9"/>
    <dgm:cxn modelId="{352B8A4C-E5DA-469B-85DC-05C8D9F80D2E}" type="presParOf" srcId="{FD0C5A39-001E-4895-B5DA-9288BDB2A273}" destId="{128DB0C2-EDF5-49F2-B59B-2E54DEB9DD79}" srcOrd="0" destOrd="0" presId="urn:microsoft.com/office/officeart/2005/8/layout/hList9"/>
    <dgm:cxn modelId="{DC3C1190-5427-4EC4-BF18-C79DEE30C8E1}" type="presParOf" srcId="{FD0C5A39-001E-4895-B5DA-9288BDB2A273}" destId="{F52BAFD7-5271-434A-BC93-413C3B3ECF04}" srcOrd="1" destOrd="0" presId="urn:microsoft.com/office/officeart/2005/8/layout/hList9"/>
    <dgm:cxn modelId="{B8BE2A2A-B1ED-4B0B-B626-F4200EBDE0BC}" type="presParOf" srcId="{F52BAFD7-5271-434A-BC93-413C3B3ECF04}" destId="{E0CFD812-9908-4BBF-B835-32E3EBEC9957}" srcOrd="0" destOrd="0" presId="urn:microsoft.com/office/officeart/2005/8/layout/hList9"/>
    <dgm:cxn modelId="{FEA8DC62-C537-47BF-B46A-2E9A0030F78F}" type="presParOf" srcId="{F52BAFD7-5271-434A-BC93-413C3B3ECF04}" destId="{BECF8680-9D73-443F-84E6-DB29562067A8}" srcOrd="1" destOrd="0" presId="urn:microsoft.com/office/officeart/2005/8/layout/hList9"/>
    <dgm:cxn modelId="{037A86DC-85D9-41BD-88A9-6B237A704C3D}" type="presParOf" srcId="{35997030-C8BC-455F-9CC2-413D760F3374}" destId="{8113CCD1-EDF0-40A7-8FF0-E32AEF845730}" srcOrd="2" destOrd="0" presId="urn:microsoft.com/office/officeart/2005/8/layout/hList9"/>
    <dgm:cxn modelId="{7FCE056A-ABC3-4E5E-BB21-91227F688F5D}" type="presParOf" srcId="{35997030-C8BC-455F-9CC2-413D760F3374}" destId="{E891970B-3014-4201-9C66-FBA4F2C4597F}" srcOrd="3" destOrd="0" presId="urn:microsoft.com/office/officeart/2005/8/layout/hList9"/>
    <dgm:cxn modelId="{924CE07C-3B91-40AE-91A9-1DFF9636F4B1}" type="presParOf" srcId="{35997030-C8BC-455F-9CC2-413D760F3374}" destId="{3FFF144F-A898-4025-B9B8-244D71FFBB91}" srcOrd="4" destOrd="0" presId="urn:microsoft.com/office/officeart/2005/8/layout/hList9"/>
    <dgm:cxn modelId="{BFC89C17-4643-42E9-87D7-0E922F408078}" type="presParOf" srcId="{35997030-C8BC-455F-9CC2-413D760F3374}" destId="{009D1913-E269-4ED2-8E39-6279B16A979C}" srcOrd="5" destOrd="0" presId="urn:microsoft.com/office/officeart/2005/8/layout/hList9"/>
    <dgm:cxn modelId="{0F86AB76-B7B1-4DD3-AAE3-126AC458FE5B}" type="presParOf" srcId="{35997030-C8BC-455F-9CC2-413D760F3374}" destId="{BDA6A285-F247-408B-90B9-9C2CCEB89F45}" srcOrd="6" destOrd="0" presId="urn:microsoft.com/office/officeart/2005/8/layout/hList9"/>
    <dgm:cxn modelId="{353B58C5-DAED-40F6-81DC-DA3BF11D58C6}" type="presParOf" srcId="{BDA6A285-F247-408B-90B9-9C2CCEB89F45}" destId="{919F49FD-9FF6-4972-89FF-12ED104A5969}" srcOrd="0" destOrd="0" presId="urn:microsoft.com/office/officeart/2005/8/layout/hList9"/>
    <dgm:cxn modelId="{F805FE35-D2D3-4AD0-B3F3-36C70AAE7DCB}" type="presParOf" srcId="{BDA6A285-F247-408B-90B9-9C2CCEB89F45}" destId="{86F87FAF-945C-4C7D-A49D-1AC7ECA91516}" srcOrd="1" destOrd="0" presId="urn:microsoft.com/office/officeart/2005/8/layout/hList9"/>
    <dgm:cxn modelId="{327862BC-6289-4768-B547-66A2DA9B8590}" type="presParOf" srcId="{86F87FAF-945C-4C7D-A49D-1AC7ECA91516}" destId="{4E8C6C1B-C3BD-46D0-BFBC-16C073F6F829}" srcOrd="0" destOrd="0" presId="urn:microsoft.com/office/officeart/2005/8/layout/hList9"/>
    <dgm:cxn modelId="{8D7DC4DB-E364-4CE8-8C45-6030186A54E2}" type="presParOf" srcId="{86F87FAF-945C-4C7D-A49D-1AC7ECA91516}" destId="{F8769EB7-C22D-4AF7-A5F5-FC8C5CFCA697}" srcOrd="1" destOrd="0" presId="urn:microsoft.com/office/officeart/2005/8/layout/hList9"/>
    <dgm:cxn modelId="{00C46DDC-902B-4B8B-946B-678B76B87BD1}" type="presParOf" srcId="{35997030-C8BC-455F-9CC2-413D760F3374}" destId="{77DED197-C29B-4C74-9DB4-C73E035BD5C5}" srcOrd="7" destOrd="0" presId="urn:microsoft.com/office/officeart/2005/8/layout/hList9"/>
    <dgm:cxn modelId="{0A0598C2-9DCA-462D-95F1-775A28D6A42E}" type="presParOf" srcId="{35997030-C8BC-455F-9CC2-413D760F3374}" destId="{84002360-09C6-4DC8-AFB1-B66EEA8EB779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62C0A-8A56-4178-8F19-6C76C9443153}">
      <dsp:nvSpPr>
        <dsp:cNvPr id="0" name=""/>
        <dsp:cNvSpPr/>
      </dsp:nvSpPr>
      <dsp:spPr>
        <a:xfrm>
          <a:off x="2439018" y="686525"/>
          <a:ext cx="4229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96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639163" y="729438"/>
        <a:ext cx="22678" cy="5613"/>
      </dsp:txXfrm>
    </dsp:sp>
    <dsp:sp modelId="{832F2D1B-7616-4601-ABB2-E2A4F5F6205C}">
      <dsp:nvSpPr>
        <dsp:cNvPr id="0" name=""/>
        <dsp:cNvSpPr/>
      </dsp:nvSpPr>
      <dsp:spPr>
        <a:xfrm>
          <a:off x="0" y="0"/>
          <a:ext cx="2440818" cy="146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none" kern="1200" dirty="0">
              <a:solidFill>
                <a:schemeClr val="bg1"/>
              </a:solidFill>
              <a:latin typeface="Gill Sans MT" panose="020B0502020104020203" pitchFamily="34" charset="0"/>
            </a:rPr>
            <a:t>1.Quality v. Quantity  -new to SSU                2.Develop Data Collection Tool  3.Design Survey Monkey       4.Determine what is and is not CL        and CLE</a:t>
          </a:r>
        </a:p>
      </dsp:txBody>
      <dsp:txXfrm>
        <a:off x="0" y="0"/>
        <a:ext cx="2440818" cy="1464491"/>
      </dsp:txXfrm>
    </dsp:sp>
    <dsp:sp modelId="{F2A429C7-7384-4572-8B33-7F907011ECEA}">
      <dsp:nvSpPr>
        <dsp:cNvPr id="0" name=""/>
        <dsp:cNvSpPr/>
      </dsp:nvSpPr>
      <dsp:spPr>
        <a:xfrm>
          <a:off x="5333405" y="686525"/>
          <a:ext cx="65157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5157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5642139" y="729438"/>
        <a:ext cx="34108" cy="5613"/>
      </dsp:txXfrm>
    </dsp:sp>
    <dsp:sp modelId="{5717B625-E537-403B-BA40-ADE4264B4CC6}">
      <dsp:nvSpPr>
        <dsp:cNvPr id="0" name=""/>
        <dsp:cNvSpPr/>
      </dsp:nvSpPr>
      <dsp:spPr>
        <a:xfrm>
          <a:off x="2894387" y="0"/>
          <a:ext cx="2440818" cy="146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rPr>
            <a:t>PILOT 1                                           </a:t>
          </a:r>
          <a:r>
            <a:rPr lang="en-US" sz="1100" b="1" kern="1200" dirty="0">
              <a:solidFill>
                <a:schemeClr val="bg1"/>
              </a:solidFill>
              <a:latin typeface="Gill Sans MT" panose="020B0502020104020203" pitchFamily="34" charset="0"/>
            </a:rPr>
            <a:t>1.  Three Departments:  Sports and Movement Science, Political Science, Communications               2. 141 Course Section Syllabi             3.  Six- person audit team – training for inter-rater reliability. </a:t>
          </a:r>
        </a:p>
      </dsp:txBody>
      <dsp:txXfrm>
        <a:off x="2894387" y="0"/>
        <a:ext cx="2440818" cy="1464491"/>
      </dsp:txXfrm>
    </dsp:sp>
    <dsp:sp modelId="{14A7408D-FBBF-4B31-9D42-0E7A2BD15723}">
      <dsp:nvSpPr>
        <dsp:cNvPr id="0" name=""/>
        <dsp:cNvSpPr/>
      </dsp:nvSpPr>
      <dsp:spPr>
        <a:xfrm>
          <a:off x="1226893" y="1462691"/>
          <a:ext cx="6010897" cy="1139865"/>
        </a:xfrm>
        <a:custGeom>
          <a:avLst/>
          <a:gdLst/>
          <a:ahLst/>
          <a:cxnLst/>
          <a:rect l="0" t="0" r="0" b="0"/>
          <a:pathLst>
            <a:path>
              <a:moveTo>
                <a:pt x="6010897" y="0"/>
              </a:moveTo>
              <a:lnTo>
                <a:pt x="6010897" y="587032"/>
              </a:lnTo>
              <a:lnTo>
                <a:pt x="0" y="587032"/>
              </a:lnTo>
              <a:lnTo>
                <a:pt x="0" y="1139865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079247" y="2029816"/>
        <a:ext cx="306189" cy="5613"/>
      </dsp:txXfrm>
    </dsp:sp>
    <dsp:sp modelId="{8C05506E-4372-456B-A0DD-141FB427CDF6}">
      <dsp:nvSpPr>
        <dsp:cNvPr id="0" name=""/>
        <dsp:cNvSpPr/>
      </dsp:nvSpPr>
      <dsp:spPr>
        <a:xfrm>
          <a:off x="6017381" y="0"/>
          <a:ext cx="2440818" cy="146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Gill Sans MT" panose="020B0502020104020203" pitchFamily="34" charset="0"/>
            </a:rPr>
            <a:t>1. Data analyzed and reports developed                                       2. Department meetings                 3. Revision of data collection tool 4. Revision of survey process and training</a:t>
          </a:r>
        </a:p>
      </dsp:txBody>
      <dsp:txXfrm>
        <a:off x="6017381" y="0"/>
        <a:ext cx="2440818" cy="1464491"/>
      </dsp:txXfrm>
    </dsp:sp>
    <dsp:sp modelId="{7AFDCC75-476C-4487-8B92-74930979B15D}">
      <dsp:nvSpPr>
        <dsp:cNvPr id="0" name=""/>
        <dsp:cNvSpPr/>
      </dsp:nvSpPr>
      <dsp:spPr>
        <a:xfrm>
          <a:off x="2445502" y="3321482"/>
          <a:ext cx="53078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30788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2696861" y="3364395"/>
        <a:ext cx="28069" cy="5613"/>
      </dsp:txXfrm>
    </dsp:sp>
    <dsp:sp modelId="{B3072662-4C34-45B8-A10C-876E815725B1}">
      <dsp:nvSpPr>
        <dsp:cNvPr id="0" name=""/>
        <dsp:cNvSpPr/>
      </dsp:nvSpPr>
      <dsp:spPr>
        <a:xfrm>
          <a:off x="6484" y="2634956"/>
          <a:ext cx="2440818" cy="146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Gill Sans MT" panose="020B0502020104020203" pitchFamily="34" charset="0"/>
            </a:rPr>
            <a:t>1. Continued revisions of tool and committee approval                      2.  Expanded pilot                           3.  Expanded inter-rater reliability training sessions</a:t>
          </a:r>
        </a:p>
      </dsp:txBody>
      <dsp:txXfrm>
        <a:off x="6484" y="2634956"/>
        <a:ext cx="2440818" cy="1464491"/>
      </dsp:txXfrm>
    </dsp:sp>
    <dsp:sp modelId="{F12B724A-3E8C-462A-B366-2963A1AC25A1}">
      <dsp:nvSpPr>
        <dsp:cNvPr id="0" name=""/>
        <dsp:cNvSpPr/>
      </dsp:nvSpPr>
      <dsp:spPr>
        <a:xfrm>
          <a:off x="3008690" y="2634956"/>
          <a:ext cx="2440818" cy="14644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accent6">
                  <a:lumMod val="75000"/>
                </a:schemeClr>
              </a:solidFill>
              <a:latin typeface="Gill Sans MT" panose="020B0502020104020203" pitchFamily="34" charset="0"/>
            </a:rPr>
            <a:t>PILOT 2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Gill Sans MT" panose="020B0502020104020203" pitchFamily="34" charset="0"/>
            </a:rPr>
            <a:t>1. Three Pilot 1 departments plus Criminal Justice and Geography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Gill Sans MT" panose="020B0502020104020203" pitchFamily="34" charset="0"/>
            </a:rPr>
            <a:t>2. 247 Course Section Syllabi     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bg1"/>
              </a:solidFill>
              <a:latin typeface="Gill Sans MT" panose="020B0502020104020203" pitchFamily="34" charset="0"/>
            </a:rPr>
            <a:t>3. Eight- person audit team</a:t>
          </a:r>
        </a:p>
      </dsp:txBody>
      <dsp:txXfrm>
        <a:off x="3008690" y="2634956"/>
        <a:ext cx="2440818" cy="14644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F62C0A-8A56-4178-8F19-6C76C9443153}">
      <dsp:nvSpPr>
        <dsp:cNvPr id="0" name=""/>
        <dsp:cNvSpPr/>
      </dsp:nvSpPr>
      <dsp:spPr>
        <a:xfrm>
          <a:off x="3749318" y="904845"/>
          <a:ext cx="6967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76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079515" y="946928"/>
        <a:ext cx="36368" cy="7273"/>
      </dsp:txXfrm>
    </dsp:sp>
    <dsp:sp modelId="{832F2D1B-7616-4601-ABB2-E2A4F5F6205C}">
      <dsp:nvSpPr>
        <dsp:cNvPr id="0" name=""/>
        <dsp:cNvSpPr/>
      </dsp:nvSpPr>
      <dsp:spPr>
        <a:xfrm>
          <a:off x="588669" y="1830"/>
          <a:ext cx="3162448" cy="189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Gill Sans MT" panose="020B0502020104020203" pitchFamily="34" charset="0"/>
            </a:rPr>
            <a:t>1. Data analyzed and reports developed.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Gill Sans MT" panose="020B0502020104020203" pitchFamily="34" charset="0"/>
            </a:rPr>
            <a:t>2. Data much more accurate                  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Gill Sans MT" panose="020B0502020104020203" pitchFamily="34" charset="0"/>
            </a:rPr>
            <a:t>3. Data collection process more auditor friendly                                                       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Gill Sans MT" panose="020B0502020104020203" pitchFamily="34" charset="0"/>
            </a:rPr>
            <a:t>4. Still some lingering issues</a:t>
          </a:r>
        </a:p>
      </dsp:txBody>
      <dsp:txXfrm>
        <a:off x="588669" y="1830"/>
        <a:ext cx="3162448" cy="1897469"/>
      </dsp:txXfrm>
    </dsp:sp>
    <dsp:sp modelId="{F2A429C7-7384-4572-8B33-7F907011ECEA}">
      <dsp:nvSpPr>
        <dsp:cNvPr id="0" name=""/>
        <dsp:cNvSpPr/>
      </dsp:nvSpPr>
      <dsp:spPr>
        <a:xfrm>
          <a:off x="2169893" y="1897499"/>
          <a:ext cx="3889812" cy="696763"/>
        </a:xfrm>
        <a:custGeom>
          <a:avLst/>
          <a:gdLst/>
          <a:ahLst/>
          <a:cxnLst/>
          <a:rect l="0" t="0" r="0" b="0"/>
          <a:pathLst>
            <a:path>
              <a:moveTo>
                <a:pt x="3889812" y="0"/>
              </a:moveTo>
              <a:lnTo>
                <a:pt x="3889812" y="365481"/>
              </a:lnTo>
              <a:lnTo>
                <a:pt x="0" y="365481"/>
              </a:lnTo>
              <a:lnTo>
                <a:pt x="0" y="696763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015869" y="2242244"/>
        <a:ext cx="197861" cy="7273"/>
      </dsp:txXfrm>
    </dsp:sp>
    <dsp:sp modelId="{5717B625-E537-403B-BA40-ADE4264B4CC6}">
      <dsp:nvSpPr>
        <dsp:cNvPr id="0" name=""/>
        <dsp:cNvSpPr/>
      </dsp:nvSpPr>
      <dsp:spPr>
        <a:xfrm>
          <a:off x="4478481" y="1830"/>
          <a:ext cx="3162448" cy="189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Gill Sans MT" panose="020B0502020104020203" pitchFamily="34" charset="0"/>
            </a:rPr>
            <a:t>1. Department meetings                                  2. Discrepancies discussed and analyzed     3. Professional development opportunities discussed and planned  </a:t>
          </a:r>
        </a:p>
      </dsp:txBody>
      <dsp:txXfrm>
        <a:off x="4478481" y="1830"/>
        <a:ext cx="3162448" cy="1897469"/>
      </dsp:txXfrm>
    </dsp:sp>
    <dsp:sp modelId="{14A7408D-FBBF-4B31-9D42-0E7A2BD15723}">
      <dsp:nvSpPr>
        <dsp:cNvPr id="0" name=""/>
        <dsp:cNvSpPr/>
      </dsp:nvSpPr>
      <dsp:spPr>
        <a:xfrm>
          <a:off x="3749318" y="3529677"/>
          <a:ext cx="69676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96763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4079515" y="3571760"/>
        <a:ext cx="36368" cy="7273"/>
      </dsp:txXfrm>
    </dsp:sp>
    <dsp:sp modelId="{8C05506E-4372-456B-A0DD-141FB427CDF6}">
      <dsp:nvSpPr>
        <dsp:cNvPr id="0" name=""/>
        <dsp:cNvSpPr/>
      </dsp:nvSpPr>
      <dsp:spPr>
        <a:xfrm>
          <a:off x="588669" y="2626663"/>
          <a:ext cx="3162448" cy="189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Gill Sans MT" panose="020B0502020104020203" pitchFamily="34" charset="0"/>
            </a:rPr>
            <a:t>1. Scale up                                                    2. Firm up reporting mechanisms                          3. Develop professional development opportunities across disciplines and across campus</a:t>
          </a:r>
        </a:p>
      </dsp:txBody>
      <dsp:txXfrm>
        <a:off x="588669" y="2626663"/>
        <a:ext cx="3162448" cy="1897469"/>
      </dsp:txXfrm>
    </dsp:sp>
    <dsp:sp modelId="{B3072662-4C34-45B8-A10C-876E815725B1}">
      <dsp:nvSpPr>
        <dsp:cNvPr id="0" name=""/>
        <dsp:cNvSpPr/>
      </dsp:nvSpPr>
      <dsp:spPr>
        <a:xfrm>
          <a:off x="4478481" y="2626663"/>
          <a:ext cx="3162448" cy="18974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solidFill>
                <a:schemeClr val="bg1"/>
              </a:solidFill>
              <a:latin typeface="Gill Sans MT" panose="020B0502020104020203" pitchFamily="34" charset="0"/>
            </a:rPr>
            <a:t>1. Learning Outcome Assessment of Civic Learning and Civic Learning with Engagement                                                            2. Develop tools to measure the depth of CL and CLE that occurs because of its prevalence </a:t>
          </a:r>
        </a:p>
      </dsp:txBody>
      <dsp:txXfrm>
        <a:off x="4478481" y="2626663"/>
        <a:ext cx="3162448" cy="18974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FD812-9908-4BBF-B835-32E3EBEC9957}">
      <dsp:nvSpPr>
        <dsp:cNvPr id="0" name=""/>
        <dsp:cNvSpPr/>
      </dsp:nvSpPr>
      <dsp:spPr>
        <a:xfrm>
          <a:off x="877643" y="1504711"/>
          <a:ext cx="2916226" cy="3495253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ill Sans MT" panose="020B0502020104020203" pitchFamily="34" charset="0"/>
            </a:rPr>
            <a:t>Out of the 246 total syllabi audited,131  were found to include </a:t>
          </a:r>
          <a:r>
            <a:rPr lang="en-US" sz="2800" b="1" kern="1200" dirty="0">
              <a:solidFill>
                <a:srgbClr val="19398A"/>
              </a:solidFill>
              <a:latin typeface="Gill Sans MT" panose="020B0502020104020203" pitchFamily="34" charset="0"/>
            </a:rPr>
            <a:t>Civic Learning (CL)</a:t>
          </a:r>
          <a:r>
            <a:rPr lang="en-US" sz="2800" kern="1200" dirty="0">
              <a:latin typeface="Gill Sans MT" panose="020B0502020104020203" pitchFamily="34" charset="0"/>
            </a:rPr>
            <a:t>.</a:t>
          </a:r>
        </a:p>
      </dsp:txBody>
      <dsp:txXfrm>
        <a:off x="1344239" y="1504711"/>
        <a:ext cx="2449630" cy="3495253"/>
      </dsp:txXfrm>
    </dsp:sp>
    <dsp:sp modelId="{E891970B-3014-4201-9C66-FBA4F2C4597F}">
      <dsp:nvSpPr>
        <dsp:cNvPr id="0" name=""/>
        <dsp:cNvSpPr/>
      </dsp:nvSpPr>
      <dsp:spPr>
        <a:xfrm>
          <a:off x="33169" y="276387"/>
          <a:ext cx="1653480" cy="1653480"/>
        </a:xfrm>
        <a:prstGeom prst="ellipse">
          <a:avLst/>
        </a:prstGeom>
        <a:gradFill rotWithShape="0">
          <a:gsLst>
            <a:gs pos="1000">
              <a:schemeClr val="accent6">
                <a:lumMod val="75000"/>
              </a:schemeClr>
            </a:gs>
            <a:gs pos="80000">
              <a:schemeClr val="accent6">
                <a:lumMod val="75000"/>
              </a:schemeClr>
            </a:gs>
            <a:gs pos="100000">
              <a:srgbClr val="F3742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53%</a:t>
          </a:r>
        </a:p>
      </dsp:txBody>
      <dsp:txXfrm>
        <a:off x="275316" y="518534"/>
        <a:ext cx="1169186" cy="1169186"/>
      </dsp:txXfrm>
    </dsp:sp>
    <dsp:sp modelId="{4E8C6C1B-C3BD-46D0-BFBC-16C073F6F829}">
      <dsp:nvSpPr>
        <dsp:cNvPr id="0" name=""/>
        <dsp:cNvSpPr/>
      </dsp:nvSpPr>
      <dsp:spPr>
        <a:xfrm>
          <a:off x="5111531" y="1409112"/>
          <a:ext cx="2974389" cy="3620087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ill Sans MT" panose="020B0502020104020203" pitchFamily="34" charset="0"/>
            </a:rPr>
            <a:t>Of the131 civic learning syllabi, 55 were found to include a </a:t>
          </a:r>
          <a:r>
            <a:rPr lang="en-US" sz="2800" b="1" kern="1200" dirty="0">
              <a:solidFill>
                <a:srgbClr val="19398A"/>
              </a:solidFill>
              <a:latin typeface="Gill Sans MT" panose="020B0502020104020203" pitchFamily="34" charset="0"/>
            </a:rPr>
            <a:t>Civic Engagement Activity (CLE)</a:t>
          </a:r>
          <a:r>
            <a:rPr lang="en-US" sz="2800" kern="1200" dirty="0">
              <a:latin typeface="Gill Sans MT" panose="020B0502020104020203" pitchFamily="34" charset="0"/>
            </a:rPr>
            <a:t>.</a:t>
          </a:r>
        </a:p>
      </dsp:txBody>
      <dsp:txXfrm>
        <a:off x="5587434" y="1409112"/>
        <a:ext cx="2498487" cy="3620087"/>
      </dsp:txXfrm>
    </dsp:sp>
    <dsp:sp modelId="{84002360-09C6-4DC8-AFB1-B66EEA8EB779}">
      <dsp:nvSpPr>
        <dsp:cNvPr id="0" name=""/>
        <dsp:cNvSpPr/>
      </dsp:nvSpPr>
      <dsp:spPr>
        <a:xfrm>
          <a:off x="4203257" y="199616"/>
          <a:ext cx="1653480" cy="1653480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80000">
              <a:srgbClr val="F37421"/>
            </a:gs>
            <a:gs pos="100000">
              <a:schemeClr val="accent6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42%</a:t>
          </a:r>
        </a:p>
      </dsp:txBody>
      <dsp:txXfrm>
        <a:off x="4445404" y="441763"/>
        <a:ext cx="1169186" cy="11691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CFD812-9908-4BBF-B835-32E3EBEC9957}">
      <dsp:nvSpPr>
        <dsp:cNvPr id="0" name=""/>
        <dsp:cNvSpPr/>
      </dsp:nvSpPr>
      <dsp:spPr>
        <a:xfrm>
          <a:off x="441429" y="1459127"/>
          <a:ext cx="3147203" cy="304589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Gill Sans MT" panose="020B0502020104020203" pitchFamily="34" charset="0"/>
            </a:rPr>
            <a:t>Out of the 37 total CJ syllabi audited, 37 (ALL) were found to include </a:t>
          </a:r>
          <a:r>
            <a:rPr lang="en-US" sz="2800" b="1" kern="1200" dirty="0">
              <a:solidFill>
                <a:srgbClr val="19398A"/>
              </a:solidFill>
              <a:latin typeface="Gill Sans MT" panose="020B0502020104020203" pitchFamily="34" charset="0"/>
            </a:rPr>
            <a:t>Civic Learning (CL)</a:t>
          </a:r>
          <a:r>
            <a:rPr lang="en-US" sz="2800" kern="1200" dirty="0">
              <a:latin typeface="Gill Sans MT" panose="020B0502020104020203" pitchFamily="34" charset="0"/>
            </a:rPr>
            <a:t>.</a:t>
          </a:r>
        </a:p>
      </dsp:txBody>
      <dsp:txXfrm>
        <a:off x="944981" y="1459127"/>
        <a:ext cx="2643651" cy="3045892"/>
      </dsp:txXfrm>
    </dsp:sp>
    <dsp:sp modelId="{E891970B-3014-4201-9C66-FBA4F2C4597F}">
      <dsp:nvSpPr>
        <dsp:cNvPr id="0" name=""/>
        <dsp:cNvSpPr/>
      </dsp:nvSpPr>
      <dsp:spPr>
        <a:xfrm>
          <a:off x="1767" y="228607"/>
          <a:ext cx="1440903" cy="1440903"/>
        </a:xfrm>
        <a:prstGeom prst="ellipse">
          <a:avLst/>
        </a:prstGeom>
        <a:gradFill rotWithShape="0">
          <a:gsLst>
            <a:gs pos="1000">
              <a:schemeClr val="accent6">
                <a:lumMod val="75000"/>
              </a:schemeClr>
            </a:gs>
            <a:gs pos="80000">
              <a:schemeClr val="accent6">
                <a:lumMod val="75000"/>
              </a:schemeClr>
            </a:gs>
            <a:gs pos="100000">
              <a:srgbClr val="F37421"/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100%</a:t>
          </a:r>
        </a:p>
      </dsp:txBody>
      <dsp:txXfrm>
        <a:off x="212782" y="439622"/>
        <a:ext cx="1018873" cy="1018873"/>
      </dsp:txXfrm>
    </dsp:sp>
    <dsp:sp modelId="{4E8C6C1B-C3BD-46D0-BFBC-16C073F6F829}">
      <dsp:nvSpPr>
        <dsp:cNvPr id="0" name=""/>
        <dsp:cNvSpPr/>
      </dsp:nvSpPr>
      <dsp:spPr>
        <a:xfrm>
          <a:off x="4715835" y="1392207"/>
          <a:ext cx="3064554" cy="3154677"/>
        </a:xfrm>
        <a:prstGeom prst="rect">
          <a:avLst/>
        </a:prstGeom>
        <a:solidFill>
          <a:schemeClr val="accent1">
            <a:lumMod val="60000"/>
            <a:lumOff val="40000"/>
            <a:alpha val="9000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99136" rIns="199136" bIns="199136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Of the 37 CJ civic learning syllabi, 20 were found include a </a:t>
          </a:r>
          <a:r>
            <a:rPr lang="en-US" sz="2800" b="1" kern="1200" dirty="0">
              <a:solidFill>
                <a:srgbClr val="19398A"/>
              </a:solidFill>
            </a:rPr>
            <a:t>Civic Engagement </a:t>
          </a:r>
          <a:r>
            <a:rPr lang="en-US" sz="2800" b="1" kern="1200" dirty="0">
              <a:solidFill>
                <a:srgbClr val="19398A"/>
              </a:solidFill>
              <a:latin typeface="Gill Sans MT" panose="020B0502020104020203" pitchFamily="34" charset="0"/>
            </a:rPr>
            <a:t>Activity(CLE</a:t>
          </a:r>
          <a:r>
            <a:rPr lang="en-US" sz="2800" b="1" kern="1200" dirty="0">
              <a:solidFill>
                <a:srgbClr val="19398A"/>
              </a:solidFill>
            </a:rPr>
            <a:t>)</a:t>
          </a:r>
          <a:r>
            <a:rPr lang="en-US" sz="2800" kern="1200" dirty="0"/>
            <a:t>.</a:t>
          </a:r>
        </a:p>
      </dsp:txBody>
      <dsp:txXfrm>
        <a:off x="5206164" y="1392207"/>
        <a:ext cx="2574226" cy="3154677"/>
      </dsp:txXfrm>
    </dsp:sp>
    <dsp:sp modelId="{84002360-09C6-4DC8-AFB1-B66EEA8EB779}">
      <dsp:nvSpPr>
        <dsp:cNvPr id="0" name=""/>
        <dsp:cNvSpPr/>
      </dsp:nvSpPr>
      <dsp:spPr>
        <a:xfrm>
          <a:off x="4268963" y="198434"/>
          <a:ext cx="1440903" cy="1440903"/>
        </a:xfrm>
        <a:prstGeom prst="ellipse">
          <a:avLst/>
        </a:prstGeom>
        <a:gradFill rotWithShape="0">
          <a:gsLst>
            <a:gs pos="0">
              <a:schemeClr val="accent6">
                <a:lumMod val="75000"/>
              </a:schemeClr>
            </a:gs>
            <a:gs pos="80000">
              <a:srgbClr val="F37421"/>
            </a:gs>
            <a:gs pos="100000">
              <a:schemeClr val="accent6">
                <a:lumMod val="7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54%</a:t>
          </a:r>
        </a:p>
      </dsp:txBody>
      <dsp:txXfrm>
        <a:off x="4479978" y="409449"/>
        <a:ext cx="1018873" cy="1018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/>
          <a:lstStyle>
            <a:lvl1pPr algn="r">
              <a:defRPr sz="1200"/>
            </a:lvl1pPr>
          </a:lstStyle>
          <a:p>
            <a:fld id="{F90084D1-0B9B-4B6A-9FE3-D8E77CF44420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692150"/>
            <a:ext cx="4613275" cy="3459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757" tIns="46378" rIns="92757" bIns="463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1103"/>
            <a:ext cx="5608320" cy="4150519"/>
          </a:xfrm>
          <a:prstGeom prst="rect">
            <a:avLst/>
          </a:prstGeom>
        </p:spPr>
        <p:txBody>
          <a:bodyPr vert="horz" lIns="92757" tIns="46378" rIns="92757" bIns="463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60605"/>
            <a:ext cx="3037840" cy="461169"/>
          </a:xfrm>
          <a:prstGeom prst="rect">
            <a:avLst/>
          </a:prstGeom>
        </p:spPr>
        <p:txBody>
          <a:bodyPr vert="horz" lIns="92757" tIns="46378" rIns="92757" bIns="46378" rtlCol="0" anchor="b"/>
          <a:lstStyle>
            <a:lvl1pPr algn="r">
              <a:defRPr sz="1200"/>
            </a:lvl1pPr>
          </a:lstStyle>
          <a:p>
            <a:fld id="{B5318893-E385-46A0-A040-33811D39DB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044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8893-E385-46A0-A040-33811D39DB3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49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18893-E385-46A0-A040-33811D39DB36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0866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5715000" cy="365125"/>
          </a:xfrm>
          <a:prstGeom prst="rect">
            <a:avLst/>
          </a:prstGeom>
        </p:spPr>
        <p:txBody>
          <a:bodyPr/>
          <a:lstStyle/>
          <a:p>
            <a:fld id="{657858B0-E9CD-4E5C-9B40-E3B4592D3374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A1D7CD0-4E53-44DB-80FC-981A62D4325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457200" y="6172200"/>
            <a:ext cx="8229600" cy="457200"/>
          </a:xfrm>
          <a:prstGeom prst="rect">
            <a:avLst/>
          </a:prstGeom>
          <a:solidFill>
            <a:srgbClr val="F374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SSU_Horizontal_White.gif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6096000" y="6248400"/>
            <a:ext cx="2514600" cy="24951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352800"/>
            <a:ext cx="8305800" cy="2819400"/>
          </a:xfrm>
        </p:spPr>
        <p:txBody>
          <a:bodyPr>
            <a:normAutofit fontScale="92500" lnSpcReduction="10000"/>
          </a:bodyPr>
          <a:lstStyle/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19398A"/>
                </a:solidFill>
                <a:latin typeface="Gill Sans MT" panose="020B0502020104020203" pitchFamily="34" charset="0"/>
              </a:rPr>
              <a:t>Massachusetts Public Higher Education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19398A"/>
                </a:solidFill>
                <a:latin typeface="Gill Sans MT" panose="020B0502020104020203" pitchFamily="34" charset="0"/>
              </a:rPr>
              <a:t>Civic Learning and Engagement Conference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19398A"/>
                </a:solidFill>
                <a:latin typeface="Gill Sans MT" panose="020B0502020104020203" pitchFamily="34" charset="0"/>
              </a:rPr>
              <a:t>Civic Learning in Context</a:t>
            </a:r>
          </a:p>
          <a:p>
            <a:pPr algn="r">
              <a:lnSpc>
                <a:spcPct val="120000"/>
              </a:lnSpc>
              <a:spcBef>
                <a:spcPts val="0"/>
              </a:spcBef>
            </a:pPr>
            <a:r>
              <a:rPr lang="en-US" sz="2200" dirty="0">
                <a:solidFill>
                  <a:srgbClr val="19398A"/>
                </a:solidFill>
                <a:latin typeface="Gill Sans MT" panose="020B0502020104020203" pitchFamily="34" charset="0"/>
              </a:rPr>
              <a:t>May 22, 2017</a:t>
            </a:r>
          </a:p>
          <a:p>
            <a:pPr algn="r"/>
            <a:endParaRPr lang="en-US" dirty="0">
              <a:solidFill>
                <a:srgbClr val="19398A"/>
              </a:solidFill>
              <a:latin typeface="Gill Sans MT" panose="020B0502020104020203" pitchFamily="34" charset="0"/>
            </a:endParaRPr>
          </a:p>
          <a:p>
            <a:pPr algn="r"/>
            <a:r>
              <a:rPr lang="en-US" sz="2200" dirty="0">
                <a:solidFill>
                  <a:srgbClr val="19398A"/>
                </a:solidFill>
                <a:latin typeface="Gill Sans MT" panose="020B0502020104020203" pitchFamily="34" charset="0"/>
              </a:rPr>
              <a:t>Cynthia Lynch</a:t>
            </a:r>
          </a:p>
          <a:p>
            <a:pPr algn="r"/>
            <a:r>
              <a:rPr lang="en-US" sz="2200" dirty="0">
                <a:solidFill>
                  <a:srgbClr val="19398A"/>
                </a:solidFill>
                <a:latin typeface="Gill Sans MT" panose="020B0502020104020203" pitchFamily="34" charset="0"/>
              </a:rPr>
              <a:t>Director, Center for Civic Engagement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304800" y="383471"/>
            <a:ext cx="8280399" cy="368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19398A"/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Opportunities for Civic Learning </a:t>
            </a:r>
            <a:r>
              <a:rPr lang="en-US" sz="3600" dirty="0">
                <a:solidFill>
                  <a:srgbClr val="19398A"/>
                </a:solidFill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Campuses and Across the System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600" dirty="0">
              <a:solidFill>
                <a:srgbClr val="19398A"/>
              </a:solidFill>
              <a:latin typeface="Gill Sans MT" panose="020B05020201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  <a:effectLst/>
                <a:latin typeface="Gill Sans MT" panose="020B05020201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Salem State University’s Pilot Civic Learning Study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838200" y="33528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505200"/>
            <a:ext cx="3276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Spring 2017 Trends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137841344"/>
              </p:ext>
            </p:extLst>
          </p:nvPr>
        </p:nvGraphicFramePr>
        <p:xfrm>
          <a:off x="152400" y="838200"/>
          <a:ext cx="8382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9377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Spring 2017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sz="4400" u="sng" dirty="0">
                <a:latin typeface="Gill Sans MT" panose="020B0502020104020203" pitchFamily="34" charset="0"/>
              </a:rPr>
              <a:t>Least Frequently Answered Questions:</a:t>
            </a:r>
          </a:p>
          <a:p>
            <a:pPr lvl="1"/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10% (25 syllabi) answered </a:t>
            </a:r>
            <a:r>
              <a:rPr lang="en-US" sz="2500" i="1" dirty="0">
                <a:latin typeface="Gill Sans MT" panose="020B0502020104020203" pitchFamily="34" charset="0"/>
              </a:rPr>
              <a:t>3.1 Challenge injustice and address its root causes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sz="3300" dirty="0">
              <a:solidFill>
                <a:schemeClr val="accent6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lvl="1"/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10% (24 syllabi) answered</a:t>
            </a:r>
            <a:r>
              <a:rPr lang="en-US" sz="3300" dirty="0">
                <a:latin typeface="Gill Sans MT" panose="020B0502020104020203" pitchFamily="34" charset="0"/>
              </a:rPr>
              <a:t> </a:t>
            </a:r>
            <a:r>
              <a:rPr lang="en-US" sz="2500" i="1" dirty="0">
                <a:latin typeface="Gill Sans MT" panose="020B0502020104020203" pitchFamily="34" charset="0"/>
              </a:rPr>
              <a:t>3.2 Work Collectively in groups to address common problems</a:t>
            </a:r>
            <a:endParaRPr lang="en-US" sz="2500" dirty="0">
              <a:latin typeface="Gill Sans MT" panose="020B0502020104020203" pitchFamily="34" charset="0"/>
            </a:endParaRPr>
          </a:p>
          <a:p>
            <a:pPr lvl="1"/>
            <a:endParaRPr lang="en-US" sz="3300" i="1" dirty="0">
              <a:latin typeface="Gill Sans MT" panose="020B0502020104020203" pitchFamily="34" charset="0"/>
            </a:endParaRPr>
          </a:p>
          <a:p>
            <a:pPr lvl="1"/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9% (22 syllabi) answered </a:t>
            </a:r>
            <a:r>
              <a:rPr lang="en-US" sz="2500" i="1" dirty="0">
                <a:latin typeface="Gill Sans MT" panose="020B0502020104020203" pitchFamily="34" charset="0"/>
              </a:rPr>
              <a:t>1.5 Identify social movements and its connection to social change</a:t>
            </a:r>
            <a:endParaRPr lang="en-US" sz="2500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endParaRPr lang="en-US" sz="3300" dirty="0">
              <a:latin typeface="Gill Sans MT" panose="020B0502020104020203" pitchFamily="34" charset="0"/>
            </a:endParaRPr>
          </a:p>
          <a:p>
            <a:r>
              <a:rPr lang="en-US" sz="4400" u="sng" dirty="0">
                <a:latin typeface="Gill Sans MT" panose="020B0502020104020203" pitchFamily="34" charset="0"/>
              </a:rPr>
              <a:t>Most Frequently Answered Questions:</a:t>
            </a:r>
          </a:p>
          <a:p>
            <a:pPr lvl="1"/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43% (105 syllabi) answered </a:t>
            </a:r>
            <a:r>
              <a:rPr lang="en-US" sz="2500" i="1" dirty="0">
                <a:latin typeface="Gill Sans MT" panose="020B0502020104020203" pitchFamily="34" charset="0"/>
              </a:rPr>
              <a:t>2.1 Engage with and be informed by multiple perspectives</a:t>
            </a:r>
            <a:endParaRPr lang="en-US" sz="2500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r>
              <a:rPr lang="en-US" sz="2500" dirty="0">
                <a:latin typeface="Gill Sans MT" panose="020B0502020104020203" pitchFamily="34" charset="0"/>
              </a:rPr>
              <a:t>	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lvl="1"/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43% (105 syllabi) answered </a:t>
            </a:r>
            <a:r>
              <a:rPr lang="en-US" sz="2500" i="1" dirty="0">
                <a:latin typeface="Gill Sans MT" panose="020B0502020104020203" pitchFamily="34" charset="0"/>
              </a:rPr>
              <a:t>2.4</a:t>
            </a:r>
            <a:r>
              <a:rPr lang="en-US" sz="3300" i="1" dirty="0">
                <a:latin typeface="Gill Sans MT" panose="020B0502020104020203" pitchFamily="34" charset="0"/>
              </a:rPr>
              <a:t> </a:t>
            </a:r>
            <a:r>
              <a:rPr lang="en-US" sz="2500" i="1" dirty="0">
                <a:latin typeface="Gill Sans MT" panose="020B0502020104020203" pitchFamily="34" charset="0"/>
              </a:rPr>
              <a:t>Read, write, speak, listen, use communication media effectively</a:t>
            </a:r>
            <a:endParaRPr lang="en-US" sz="2500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r>
              <a:rPr lang="en-US" sz="2500" dirty="0">
                <a:latin typeface="Gill Sans MT" panose="020B0502020104020203" pitchFamily="34" charset="0"/>
              </a:rPr>
              <a:t>	</a:t>
            </a:r>
            <a:endParaRPr lang="en-US" sz="2500" dirty="0">
              <a:solidFill>
                <a:schemeClr val="accent6">
                  <a:lumMod val="50000"/>
                </a:schemeClr>
              </a:solidFill>
              <a:latin typeface="Gill Sans MT" panose="020B0502020104020203" pitchFamily="34" charset="0"/>
            </a:endParaRPr>
          </a:p>
          <a:p>
            <a:pPr lvl="1"/>
            <a:r>
              <a:rPr lang="en-US" sz="3300" dirty="0">
                <a:solidFill>
                  <a:schemeClr val="accent6">
                    <a:lumMod val="50000"/>
                  </a:schemeClr>
                </a:solidFill>
                <a:latin typeface="Gill Sans MT" panose="020B0502020104020203" pitchFamily="34" charset="0"/>
              </a:rPr>
              <a:t>39% (96 syllabi) answered </a:t>
            </a:r>
            <a:r>
              <a:rPr lang="en-US" sz="2500" i="1" dirty="0">
                <a:latin typeface="Gill Sans MT" panose="020B0502020104020203" pitchFamily="34" charset="0"/>
              </a:rPr>
              <a:t>1.3 Examine social issues or civic dimensions of the discipline</a:t>
            </a:r>
            <a:endParaRPr lang="en-US" sz="2500" dirty="0">
              <a:latin typeface="Gill Sans MT" panose="020B0502020104020203" pitchFamily="34" charset="0"/>
            </a:endParaRPr>
          </a:p>
          <a:p>
            <a:pPr marL="457200" lvl="1" indent="0"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</a:rPr>
              <a:t>	</a:t>
            </a:r>
          </a:p>
          <a:p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52400" y="12192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84833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04443680"/>
              </p:ext>
            </p:extLst>
          </p:nvPr>
        </p:nvGraphicFramePr>
        <p:xfrm>
          <a:off x="152400" y="0"/>
          <a:ext cx="9086850" cy="6257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Criminal Justice Department Trends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482811980"/>
              </p:ext>
            </p:extLst>
          </p:nvPr>
        </p:nvGraphicFramePr>
        <p:xfrm>
          <a:off x="684028" y="1219200"/>
          <a:ext cx="7775944" cy="4678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93411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Strengths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Department Meetings</a:t>
            </a:r>
          </a:p>
          <a:p>
            <a:pPr lvl="1"/>
            <a:r>
              <a:rPr lang="en-US" sz="1600" dirty="0">
                <a:latin typeface="Gill Sans MT" panose="020B0502020104020203" pitchFamily="34" charset="0"/>
              </a:rPr>
              <a:t>Deeper involvement in the CL/CLE work – Buy in!</a:t>
            </a:r>
          </a:p>
          <a:p>
            <a:pPr lvl="1"/>
            <a:r>
              <a:rPr lang="en-US" sz="1600" dirty="0">
                <a:latin typeface="Gill Sans MT" panose="020B0502020104020203" pitchFamily="34" charset="0"/>
              </a:rPr>
              <a:t>Continuous improvement of data collection tool and process</a:t>
            </a:r>
          </a:p>
          <a:p>
            <a:pPr lvl="1"/>
            <a:r>
              <a:rPr lang="en-US" sz="1600" dirty="0">
                <a:latin typeface="Gill Sans MT" panose="020B0502020104020203" pitchFamily="34" charset="0"/>
              </a:rPr>
              <a:t>New professional development ideas generated</a:t>
            </a:r>
          </a:p>
          <a:p>
            <a:pPr lvl="1"/>
            <a:r>
              <a:rPr lang="en-US" sz="1600" dirty="0">
                <a:latin typeface="Gill Sans MT" panose="020B0502020104020203" pitchFamily="34" charset="0"/>
              </a:rPr>
              <a:t>Growing understanding of the breadth of CL/CLE at Salem State</a:t>
            </a:r>
          </a:p>
          <a:p>
            <a:pPr lvl="1"/>
            <a:r>
              <a:rPr lang="en-US" sz="1600" dirty="0">
                <a:latin typeface="Gill Sans MT" panose="020B0502020104020203" pitchFamily="34" charset="0"/>
              </a:rPr>
              <a:t>CL/CLE data used in annual reports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Civic Learning </a:t>
            </a:r>
            <a:r>
              <a:rPr lang="en-US" sz="1800" dirty="0">
                <a:latin typeface="Gill Sans MT" panose="020B0502020104020203" pitchFamily="34" charset="0"/>
              </a:rPr>
              <a:t>is occurring in over 50% of the course sections (probably more when limitations are taken into account)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Tool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1800" dirty="0">
                <a:latin typeface="Gill Sans MT" panose="020B0502020104020203" pitchFamily="34" charset="0"/>
              </a:rPr>
              <a:t>dramatically improved – Roughly two minutes/syllabus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Reliability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1800" dirty="0">
                <a:latin typeface="Gill Sans MT" panose="020B0502020104020203" pitchFamily="34" charset="0"/>
              </a:rPr>
              <a:t>definitely improved! </a:t>
            </a:r>
            <a:endParaRPr lang="en-US" sz="2800" dirty="0">
              <a:latin typeface="Gill Sans MT" panose="020B0502020104020203" pitchFamily="34" charset="0"/>
            </a:endParaRPr>
          </a:p>
          <a:p>
            <a:r>
              <a:rPr lang="en-US" sz="280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Initial</a:t>
            </a:r>
            <a:r>
              <a:rPr lang="en-US" sz="1800">
                <a:latin typeface="Gill Sans MT" panose="020B0502020104020203" pitchFamily="34" charset="0"/>
              </a:rPr>
              <a:t> HEIRS </a:t>
            </a:r>
            <a:r>
              <a:rPr lang="en-US" sz="1800" dirty="0">
                <a:latin typeface="Gill Sans MT" panose="020B0502020104020203" pitchFamily="34" charset="0"/>
              </a:rPr>
              <a:t>database reporting protocols developed and piloted</a:t>
            </a: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334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Use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 </a:t>
            </a:r>
            <a:r>
              <a:rPr lang="en-US" sz="1800" dirty="0">
                <a:latin typeface="Gill Sans MT" panose="020B0502020104020203" pitchFamily="34" charset="0"/>
              </a:rPr>
              <a:t>of only the syllabi and not the assignments for the audit process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Some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1800" dirty="0">
                <a:latin typeface="Gill Sans MT" panose="020B0502020104020203" pitchFamily="34" charset="0"/>
              </a:rPr>
              <a:t>syllabi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1800" dirty="0">
                <a:latin typeface="Gill Sans MT" panose="020B0502020104020203" pitchFamily="34" charset="0"/>
              </a:rPr>
              <a:t>not turned in on time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Not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1800" dirty="0">
                <a:latin typeface="Gill Sans MT" panose="020B0502020104020203" pitchFamily="34" charset="0"/>
              </a:rPr>
              <a:t>having a disciplinary expert who knows the terminology and is familiar with the program and faculty who teach the sections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Turnover</a:t>
            </a:r>
            <a:r>
              <a:rPr lang="en-US" sz="1800" dirty="0">
                <a:latin typeface="Gill Sans MT" panose="020B0502020104020203" pitchFamily="34" charset="0"/>
              </a:rPr>
              <a:t> in audit team and the need for additional training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Turnover</a:t>
            </a:r>
            <a:r>
              <a:rPr lang="en-US" sz="1800" dirty="0">
                <a:latin typeface="Gill Sans MT" panose="020B0502020104020203" pitchFamily="34" charset="0"/>
              </a:rPr>
              <a:t> in graduate students who perform the data analysis and develop the department reports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Challenges</a:t>
            </a:r>
            <a:r>
              <a:rPr lang="en-US" sz="1800" dirty="0">
                <a:latin typeface="Gill Sans MT" panose="020B0502020104020203" pitchFamily="34" charset="0"/>
              </a:rPr>
              <a:t> in scaling up – personnel </a:t>
            </a:r>
            <a:r>
              <a:rPr lang="en-US" sz="1800">
                <a:latin typeface="Gill Sans MT" panose="020B0502020104020203" pitchFamily="34" charset="0"/>
              </a:rPr>
              <a:t>and budget</a:t>
            </a:r>
            <a:endParaRPr lang="en-US" sz="1800" dirty="0">
              <a:latin typeface="Gill Sans MT" panose="020B05020201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79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Continue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1800" dirty="0">
                <a:latin typeface="Gill Sans MT" panose="020B0502020104020203" pitchFamily="34" charset="0"/>
              </a:rPr>
              <a:t>to refine process and revise tool – currently only doing it with spring courses need to develop a fall process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Discuss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1800" dirty="0">
                <a:latin typeface="Gill Sans MT" panose="020B0502020104020203" pitchFamily="34" charset="0"/>
              </a:rPr>
              <a:t>process for scaling up</a:t>
            </a:r>
          </a:p>
          <a:p>
            <a:pPr lvl="1"/>
            <a:r>
              <a:rPr lang="en-US" sz="1400" dirty="0">
                <a:latin typeface="Gill Sans MT" panose="020B0502020104020203" pitchFamily="34" charset="0"/>
              </a:rPr>
              <a:t>Additional graduate students</a:t>
            </a:r>
          </a:p>
          <a:p>
            <a:pPr lvl="1"/>
            <a:r>
              <a:rPr lang="en-US" sz="1400" dirty="0">
                <a:latin typeface="Gill Sans MT" panose="020B0502020104020203" pitchFamily="34" charset="0"/>
              </a:rPr>
              <a:t>Department liaisons</a:t>
            </a:r>
          </a:p>
          <a:p>
            <a:pPr lvl="1"/>
            <a:r>
              <a:rPr lang="en-US" sz="1400" dirty="0">
                <a:latin typeface="Gill Sans MT" panose="020B0502020104020203" pitchFamily="34" charset="0"/>
              </a:rPr>
              <a:t>On agenda for summer department head meetings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Work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1800" dirty="0">
                <a:latin typeface="Gill Sans MT" panose="020B0502020104020203" pitchFamily="34" charset="0"/>
              </a:rPr>
              <a:t>with the registrar and strategic planning and decision support on HEIRS reporting processes</a:t>
            </a:r>
            <a:endParaRPr lang="en-US" sz="2800" dirty="0">
              <a:latin typeface="Gill Sans MT" panose="020B0502020104020203" pitchFamily="34" charset="0"/>
            </a:endParaRP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Develop </a:t>
            </a:r>
            <a:r>
              <a:rPr lang="en-US" sz="1800" dirty="0">
                <a:latin typeface="Gill Sans MT" panose="020B0502020104020203" pitchFamily="34" charset="0"/>
              </a:rPr>
              <a:t>professional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1800" dirty="0">
                <a:latin typeface="Gill Sans MT" panose="020B0502020104020203" pitchFamily="34" charset="0"/>
              </a:rPr>
              <a:t>Development opportunities</a:t>
            </a:r>
            <a:r>
              <a:rPr lang="en-US" sz="2800" dirty="0">
                <a:latin typeface="Gill Sans MT" panose="020B0502020104020203" pitchFamily="34" charset="0"/>
              </a:rPr>
              <a:t> </a:t>
            </a:r>
            <a:r>
              <a:rPr lang="en-US" sz="1800" dirty="0">
                <a:latin typeface="Gill Sans MT" panose="020B0502020104020203" pitchFamily="34" charset="0"/>
              </a:rPr>
              <a:t>to meet identified departmental needs as well as a focus on CLE</a:t>
            </a:r>
          </a:p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Create</a:t>
            </a:r>
            <a:r>
              <a:rPr lang="en-US" sz="1800" dirty="0">
                <a:latin typeface="Gill Sans MT" panose="020B0502020104020203" pitchFamily="34" charset="0"/>
              </a:rPr>
              <a:t> learning outcome assessment tools for CL and CLE</a:t>
            </a:r>
            <a:endParaRPr lang="en-US" sz="2800" dirty="0">
              <a:latin typeface="Gill Sans MT" panose="020B0502020104020203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57200" y="13716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252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Pilot Civic Learning Study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latin typeface="Gill Sans MT" panose="020B0502020104020203" pitchFamily="34" charset="0"/>
              </a:rPr>
              <a:t>Goals: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>
                <a:latin typeface="Gill Sans MT" panose="020B0502020104020203" pitchFamily="34" charset="0"/>
              </a:rPr>
              <a:t>Develop a sustainable tool and process to be able to report data to the DHE via the HEIRS database.     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>
              <a:latin typeface="Gill Sans MT" panose="020B0502020104020203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>
                <a:latin typeface="Gill Sans MT" panose="020B0502020104020203" pitchFamily="34" charset="0"/>
              </a:rPr>
              <a:t>Collect data on the prevalence of civic learning at Salem State for internal and external purposes.</a:t>
            </a:r>
          </a:p>
          <a:p>
            <a:pPr marL="914400" lvl="1" indent="-514350">
              <a:buFont typeface="+mj-lt"/>
              <a:buAutoNum type="arabicPeriod"/>
            </a:pPr>
            <a:endParaRPr lang="en-US" sz="2400" dirty="0">
              <a:latin typeface="Gill Sans MT" panose="020B0502020104020203" pitchFamily="34" charset="0"/>
            </a:endParaRPr>
          </a:p>
          <a:p>
            <a:pPr marL="914400" lvl="1" indent="-514350">
              <a:buFont typeface="+mj-lt"/>
              <a:buAutoNum type="arabicPeriod"/>
            </a:pPr>
            <a:r>
              <a:rPr lang="en-US" sz="2400" dirty="0">
                <a:latin typeface="Gill Sans MT" panose="020B0502020104020203" pitchFamily="34" charset="0"/>
              </a:rPr>
              <a:t>Work with departments to develop civic learning and engagement professional development plans.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417638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01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Timeline and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854926"/>
              </p:ext>
            </p:extLst>
          </p:nvPr>
        </p:nvGraphicFramePr>
        <p:xfrm>
          <a:off x="457200" y="1417638"/>
          <a:ext cx="84582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381000" y="12192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066800" y="1203326"/>
            <a:ext cx="1676400" cy="381000"/>
          </a:xfrm>
          <a:prstGeom prst="rect">
            <a:avLst/>
          </a:prstGeom>
          <a:solidFill>
            <a:srgbClr val="F374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Winter 2016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62400" y="1235075"/>
            <a:ext cx="1676400" cy="381000"/>
          </a:xfrm>
          <a:prstGeom prst="rect">
            <a:avLst/>
          </a:prstGeom>
          <a:solidFill>
            <a:srgbClr val="F374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Spring 2016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49582" y="1219200"/>
            <a:ext cx="1676400" cy="369332"/>
          </a:xfrm>
          <a:prstGeom prst="rect">
            <a:avLst/>
          </a:prstGeom>
          <a:solidFill>
            <a:srgbClr val="F374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Spring 2016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3828500"/>
            <a:ext cx="1676400" cy="381000"/>
          </a:xfrm>
          <a:prstGeom prst="rect">
            <a:avLst/>
          </a:prstGeom>
          <a:solidFill>
            <a:srgbClr val="F374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Fall 2016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79810" y="3771900"/>
            <a:ext cx="1676400" cy="381000"/>
          </a:xfrm>
          <a:prstGeom prst="rect">
            <a:avLst/>
          </a:prstGeom>
          <a:solidFill>
            <a:srgbClr val="F374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Spring 2017</a:t>
            </a:r>
          </a:p>
        </p:txBody>
      </p:sp>
    </p:spTree>
    <p:extLst>
      <p:ext uri="{BB962C8B-B14F-4D97-AF65-F5344CB8AC3E}">
        <p14:creationId xmlns:p14="http://schemas.microsoft.com/office/powerpoint/2010/main" val="4069669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Timeline and Process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930505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345489" y="1219200"/>
            <a:ext cx="746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44790" y="1431634"/>
            <a:ext cx="1752600" cy="381000"/>
          </a:xfrm>
          <a:prstGeom prst="rect">
            <a:avLst/>
          </a:prstGeom>
          <a:solidFill>
            <a:srgbClr val="F374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Spring 2017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324600" y="1401763"/>
            <a:ext cx="1676400" cy="381000"/>
          </a:xfrm>
          <a:prstGeom prst="rect">
            <a:avLst/>
          </a:prstGeom>
          <a:solidFill>
            <a:srgbClr val="F374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Spring 2017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02889" y="4094584"/>
            <a:ext cx="1676400" cy="381000"/>
          </a:xfrm>
          <a:prstGeom prst="rect">
            <a:avLst/>
          </a:prstGeom>
          <a:solidFill>
            <a:srgbClr val="F374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Future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09049" y="4091474"/>
            <a:ext cx="1676400" cy="381000"/>
          </a:xfrm>
          <a:prstGeom prst="rect">
            <a:avLst/>
          </a:prstGeom>
          <a:solidFill>
            <a:srgbClr val="F3742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911036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" t="4445" r="9738" b="7777"/>
          <a:stretch/>
        </p:blipFill>
        <p:spPr>
          <a:xfrm>
            <a:off x="0" y="10886"/>
            <a:ext cx="4495800" cy="6019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r="5430" b="56622"/>
          <a:stretch/>
        </p:blipFill>
        <p:spPr>
          <a:xfrm>
            <a:off x="4495800" y="259314"/>
            <a:ext cx="4725581" cy="29609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7" t="54496" r="5430" b="15568"/>
          <a:stretch/>
        </p:blipFill>
        <p:spPr>
          <a:xfrm>
            <a:off x="4494619" y="3220228"/>
            <a:ext cx="4725581" cy="2043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60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Gill Sans MT" panose="020B0502020104020203" pitchFamily="34" charset="0"/>
              </a:rPr>
              <a:t>Overview of Data: Spring 2017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3126506"/>
              </p:ext>
            </p:extLst>
          </p:nvPr>
        </p:nvGraphicFramePr>
        <p:xfrm>
          <a:off x="609600" y="1676400"/>
          <a:ext cx="7924800" cy="4116528"/>
        </p:xfrm>
        <a:graphic>
          <a:graphicData uri="http://schemas.openxmlformats.org/drawingml/2006/table">
            <a:tbl>
              <a:tblPr firstRow="1" firstCol="1" bandRow="1">
                <a:tableStyleId>{08FB837D-C827-4EFA-A057-4D05807E0F7C}</a:tableStyleId>
              </a:tblPr>
              <a:tblGrid>
                <a:gridCol w="3891064">
                  <a:extLst>
                    <a:ext uri="{9D8B030D-6E8A-4147-A177-3AD203B41FA5}">
                      <a16:colId xmlns:a16="http://schemas.microsoft.com/office/drawing/2014/main" val="4132309416"/>
                    </a:ext>
                  </a:extLst>
                </a:gridCol>
                <a:gridCol w="4033736">
                  <a:extLst>
                    <a:ext uri="{9D8B030D-6E8A-4147-A177-3AD203B41FA5}">
                      <a16:colId xmlns:a16="http://schemas.microsoft.com/office/drawing/2014/main" val="264489415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DEPT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Total Syllabi Audited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66892230"/>
                  </a:ext>
                </a:extLst>
              </a:tr>
              <a:tr h="5325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SMS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123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77251911"/>
                  </a:ext>
                </a:extLst>
              </a:tr>
              <a:tr h="53426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COM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87429393"/>
                  </a:ext>
                </a:extLst>
              </a:tr>
              <a:tr h="53253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CJ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37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8036843"/>
                  </a:ext>
                </a:extLst>
              </a:tr>
              <a:tr h="559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GPH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26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303714"/>
                  </a:ext>
                </a:extLst>
              </a:tr>
              <a:tr h="55908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POL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20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6047335"/>
                  </a:ext>
                </a:extLst>
              </a:tr>
              <a:tr h="55995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TOTAL OVERALL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19398A"/>
                          </a:solidFill>
                          <a:effectLst/>
                          <a:latin typeface="Gill Sans MT" panose="020B0502020104020203" pitchFamily="34" charset="0"/>
                        </a:rPr>
                        <a:t>246 Syllabi</a:t>
                      </a:r>
                      <a:endParaRPr lang="en-US" sz="1800" b="1" dirty="0">
                        <a:solidFill>
                          <a:srgbClr val="19398A"/>
                        </a:solidFill>
                        <a:effectLst/>
                        <a:latin typeface="Gill Sans MT" panose="020B0502020104020203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994921"/>
                  </a:ext>
                </a:extLst>
              </a:tr>
            </a:tbl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57200" y="1371600"/>
            <a:ext cx="7696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20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4203172054"/>
              </p:ext>
            </p:extLst>
          </p:nvPr>
        </p:nvGraphicFramePr>
        <p:xfrm>
          <a:off x="0" y="304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3384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976828"/>
              </p:ext>
            </p:extLst>
          </p:nvPr>
        </p:nvGraphicFramePr>
        <p:xfrm>
          <a:off x="0" y="228600"/>
          <a:ext cx="9144000" cy="5897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8589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486810803"/>
              </p:ext>
            </p:extLst>
          </p:nvPr>
        </p:nvGraphicFramePr>
        <p:xfrm>
          <a:off x="0" y="228600"/>
          <a:ext cx="9220200" cy="5855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54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F8F8F8"/>
      </a:dk1>
      <a:lt1>
        <a:srgbClr val="19398A"/>
      </a:lt1>
      <a:dk2>
        <a:srgbClr val="19398A"/>
      </a:dk2>
      <a:lt2>
        <a:srgbClr val="19398A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theme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1201</TotalTime>
  <Words>823</Words>
  <Application>Microsoft Office PowerPoint</Application>
  <PresentationFormat>On-screen Show (4:3)</PresentationFormat>
  <Paragraphs>119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Gill Sans MT</vt:lpstr>
      <vt:lpstr>Times New Roman</vt:lpstr>
      <vt:lpstr>Office Theme</vt:lpstr>
      <vt:lpstr>PowerPoint Presentation</vt:lpstr>
      <vt:lpstr>Pilot Civic Learning Study </vt:lpstr>
      <vt:lpstr>Timeline and Process</vt:lpstr>
      <vt:lpstr>Timeline and Process</vt:lpstr>
      <vt:lpstr>PowerPoint Presentation</vt:lpstr>
      <vt:lpstr>Overview of Data: Spring 2017</vt:lpstr>
      <vt:lpstr>PowerPoint Presentation</vt:lpstr>
      <vt:lpstr>PowerPoint Presentation</vt:lpstr>
      <vt:lpstr>PowerPoint Presentation</vt:lpstr>
      <vt:lpstr>Spring 2017 Trends</vt:lpstr>
      <vt:lpstr>Spring 2017 Trends</vt:lpstr>
      <vt:lpstr>PowerPoint Presentation</vt:lpstr>
      <vt:lpstr>Criminal Justice Department Trends</vt:lpstr>
      <vt:lpstr>Strengths</vt:lpstr>
      <vt:lpstr>Limitations</vt:lpstr>
      <vt:lpstr>Next Steps</vt:lpstr>
    </vt:vector>
  </TitlesOfParts>
  <Company>ssc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ccronin</dc:creator>
  <cp:lastModifiedBy>Chadha, Suchita (DHE)</cp:lastModifiedBy>
  <cp:revision>122</cp:revision>
  <cp:lastPrinted>2017-05-16T13:57:12Z</cp:lastPrinted>
  <dcterms:created xsi:type="dcterms:W3CDTF">2012-03-21T21:54:52Z</dcterms:created>
  <dcterms:modified xsi:type="dcterms:W3CDTF">2018-09-24T15:12:15Z</dcterms:modified>
</cp:coreProperties>
</file>