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6" r:id="rId2"/>
    <p:sldMasterId id="2147483660" r:id="rId3"/>
    <p:sldMasterId id="2147483673" r:id="rId4"/>
  </p:sldMasterIdLst>
  <p:notesMasterIdLst>
    <p:notesMasterId r:id="rId14"/>
  </p:notesMasterIdLst>
  <p:handoutMasterIdLst>
    <p:handoutMasterId r:id="rId15"/>
  </p:handoutMasterIdLst>
  <p:sldIdLst>
    <p:sldId id="261" r:id="rId5"/>
    <p:sldId id="262" r:id="rId6"/>
    <p:sldId id="263" r:id="rId7"/>
    <p:sldId id="264" r:id="rId8"/>
    <p:sldId id="265" r:id="rId9"/>
    <p:sldId id="268" r:id="rId10"/>
    <p:sldId id="270" r:id="rId11"/>
    <p:sldId id="271" r:id="rId12"/>
    <p:sldId id="269" r:id="rId1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Geneva"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Geneva"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Geneva"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Geneva" charset="0"/>
        <a:ea typeface="ＭＳ Ｐゴシック" charset="0"/>
        <a:cs typeface="+mn-cs"/>
      </a:defRPr>
    </a:lvl5pPr>
    <a:lvl6pPr marL="2286000" algn="l" defTabSz="457200" rtl="0" eaLnBrk="1" latinLnBrk="0" hangingPunct="1">
      <a:defRPr sz="2400" kern="1200">
        <a:solidFill>
          <a:schemeClr val="tx1"/>
        </a:solidFill>
        <a:latin typeface="Geneva" charset="0"/>
        <a:ea typeface="ＭＳ Ｐゴシック" charset="0"/>
        <a:cs typeface="+mn-cs"/>
      </a:defRPr>
    </a:lvl6pPr>
    <a:lvl7pPr marL="2743200" algn="l" defTabSz="457200" rtl="0" eaLnBrk="1" latinLnBrk="0" hangingPunct="1">
      <a:defRPr sz="2400" kern="1200">
        <a:solidFill>
          <a:schemeClr val="tx1"/>
        </a:solidFill>
        <a:latin typeface="Geneva" charset="0"/>
        <a:ea typeface="ＭＳ Ｐゴシック" charset="0"/>
        <a:cs typeface="+mn-cs"/>
      </a:defRPr>
    </a:lvl7pPr>
    <a:lvl8pPr marL="3200400" algn="l" defTabSz="457200" rtl="0" eaLnBrk="1" latinLnBrk="0" hangingPunct="1">
      <a:defRPr sz="2400" kern="1200">
        <a:solidFill>
          <a:schemeClr val="tx1"/>
        </a:solidFill>
        <a:latin typeface="Geneva" charset="0"/>
        <a:ea typeface="ＭＳ Ｐゴシック" charset="0"/>
        <a:cs typeface="+mn-cs"/>
      </a:defRPr>
    </a:lvl8pPr>
    <a:lvl9pPr marL="3657600" algn="l" defTabSz="457200" rtl="0" eaLnBrk="1" latinLnBrk="0" hangingPunct="1">
      <a:defRPr sz="2400" kern="1200">
        <a:solidFill>
          <a:schemeClr val="tx1"/>
        </a:solidFill>
        <a:latin typeface="Genev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ECFF"/>
    <a:srgbClr val="00CC99"/>
    <a:srgbClr val="A50021"/>
    <a:srgbClr val="990033"/>
    <a:srgbClr val="CC0000"/>
    <a:srgbClr val="FFFFFF"/>
    <a:srgbClr val="FF7C80"/>
    <a:srgbClr val="6E0000"/>
    <a:srgbClr val="5B17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3351" autoAdjust="0"/>
    <p:restoredTop sz="49064" autoAdjust="0"/>
  </p:normalViewPr>
  <p:slideViewPr>
    <p:cSldViewPr>
      <p:cViewPr varScale="1">
        <p:scale>
          <a:sx n="46" d="100"/>
          <a:sy n="46" d="100"/>
        </p:scale>
        <p:origin x="3775" y="4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90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3000" y="685800"/>
            <a:ext cx="4572000" cy="3429000"/>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85838"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479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72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82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808" name="Picture 16" descr=" SEAL3.jpg                                                      00006BACMac OS X                       B94893B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2632075"/>
            <a:ext cx="4267200" cy="4225925"/>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subTitle" idx="1"/>
          </p:nvPr>
        </p:nvSpPr>
        <p:spPr>
          <a:xfrm>
            <a:off x="1790700" y="3124200"/>
            <a:ext cx="5562600" cy="1752600"/>
          </a:xfrm>
        </p:spPr>
        <p:txBody>
          <a:bodyPr/>
          <a:lstStyle>
            <a:lvl1pPr marL="0" indent="0" algn="ctr">
              <a:buFont typeface="Wingdings" charset="0"/>
              <a:buNone/>
              <a:defRPr sz="2800"/>
            </a:lvl1pPr>
          </a:lstStyle>
          <a:p>
            <a:pPr lvl="0"/>
            <a:r>
              <a:rPr lang="en-US" noProof="0"/>
              <a:t>Click to edit Master subtitle style</a:t>
            </a:r>
          </a:p>
        </p:txBody>
      </p:sp>
      <p:sp>
        <p:nvSpPr>
          <p:cNvPr id="33795" name="Rectangle 3"/>
          <p:cNvSpPr>
            <a:spLocks noGrp="1" noChangeArrowheads="1"/>
          </p:cNvSpPr>
          <p:nvPr>
            <p:ph type="ctrTitle"/>
          </p:nvPr>
        </p:nvSpPr>
        <p:spPr>
          <a:xfrm>
            <a:off x="1143000" y="1447800"/>
            <a:ext cx="6858000" cy="1143000"/>
          </a:xfrm>
        </p:spPr>
        <p:txBody>
          <a:bodyPr/>
          <a:lstStyle>
            <a:lvl1pPr algn="ctr">
              <a:defRPr sz="4700"/>
            </a:lvl1pPr>
          </a:lstStyle>
          <a:p>
            <a:pPr lvl="0"/>
            <a:r>
              <a:rPr lang="en-US" noProof="0"/>
              <a:t>Click to edit Master title style</a:t>
            </a:r>
          </a:p>
        </p:txBody>
      </p:sp>
      <p:sp>
        <p:nvSpPr>
          <p:cNvPr id="33796" name="Rectangle 4"/>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7" name="Line 5"/>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8" name="Text Box 6"/>
          <p:cNvSpPr txBox="1">
            <a:spLocks noChangeArrowheads="1"/>
          </p:cNvSpPr>
          <p:nvPr/>
        </p:nvSpPr>
        <p:spPr bwMode="auto">
          <a:xfrm>
            <a:off x="1676400" y="830263"/>
            <a:ext cx="121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pic>
        <p:nvPicPr>
          <p:cNvPr id="33799" name="Picture 7" descr="Untitled-1.jpg                                                 00000893 keithpaul                      BC07756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A [blk-201].jpg                                                00000893 keithpaul                      BC07756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357188"/>
            <a:ext cx="3049587" cy="404812"/>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804" name="Line 12"/>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969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909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96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73908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2836515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73801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421470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1221122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114996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134025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89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217328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107677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411750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64609"/>
            <a:ext cx="2057400" cy="365125"/>
          </a:xfrm>
          <a:prstGeom prst="rect">
            <a:avLst/>
          </a:prstGeom>
        </p:spPr>
        <p:txBody>
          <a:bodyPr/>
          <a:lstStyle/>
          <a:p>
            <a:fld id="{C4826B5D-05C7-46EF-88F3-FF3FC7B047D6}"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E14D6E5E-8757-44A3-9BFC-7017C43E38B6}" type="slidenum">
              <a:rPr lang="en-US" smtClean="0"/>
              <a:t>‹#›</a:t>
            </a:fld>
            <a:endParaRPr lang="en-US" dirty="0"/>
          </a:p>
        </p:txBody>
      </p:sp>
    </p:spTree>
    <p:extLst>
      <p:ext uri="{BB962C8B-B14F-4D97-AF65-F5344CB8AC3E}">
        <p14:creationId xmlns:p14="http://schemas.microsoft.com/office/powerpoint/2010/main" val="3112919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346131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2993760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2966933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898927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521350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310917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244329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1281710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2412667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3038334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3620229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61119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1244DC-1078-4A36-AC67-B8A46029D794}" type="datetimeFigureOut">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EC60C0-7997-48D4-AF35-1D8803FB1220}" type="slidenum">
              <a:rPr lang="en-US" smtClean="0"/>
              <a:t>‹#›</a:t>
            </a:fld>
            <a:endParaRPr lang="en-US" dirty="0"/>
          </a:p>
        </p:txBody>
      </p:sp>
    </p:spTree>
    <p:extLst>
      <p:ext uri="{BB962C8B-B14F-4D97-AF65-F5344CB8AC3E}">
        <p14:creationId xmlns:p14="http://schemas.microsoft.com/office/powerpoint/2010/main" val="4142037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2110108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1090082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4206448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160690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2287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4214589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1005584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3594054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3718775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2587918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1135426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54271-590A-4485-BD44-F3D6E8525E2A}" type="datetimeFigureOut">
              <a:rPr lang="en-US" smtClean="0"/>
              <a:t>10/2/2018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59234B0-2F64-435B-9AAD-FFD10126C21C}" type="slidenum">
              <a:rPr lang="en-US" smtClean="0"/>
              <a:t>‹#›</a:t>
            </a:fld>
            <a:endParaRPr lang="en-US" dirty="0"/>
          </a:p>
        </p:txBody>
      </p:sp>
    </p:spTree>
    <p:extLst>
      <p:ext uri="{BB962C8B-B14F-4D97-AF65-F5344CB8AC3E}">
        <p14:creationId xmlns:p14="http://schemas.microsoft.com/office/powerpoint/2010/main" val="115675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96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2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35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12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346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33" name="Rectangle 9"/>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1046" name="Line 22"/>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pic>
        <p:nvPicPr>
          <p:cNvPr id="1073" name="Picture 49" descr="Untitled-1.jpg                                                 00000893 keithpaul                      BC07756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A [blk-201].jpg                                                00000893 keithpaul                      BC07756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4300"/>
            <a:ext cx="2592388"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76" name="Text Box 52"/>
          <p:cNvSpPr txBox="1">
            <a:spLocks noChangeArrowheads="1"/>
          </p:cNvSpPr>
          <p:nvPr/>
        </p:nvSpPr>
        <p:spPr bwMode="auto">
          <a:xfrm>
            <a:off x="8382000" y="6172200"/>
            <a:ext cx="6096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fld id="{7EB13825-85DD-9A4A-BEAD-79462FEC6238}" type="slidenum">
              <a:rPr lang="en-US" sz="1400">
                <a:latin typeface="Verdana" charset="0"/>
              </a:rPr>
              <a:pPr>
                <a:spcBef>
                  <a:spcPct val="50000"/>
                </a:spcBef>
              </a:pPr>
              <a:t>‹#›</a:t>
            </a:fld>
            <a:endParaRPr lang="en-US" b="1" dirty="0">
              <a:solidFill>
                <a:srgbClr val="336699"/>
              </a:solidFill>
              <a:latin typeface="Verdana" charset="0"/>
            </a:endParaRPr>
          </a:p>
        </p:txBody>
      </p:sp>
      <p:sp>
        <p:nvSpPr>
          <p:cNvPr id="1078" name="Line 54"/>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5"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rtl="0" eaLnBrk="1" fontAlgn="base" hangingPunct="1">
        <a:spcBef>
          <a:spcPct val="0"/>
        </a:spcBef>
        <a:spcAft>
          <a:spcPct val="0"/>
        </a:spcAft>
        <a:defRPr sz="3000">
          <a:solidFill>
            <a:srgbClr val="881C1C"/>
          </a:solidFill>
          <a:latin typeface="+mj-lt"/>
          <a:ea typeface="+mj-ea"/>
          <a:cs typeface="+mj-cs"/>
        </a:defRPr>
      </a:lvl1pPr>
      <a:lvl2pPr algn="l" rtl="0" eaLnBrk="1" fontAlgn="base" hangingPunct="1">
        <a:spcBef>
          <a:spcPct val="0"/>
        </a:spcBef>
        <a:spcAft>
          <a:spcPct val="0"/>
        </a:spcAft>
        <a:defRPr sz="3000">
          <a:solidFill>
            <a:srgbClr val="881C1C"/>
          </a:solidFill>
          <a:latin typeface="Georgia" charset="0"/>
          <a:ea typeface="ＭＳ Ｐゴシック" charset="0"/>
        </a:defRPr>
      </a:lvl2pPr>
      <a:lvl3pPr algn="l" rtl="0" eaLnBrk="1" fontAlgn="base" hangingPunct="1">
        <a:spcBef>
          <a:spcPct val="0"/>
        </a:spcBef>
        <a:spcAft>
          <a:spcPct val="0"/>
        </a:spcAft>
        <a:defRPr sz="3000">
          <a:solidFill>
            <a:srgbClr val="881C1C"/>
          </a:solidFill>
          <a:latin typeface="Georgia" charset="0"/>
          <a:ea typeface="ＭＳ Ｐゴシック" charset="0"/>
        </a:defRPr>
      </a:lvl3pPr>
      <a:lvl4pPr algn="l" rtl="0" eaLnBrk="1" fontAlgn="base" hangingPunct="1">
        <a:spcBef>
          <a:spcPct val="0"/>
        </a:spcBef>
        <a:spcAft>
          <a:spcPct val="0"/>
        </a:spcAft>
        <a:defRPr sz="3000">
          <a:solidFill>
            <a:srgbClr val="881C1C"/>
          </a:solidFill>
          <a:latin typeface="Georgia" charset="0"/>
          <a:ea typeface="ＭＳ Ｐゴシック" charset="0"/>
        </a:defRPr>
      </a:lvl4pPr>
      <a:lvl5pPr algn="l" rtl="0" eaLnBrk="1" fontAlgn="base" hangingPunct="1">
        <a:spcBef>
          <a:spcPct val="0"/>
        </a:spcBef>
        <a:spcAft>
          <a:spcPct val="0"/>
        </a:spcAft>
        <a:defRPr sz="3000">
          <a:solidFill>
            <a:srgbClr val="881C1C"/>
          </a:solidFill>
          <a:latin typeface="Georgia" charset="0"/>
          <a:ea typeface="ＭＳ Ｐゴシック" charset="0"/>
        </a:defRPr>
      </a:lvl5pPr>
      <a:lvl6pPr marL="457200" algn="l" rtl="0" eaLnBrk="1" fontAlgn="base" hangingPunct="1">
        <a:spcBef>
          <a:spcPct val="0"/>
        </a:spcBef>
        <a:spcAft>
          <a:spcPct val="0"/>
        </a:spcAft>
        <a:defRPr sz="3000">
          <a:solidFill>
            <a:srgbClr val="881C1C"/>
          </a:solidFill>
          <a:latin typeface="Georgia" charset="0"/>
          <a:ea typeface="ＭＳ Ｐゴシック" charset="0"/>
        </a:defRPr>
      </a:lvl6pPr>
      <a:lvl7pPr marL="914400" algn="l" rtl="0" eaLnBrk="1" fontAlgn="base" hangingPunct="1">
        <a:spcBef>
          <a:spcPct val="0"/>
        </a:spcBef>
        <a:spcAft>
          <a:spcPct val="0"/>
        </a:spcAft>
        <a:defRPr sz="3000">
          <a:solidFill>
            <a:srgbClr val="881C1C"/>
          </a:solidFill>
          <a:latin typeface="Georgia" charset="0"/>
          <a:ea typeface="ＭＳ Ｐゴシック" charset="0"/>
        </a:defRPr>
      </a:lvl7pPr>
      <a:lvl8pPr marL="1371600" algn="l" rtl="0" eaLnBrk="1" fontAlgn="base" hangingPunct="1">
        <a:spcBef>
          <a:spcPct val="0"/>
        </a:spcBef>
        <a:spcAft>
          <a:spcPct val="0"/>
        </a:spcAft>
        <a:defRPr sz="3000">
          <a:solidFill>
            <a:srgbClr val="881C1C"/>
          </a:solidFill>
          <a:latin typeface="Georgia" charset="0"/>
          <a:ea typeface="ＭＳ Ｐゴシック" charset="0"/>
        </a:defRPr>
      </a:lvl8pPr>
      <a:lvl9pPr marL="1828800" algn="l" rtl="0" eaLnBrk="1" fontAlgn="base" hangingPunct="1">
        <a:spcBef>
          <a:spcPct val="0"/>
        </a:spcBef>
        <a:spcAft>
          <a:spcPct val="0"/>
        </a:spcAft>
        <a:defRPr sz="3000">
          <a:solidFill>
            <a:srgbClr val="881C1C"/>
          </a:solidFill>
          <a:latin typeface="Georgia" charset="0"/>
          <a:ea typeface="ＭＳ Ｐゴシック" charset="0"/>
        </a:defRPr>
      </a:lvl9pPr>
    </p:titleStyle>
    <p:bodyStyle>
      <a:lvl1pPr marL="342900" indent="-342900" algn="l" rtl="0" eaLnBrk="1" fontAlgn="base" hangingPunct="1">
        <a:spcBef>
          <a:spcPct val="20000"/>
        </a:spcBef>
        <a:spcAft>
          <a:spcPct val="0"/>
        </a:spcAft>
        <a:buClr>
          <a:srgbClr val="840C22"/>
        </a:buClr>
        <a:buSzPct val="100000"/>
        <a:buFont typeface="Wingdings"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840C22"/>
        </a:buClr>
        <a:buSzPct val="100000"/>
        <a:buFont typeface="Times" charset="0"/>
        <a:buChar char="•"/>
        <a:defRPr sz="2000">
          <a:solidFill>
            <a:schemeClr val="tx1"/>
          </a:solidFill>
          <a:latin typeface="+mn-lt"/>
          <a:ea typeface="+mn-ea"/>
        </a:defRPr>
      </a:lvl2pPr>
      <a:lvl3pPr marL="1143000" indent="-228600" algn="l" rtl="0" eaLnBrk="1" fontAlgn="base" hangingPunct="1">
        <a:spcBef>
          <a:spcPct val="20000"/>
        </a:spcBef>
        <a:spcAft>
          <a:spcPct val="0"/>
        </a:spcAft>
        <a:buClr>
          <a:srgbClr val="840C22"/>
        </a:buClr>
        <a:buSzPct val="100000"/>
        <a:buFont typeface="Time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840C22"/>
        </a:buClr>
        <a:buSzPct val="100000"/>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840C22"/>
        </a:buClr>
        <a:buSzPct val="100000"/>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61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244DC-1078-4A36-AC67-B8A46029D794}" type="datetimeFigureOut">
              <a:rPr lang="en-US" smtClean="0"/>
              <a:t>10/2/2018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60C0-7997-48D4-AF35-1D8803FB1220}" type="slidenum">
              <a:rPr lang="en-US" smtClean="0"/>
              <a:t>‹#›</a:t>
            </a:fld>
            <a:endParaRPr lang="en-US"/>
          </a:p>
        </p:txBody>
      </p:sp>
    </p:spTree>
    <p:extLst>
      <p:ext uri="{BB962C8B-B14F-4D97-AF65-F5344CB8AC3E}">
        <p14:creationId xmlns:p14="http://schemas.microsoft.com/office/powerpoint/2010/main" val="312472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54271-590A-4485-BD44-F3D6E8525E2A}" type="datetimeFigureOut">
              <a:rPr lang="en-US" smtClean="0"/>
              <a:t>10/2/2018</a:t>
            </a:fld>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234B0-2F64-435B-9AAD-FFD10126C21C}" type="slidenum">
              <a:rPr lang="en-US" smtClean="0"/>
              <a:t>‹#›</a:t>
            </a:fld>
            <a:endParaRPr lang="en-US"/>
          </a:p>
        </p:txBody>
      </p:sp>
    </p:spTree>
    <p:extLst>
      <p:ext uri="{BB962C8B-B14F-4D97-AF65-F5344CB8AC3E}">
        <p14:creationId xmlns:p14="http://schemas.microsoft.com/office/powerpoint/2010/main" val="24423879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umass.edu/chancellor/strategic-plan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umass.edu/oapa/program-assessment/academic-department-assessment/educational-effectiveness-plan-ee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39849" y="1409700"/>
            <a:ext cx="5499151" cy="723900"/>
          </a:xfrm>
        </p:spPr>
        <p:txBody>
          <a:bodyPr/>
          <a:lstStyle/>
          <a:p>
            <a:r>
              <a:rPr lang="en-US" b="1" dirty="0"/>
              <a:t>Learning from our Peers</a:t>
            </a:r>
          </a:p>
          <a:p>
            <a:endParaRPr lang="en-US" b="1" dirty="0"/>
          </a:p>
        </p:txBody>
      </p:sp>
      <p:sp>
        <p:nvSpPr>
          <p:cNvPr id="28676" name="Rectangle 4"/>
          <p:cNvSpPr>
            <a:spLocks noGrp="1" noChangeArrowheads="1"/>
          </p:cNvSpPr>
          <p:nvPr>
            <p:ph type="ctrTitle"/>
          </p:nvPr>
        </p:nvSpPr>
        <p:spPr>
          <a:xfrm>
            <a:off x="1371600" y="1771650"/>
            <a:ext cx="6858000" cy="1676400"/>
          </a:xfrm>
          <a:noFill/>
          <a:ln/>
        </p:spPr>
        <p:txBody>
          <a:bodyPr/>
          <a:lstStyle/>
          <a:p>
            <a:br>
              <a:rPr lang="en-US" sz="3600" dirty="0"/>
            </a:br>
            <a:br>
              <a:rPr lang="en-US" sz="3600" dirty="0"/>
            </a:br>
            <a:r>
              <a:rPr lang="en-US" sz="3600" dirty="0"/>
              <a:t> </a:t>
            </a:r>
            <a:r>
              <a:rPr lang="en-US" sz="2800" i="1" dirty="0"/>
              <a:t>The “Architecture” of the UMass Amherst Assessment Program </a:t>
            </a:r>
            <a:br>
              <a:rPr lang="en-US" sz="3600" dirty="0"/>
            </a:br>
            <a:br>
              <a:rPr lang="en-US" sz="3600" dirty="0"/>
            </a:br>
            <a:endParaRPr lang="en-US" sz="2800" i="1" dirty="0"/>
          </a:p>
        </p:txBody>
      </p:sp>
      <p:sp>
        <p:nvSpPr>
          <p:cNvPr id="2" name="TextBox 1"/>
          <p:cNvSpPr txBox="1"/>
          <p:nvPr/>
        </p:nvSpPr>
        <p:spPr>
          <a:xfrm>
            <a:off x="2133600" y="3448050"/>
            <a:ext cx="5664308" cy="2492990"/>
          </a:xfrm>
          <a:prstGeom prst="rect">
            <a:avLst/>
          </a:prstGeom>
          <a:noFill/>
        </p:spPr>
        <p:txBody>
          <a:bodyPr wrap="none" rtlCol="0">
            <a:spAutoFit/>
          </a:bodyPr>
          <a:lstStyle/>
          <a:p>
            <a:pPr algn="ctr"/>
            <a:r>
              <a:rPr lang="en-US" dirty="0">
                <a:solidFill>
                  <a:srgbClr val="800000"/>
                </a:solidFill>
                <a:latin typeface="+mj-lt"/>
              </a:rPr>
              <a:t>AMCOA Team Meeting </a:t>
            </a:r>
          </a:p>
          <a:p>
            <a:pPr algn="ctr"/>
            <a:r>
              <a:rPr lang="en-US" dirty="0">
                <a:solidFill>
                  <a:srgbClr val="800000"/>
                </a:solidFill>
                <a:latin typeface="+mj-lt"/>
              </a:rPr>
              <a:t>September 28, 2018</a:t>
            </a:r>
          </a:p>
          <a:p>
            <a:pPr algn="ctr"/>
            <a:endParaRPr lang="en-US" dirty="0">
              <a:solidFill>
                <a:schemeClr val="accent1"/>
              </a:solidFill>
              <a:latin typeface="+mj-lt"/>
            </a:endParaRPr>
          </a:p>
          <a:p>
            <a:pPr algn="ctr"/>
            <a:endParaRPr lang="en-US" b="1" dirty="0">
              <a:latin typeface="Calibri" panose="020F0502020204030204" pitchFamily="34" charset="0"/>
            </a:endParaRPr>
          </a:p>
          <a:p>
            <a:pPr algn="ctr"/>
            <a:r>
              <a:rPr lang="en-US" b="1" dirty="0">
                <a:latin typeface="Calibri" panose="020F0502020204030204" pitchFamily="34" charset="0"/>
              </a:rPr>
              <a:t>Martha L. A. Stassen</a:t>
            </a:r>
          </a:p>
          <a:p>
            <a:pPr algn="ctr"/>
            <a:r>
              <a:rPr lang="en-US" sz="1800" dirty="0">
                <a:latin typeface="Calibri" panose="020F0502020204030204" pitchFamily="34" charset="0"/>
              </a:rPr>
              <a:t>Associate Provost, Assessment &amp; Educational Effectiveness</a:t>
            </a:r>
          </a:p>
          <a:p>
            <a:pPr algn="ctr"/>
            <a:r>
              <a:rPr lang="en-US" sz="1800" dirty="0">
                <a:latin typeface="Calibri" panose="020F0502020204030204" pitchFamily="34" charset="0"/>
              </a:rPr>
              <a:t>Director, Office of Academic Planning and Assessment</a:t>
            </a:r>
          </a:p>
        </p:txBody>
      </p:sp>
    </p:spTree>
    <p:extLst>
      <p:ext uri="{BB962C8B-B14F-4D97-AF65-F5344CB8AC3E}">
        <p14:creationId xmlns:p14="http://schemas.microsoft.com/office/powerpoint/2010/main" val="144473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609600"/>
            <a:ext cx="8839200" cy="533400"/>
          </a:xfrm>
        </p:spPr>
        <p:txBody>
          <a:bodyPr/>
          <a:lstStyle/>
          <a:p>
            <a:pPr algn="ctr"/>
            <a:r>
              <a:rPr lang="en-US" sz="2400" b="1" dirty="0"/>
              <a:t>Office of Academic Planning &amp; Assessment (OAPA) </a:t>
            </a:r>
          </a:p>
        </p:txBody>
      </p:sp>
      <p:sp>
        <p:nvSpPr>
          <p:cNvPr id="4" name="Footer Placeholder 3"/>
          <p:cNvSpPr>
            <a:spLocks noGrp="1"/>
          </p:cNvSpPr>
          <p:nvPr>
            <p:ph type="ftr" sz="quarter" idx="4294967295"/>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2000" dirty="0"/>
              <a:t>The Office of Academic Planning and Assessment (OAPA) supports the University’s assessment and evaluation priorities by marshaling evidence and promoting a culture of evidence in line with the </a:t>
            </a:r>
            <a:r>
              <a:rPr lang="en-US" sz="2000" u="sng" dirty="0">
                <a:hlinkClick r:id="rId3"/>
              </a:rPr>
              <a:t>University’s Strategic Plan</a:t>
            </a:r>
            <a:r>
              <a:rPr lang="en-US" sz="2000" u="sng" dirty="0"/>
              <a:t>. </a:t>
            </a:r>
          </a:p>
          <a:p>
            <a:pPr marL="0" indent="0" algn="ctr">
              <a:buNone/>
            </a:pPr>
            <a:endParaRPr lang="en-US" sz="2000" dirty="0"/>
          </a:p>
          <a:p>
            <a:pPr marL="0" indent="0" algn="ctr">
              <a:buNone/>
            </a:pPr>
            <a:r>
              <a:rPr lang="en-US" sz="2000" dirty="0"/>
              <a:t>In addition to providing direction and consultation on campus-wide and department-based student learning assessment, OAPA supports intentional improvement by contributing evidence for the strategic planning process, directing the </a:t>
            </a:r>
            <a:r>
              <a:rPr lang="en-US" sz="2000" u="sng" dirty="0">
                <a:hlinkClick r:id="rId4"/>
              </a:rPr>
              <a:t>Educational Effectiveness Program (EEP)</a:t>
            </a:r>
            <a:r>
              <a:rPr lang="en-US" sz="2000" u="sng" dirty="0"/>
              <a:t> </a:t>
            </a:r>
            <a:r>
              <a:rPr lang="en-US" sz="2000" dirty="0"/>
              <a:t>in Academic Affairs, and designing and directing survey and evaluation research projects across campus.</a:t>
            </a:r>
          </a:p>
          <a:p>
            <a:pPr marL="0" indent="0">
              <a:buNone/>
            </a:pPr>
            <a:endParaRPr lang="en-US" sz="2000" b="1" dirty="0">
              <a:solidFill>
                <a:schemeClr val="accent1"/>
              </a:solidFill>
            </a:endParaRPr>
          </a:p>
          <a:p>
            <a:pPr marL="0" indent="0">
              <a:buNone/>
            </a:pPr>
            <a:r>
              <a:rPr lang="en-US" sz="2000" b="1" dirty="0">
                <a:solidFill>
                  <a:srgbClr val="800000"/>
                </a:solidFill>
              </a:rPr>
              <a:t>OAPA Website: www.umass.edu/oapa</a:t>
            </a:r>
          </a:p>
        </p:txBody>
      </p:sp>
    </p:spTree>
    <p:extLst>
      <p:ext uri="{BB962C8B-B14F-4D97-AF65-F5344CB8AC3E}">
        <p14:creationId xmlns:p14="http://schemas.microsoft.com/office/powerpoint/2010/main" val="112789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4294967295"/>
          </p:nvPr>
        </p:nvSpPr>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1" y="0"/>
            <a:ext cx="9143999" cy="3581400"/>
          </a:xfrm>
          <a:prstGeom prst="rect">
            <a:avLst/>
          </a:prstGeom>
        </p:spPr>
      </p:pic>
      <p:pic>
        <p:nvPicPr>
          <p:cNvPr id="9" name="Picture 8"/>
          <p:cNvPicPr>
            <a:picLocks noChangeAspect="1"/>
          </p:cNvPicPr>
          <p:nvPr/>
        </p:nvPicPr>
        <p:blipFill>
          <a:blip r:embed="rId3"/>
          <a:stretch>
            <a:fillRect/>
          </a:stretch>
        </p:blipFill>
        <p:spPr>
          <a:xfrm>
            <a:off x="0" y="3581400"/>
            <a:ext cx="9143999" cy="3276600"/>
          </a:xfrm>
          <a:prstGeom prst="rect">
            <a:avLst/>
          </a:prstGeom>
        </p:spPr>
      </p:pic>
    </p:spTree>
    <p:extLst>
      <p:ext uri="{BB962C8B-B14F-4D97-AF65-F5344CB8AC3E}">
        <p14:creationId xmlns:p14="http://schemas.microsoft.com/office/powerpoint/2010/main" val="93209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OAPA: How we began …. and continued for years</a:t>
            </a:r>
          </a:p>
        </p:txBody>
      </p:sp>
      <p:pic>
        <p:nvPicPr>
          <p:cNvPr id="4" name="Content Placeholder 3"/>
          <p:cNvPicPr>
            <a:picLocks noGrp="1" noChangeAspect="1"/>
          </p:cNvPicPr>
          <p:nvPr>
            <p:ph idx="1"/>
          </p:nvPr>
        </p:nvPicPr>
        <p:blipFill>
          <a:blip r:embed="rId2"/>
          <a:stretch>
            <a:fillRect/>
          </a:stretch>
        </p:blipFill>
        <p:spPr>
          <a:xfrm>
            <a:off x="609600" y="1371600"/>
            <a:ext cx="7980045" cy="4495800"/>
          </a:xfrm>
          <a:prstGeom prst="rect">
            <a:avLst/>
          </a:prstGeom>
        </p:spPr>
      </p:pic>
    </p:spTree>
    <p:extLst>
      <p:ext uri="{BB962C8B-B14F-4D97-AF65-F5344CB8AC3E}">
        <p14:creationId xmlns:p14="http://schemas.microsoft.com/office/powerpoint/2010/main" val="2251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OAPA Activity now. Guided by Strategic Plan. </a:t>
            </a:r>
          </a:p>
        </p:txBody>
      </p:sp>
      <p:pic>
        <p:nvPicPr>
          <p:cNvPr id="4" name="Content Placeholder 3"/>
          <p:cNvPicPr>
            <a:picLocks noGrp="1" noChangeAspect="1"/>
          </p:cNvPicPr>
          <p:nvPr>
            <p:ph idx="1"/>
          </p:nvPr>
        </p:nvPicPr>
        <p:blipFill>
          <a:blip r:embed="rId2"/>
          <a:stretch>
            <a:fillRect/>
          </a:stretch>
        </p:blipFill>
        <p:spPr>
          <a:xfrm>
            <a:off x="0" y="1131051"/>
            <a:ext cx="9144000" cy="4973604"/>
          </a:xfrm>
          <a:prstGeom prst="rect">
            <a:avLst/>
          </a:prstGeom>
        </p:spPr>
      </p:pic>
      <p:grpSp>
        <p:nvGrpSpPr>
          <p:cNvPr id="13" name="Group 12"/>
          <p:cNvGrpSpPr/>
          <p:nvPr/>
        </p:nvGrpSpPr>
        <p:grpSpPr>
          <a:xfrm>
            <a:off x="-87723" y="3105445"/>
            <a:ext cx="4659723" cy="2257085"/>
            <a:chOff x="-107867" y="3026928"/>
            <a:chExt cx="4659723" cy="2257085"/>
          </a:xfrm>
        </p:grpSpPr>
        <p:sp>
          <p:nvSpPr>
            <p:cNvPr id="5" name="TextBox 4"/>
            <p:cNvSpPr txBox="1"/>
            <p:nvPr/>
          </p:nvSpPr>
          <p:spPr>
            <a:xfrm rot="20455676">
              <a:off x="-107867" y="4822348"/>
              <a:ext cx="1125639" cy="461665"/>
            </a:xfrm>
            <a:prstGeom prst="rect">
              <a:avLst/>
            </a:prstGeom>
            <a:noFill/>
          </p:spPr>
          <p:txBody>
            <a:bodyPr wrap="square" rtlCol="0">
              <a:spAutoFit/>
            </a:bodyPr>
            <a:lstStyle/>
            <a:p>
              <a:r>
                <a:rPr lang="en-US" b="1" dirty="0">
                  <a:solidFill>
                    <a:schemeClr val="bg1"/>
                  </a:solidFill>
                </a:rPr>
                <a:t>Using</a:t>
              </a:r>
            </a:p>
          </p:txBody>
        </p:sp>
        <p:sp>
          <p:nvSpPr>
            <p:cNvPr id="6" name="TextBox 5"/>
            <p:cNvSpPr txBox="1"/>
            <p:nvPr/>
          </p:nvSpPr>
          <p:spPr>
            <a:xfrm rot="19131416">
              <a:off x="603753" y="4031053"/>
              <a:ext cx="1497526" cy="461665"/>
            </a:xfrm>
            <a:prstGeom prst="rect">
              <a:avLst/>
            </a:prstGeom>
            <a:noFill/>
          </p:spPr>
          <p:txBody>
            <a:bodyPr wrap="none" rtlCol="0">
              <a:spAutoFit/>
            </a:bodyPr>
            <a:lstStyle/>
            <a:p>
              <a:r>
                <a:rPr lang="en-US" b="1" dirty="0">
                  <a:solidFill>
                    <a:schemeClr val="bg1"/>
                  </a:solidFill>
                </a:rPr>
                <a:t>evidence</a:t>
              </a:r>
            </a:p>
          </p:txBody>
        </p:sp>
        <p:sp>
          <p:nvSpPr>
            <p:cNvPr id="7" name="TextBox 6"/>
            <p:cNvSpPr txBox="1"/>
            <p:nvPr/>
          </p:nvSpPr>
          <p:spPr>
            <a:xfrm rot="21312994">
              <a:off x="1793368" y="3390087"/>
              <a:ext cx="1561646" cy="461665"/>
            </a:xfrm>
            <a:prstGeom prst="rect">
              <a:avLst/>
            </a:prstGeom>
            <a:noFill/>
          </p:spPr>
          <p:txBody>
            <a:bodyPr wrap="none" rtlCol="0">
              <a:spAutoFit/>
            </a:bodyPr>
            <a:lstStyle/>
            <a:p>
              <a:r>
                <a:rPr lang="en-US" b="1" dirty="0">
                  <a:solidFill>
                    <a:schemeClr val="bg1"/>
                  </a:solidFill>
                </a:rPr>
                <a:t>to inform</a:t>
              </a:r>
            </a:p>
          </p:txBody>
        </p:sp>
        <p:sp>
          <p:nvSpPr>
            <p:cNvPr id="8" name="TextBox 7"/>
            <p:cNvSpPr txBox="1"/>
            <p:nvPr/>
          </p:nvSpPr>
          <p:spPr>
            <a:xfrm rot="20437923">
              <a:off x="3169746" y="3026928"/>
              <a:ext cx="1382110" cy="461665"/>
            </a:xfrm>
            <a:prstGeom prst="rect">
              <a:avLst/>
            </a:prstGeom>
            <a:noFill/>
          </p:spPr>
          <p:txBody>
            <a:bodyPr wrap="none" rtlCol="0">
              <a:spAutoFit/>
            </a:bodyPr>
            <a:lstStyle/>
            <a:p>
              <a:r>
                <a:rPr lang="en-US" b="1" dirty="0">
                  <a:solidFill>
                    <a:schemeClr val="bg1"/>
                  </a:solidFill>
                </a:rPr>
                <a:t>practice</a:t>
              </a:r>
            </a:p>
          </p:txBody>
        </p:sp>
      </p:grpSp>
      <p:sp>
        <p:nvSpPr>
          <p:cNvPr id="9" name="TextBox 8"/>
          <p:cNvSpPr txBox="1"/>
          <p:nvPr/>
        </p:nvSpPr>
        <p:spPr>
          <a:xfrm>
            <a:off x="2695372" y="1347658"/>
            <a:ext cx="1696298" cy="1015663"/>
          </a:xfrm>
          <a:prstGeom prst="rect">
            <a:avLst/>
          </a:prstGeom>
          <a:noFill/>
        </p:spPr>
        <p:txBody>
          <a:bodyPr wrap="none" rtlCol="0">
            <a:spAutoFit/>
          </a:bodyPr>
          <a:lstStyle/>
          <a:p>
            <a:pPr algn="ctr"/>
            <a:r>
              <a:rPr lang="en-US" sz="2000" b="1" dirty="0">
                <a:solidFill>
                  <a:schemeClr val="bg1"/>
                </a:solidFill>
              </a:rPr>
              <a:t>Department</a:t>
            </a:r>
          </a:p>
          <a:p>
            <a:pPr algn="ctr"/>
            <a:r>
              <a:rPr lang="en-US" sz="2000" b="1" dirty="0">
                <a:solidFill>
                  <a:schemeClr val="bg1"/>
                </a:solidFill>
              </a:rPr>
              <a:t>Assessment</a:t>
            </a:r>
          </a:p>
          <a:p>
            <a:pPr algn="ctr"/>
            <a:r>
              <a:rPr lang="en-US" sz="2000" b="1" dirty="0">
                <a:solidFill>
                  <a:schemeClr val="bg1"/>
                </a:solidFill>
              </a:rPr>
              <a:t>(EEP)</a:t>
            </a:r>
          </a:p>
        </p:txBody>
      </p:sp>
      <p:sp>
        <p:nvSpPr>
          <p:cNvPr id="10" name="TextBox 9"/>
          <p:cNvSpPr txBox="1"/>
          <p:nvPr/>
        </p:nvSpPr>
        <p:spPr>
          <a:xfrm>
            <a:off x="715391" y="1475171"/>
            <a:ext cx="1922321" cy="1015663"/>
          </a:xfrm>
          <a:prstGeom prst="rect">
            <a:avLst/>
          </a:prstGeom>
          <a:noFill/>
        </p:spPr>
        <p:txBody>
          <a:bodyPr wrap="none" rtlCol="0">
            <a:spAutoFit/>
          </a:bodyPr>
          <a:lstStyle/>
          <a:p>
            <a:pPr algn="ctr"/>
            <a:r>
              <a:rPr lang="en-US" sz="2000" b="1" dirty="0">
                <a:solidFill>
                  <a:schemeClr val="bg1"/>
                </a:solidFill>
              </a:rPr>
              <a:t>Campus -wide</a:t>
            </a:r>
          </a:p>
          <a:p>
            <a:pPr algn="ctr"/>
            <a:r>
              <a:rPr lang="en-US" sz="2000" b="1" dirty="0">
                <a:solidFill>
                  <a:schemeClr val="bg1"/>
                </a:solidFill>
              </a:rPr>
              <a:t>SLO </a:t>
            </a:r>
          </a:p>
          <a:p>
            <a:pPr algn="ctr"/>
            <a:r>
              <a:rPr lang="en-US" sz="2000" b="1" dirty="0">
                <a:solidFill>
                  <a:schemeClr val="bg1"/>
                </a:solidFill>
              </a:rPr>
              <a:t>Assessment </a:t>
            </a:r>
          </a:p>
        </p:txBody>
      </p:sp>
      <p:sp>
        <p:nvSpPr>
          <p:cNvPr id="11" name="TextBox 10"/>
          <p:cNvSpPr txBox="1"/>
          <p:nvPr/>
        </p:nvSpPr>
        <p:spPr>
          <a:xfrm>
            <a:off x="4234576" y="1936769"/>
            <a:ext cx="2238113" cy="707886"/>
          </a:xfrm>
          <a:prstGeom prst="rect">
            <a:avLst/>
          </a:prstGeom>
          <a:noFill/>
        </p:spPr>
        <p:txBody>
          <a:bodyPr wrap="none" rtlCol="0">
            <a:spAutoFit/>
          </a:bodyPr>
          <a:lstStyle/>
          <a:p>
            <a:pPr algn="ctr"/>
            <a:r>
              <a:rPr lang="en-US" sz="2000" b="1" dirty="0">
                <a:solidFill>
                  <a:schemeClr val="bg1"/>
                </a:solidFill>
              </a:rPr>
              <a:t>Indirect &amp; </a:t>
            </a:r>
          </a:p>
          <a:p>
            <a:pPr algn="ctr"/>
            <a:r>
              <a:rPr lang="en-US" sz="2000" b="1" dirty="0">
                <a:solidFill>
                  <a:schemeClr val="bg1"/>
                </a:solidFill>
              </a:rPr>
              <a:t>Survey Evidence</a:t>
            </a:r>
          </a:p>
        </p:txBody>
      </p:sp>
      <p:sp>
        <p:nvSpPr>
          <p:cNvPr id="12" name="TextBox 11"/>
          <p:cNvSpPr txBox="1"/>
          <p:nvPr/>
        </p:nvSpPr>
        <p:spPr>
          <a:xfrm>
            <a:off x="6478729" y="3204645"/>
            <a:ext cx="2182008" cy="1384995"/>
          </a:xfrm>
          <a:prstGeom prst="rect">
            <a:avLst/>
          </a:prstGeom>
          <a:noFill/>
        </p:spPr>
        <p:txBody>
          <a:bodyPr wrap="none" rtlCol="0">
            <a:spAutoFit/>
          </a:bodyPr>
          <a:lstStyle/>
          <a:p>
            <a:pPr algn="ctr"/>
            <a:r>
              <a:rPr lang="en-US" sz="2800" b="1" dirty="0">
                <a:solidFill>
                  <a:schemeClr val="bg1"/>
                </a:solidFill>
              </a:rPr>
              <a:t>Strategic &amp; </a:t>
            </a:r>
          </a:p>
          <a:p>
            <a:pPr algn="ctr"/>
            <a:r>
              <a:rPr lang="en-US" sz="2800" b="1" dirty="0">
                <a:solidFill>
                  <a:schemeClr val="bg1"/>
                </a:solidFill>
              </a:rPr>
              <a:t>Unit</a:t>
            </a:r>
          </a:p>
          <a:p>
            <a:pPr algn="ctr"/>
            <a:r>
              <a:rPr lang="en-US" sz="2800" b="1" dirty="0">
                <a:solidFill>
                  <a:schemeClr val="bg1"/>
                </a:solidFill>
              </a:rPr>
              <a:t>Planning </a:t>
            </a:r>
          </a:p>
        </p:txBody>
      </p:sp>
      <p:sp>
        <p:nvSpPr>
          <p:cNvPr id="14" name="TextBox 13"/>
          <p:cNvSpPr txBox="1"/>
          <p:nvPr/>
        </p:nvSpPr>
        <p:spPr>
          <a:xfrm>
            <a:off x="2869363" y="4085221"/>
            <a:ext cx="2730427" cy="1015663"/>
          </a:xfrm>
          <a:prstGeom prst="rect">
            <a:avLst/>
          </a:prstGeom>
          <a:noFill/>
        </p:spPr>
        <p:txBody>
          <a:bodyPr wrap="none" rtlCol="0">
            <a:spAutoFit/>
          </a:bodyPr>
          <a:lstStyle/>
          <a:p>
            <a:pPr algn="ctr"/>
            <a:r>
              <a:rPr lang="en-US" sz="2000" b="1" dirty="0">
                <a:solidFill>
                  <a:schemeClr val="bg1"/>
                </a:solidFill>
              </a:rPr>
              <a:t>Instruction, Course, </a:t>
            </a:r>
          </a:p>
          <a:p>
            <a:pPr algn="ctr"/>
            <a:r>
              <a:rPr lang="en-US" sz="2000" b="1" dirty="0">
                <a:solidFill>
                  <a:schemeClr val="bg1"/>
                </a:solidFill>
              </a:rPr>
              <a:t>Teaching Innovation </a:t>
            </a:r>
          </a:p>
          <a:p>
            <a:pPr algn="ctr"/>
            <a:r>
              <a:rPr lang="en-US" sz="2000" b="1" dirty="0">
                <a:solidFill>
                  <a:schemeClr val="bg1"/>
                </a:solidFill>
              </a:rPr>
              <a:t>Assessment </a:t>
            </a:r>
          </a:p>
        </p:txBody>
      </p:sp>
    </p:spTree>
    <p:extLst>
      <p:ext uri="{BB962C8B-B14F-4D97-AF65-F5344CB8AC3E}">
        <p14:creationId xmlns:p14="http://schemas.microsoft.com/office/powerpoint/2010/main" val="42254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381000" y="4114800"/>
            <a:ext cx="9144000" cy="91440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pic>
        <p:nvPicPr>
          <p:cNvPr id="5" name="Picture 4"/>
          <p:cNvPicPr>
            <a:picLocks noChangeAspect="1"/>
          </p:cNvPicPr>
          <p:nvPr/>
        </p:nvPicPr>
        <p:blipFill>
          <a:blip r:embed="rId2"/>
          <a:stretch>
            <a:fillRect/>
          </a:stretch>
        </p:blipFill>
        <p:spPr>
          <a:xfrm>
            <a:off x="0" y="533400"/>
            <a:ext cx="2011854" cy="1920406"/>
          </a:xfrm>
          <a:prstGeom prst="rect">
            <a:avLst/>
          </a:prstGeom>
        </p:spPr>
      </p:pic>
      <p:sp>
        <p:nvSpPr>
          <p:cNvPr id="6" name="Rectangle 5"/>
          <p:cNvSpPr/>
          <p:nvPr/>
        </p:nvSpPr>
        <p:spPr bwMode="auto">
          <a:xfrm>
            <a:off x="1898637" y="845902"/>
            <a:ext cx="7245363" cy="1440097"/>
          </a:xfrm>
          <a:prstGeom prst="rect">
            <a:avLst/>
          </a:prstGeom>
          <a:solidFill>
            <a:srgbClr val="800000"/>
          </a:solidFill>
          <a:ln w="12700" cap="flat" cmpd="sng" algn="ctr">
            <a:solidFill>
              <a:schemeClr val="tx1">
                <a:alpha val="43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eaLnBrk="0" fontAlgn="base" hangingPunct="0">
              <a:spcBef>
                <a:spcPts val="0"/>
              </a:spcBef>
              <a:spcAft>
                <a:spcPts val="600"/>
              </a:spcAft>
            </a:pPr>
            <a:r>
              <a:rPr lang="en-US" sz="2400" kern="1200" dirty="0">
                <a:solidFill>
                  <a:schemeClr val="bg1"/>
                </a:solidFill>
                <a:effectLst/>
                <a:latin typeface="Geneva"/>
                <a:ea typeface="MS PGothic" panose="020B0600070205080204" pitchFamily="34" charset="-128"/>
                <a:cs typeface="Times New Roman" panose="02020603050405020304" pitchFamily="18" charset="0"/>
              </a:rPr>
              <a:t>Educational Effectiveness Plan (EEP)</a:t>
            </a:r>
          </a:p>
          <a:p>
            <a:pPr marL="0" marR="0" algn="ctr" eaLnBrk="0" fontAlgn="base" hangingPunct="0">
              <a:spcBef>
                <a:spcPts val="0"/>
              </a:spcBef>
              <a:spcAft>
                <a:spcPts val="0"/>
              </a:spcAft>
            </a:pPr>
            <a:r>
              <a:rPr lang="en-US" sz="1400" i="1" dirty="0">
                <a:solidFill>
                  <a:schemeClr val="bg1"/>
                </a:solidFill>
                <a:latin typeface="Calibri" panose="020F0502020204030204" pitchFamily="34" charset="0"/>
                <a:ea typeface="MS PGothic" panose="020B0600070205080204" pitchFamily="34" charset="-128"/>
                <a:cs typeface="Calibri" panose="020F0502020204030204" pitchFamily="34" charset="0"/>
              </a:rPr>
              <a:t>The EEP provides departments with an ongoing structure for conducting systematic inquiry in the effectiveness of their efforts to support student success. EEP results provide departments with current information they can use for Unit Planning, Annual Budget Planning, AQAD reports, Accreditation, and other reporting on an ongoing basis. </a:t>
            </a:r>
          </a:p>
        </p:txBody>
      </p:sp>
      <p:sp>
        <p:nvSpPr>
          <p:cNvPr id="7" name="Rectangle 6"/>
          <p:cNvSpPr/>
          <p:nvPr/>
        </p:nvSpPr>
        <p:spPr bwMode="auto">
          <a:xfrm>
            <a:off x="857535" y="3237028"/>
            <a:ext cx="7543800" cy="482841"/>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Geneva" charset="0"/>
                <a:ea typeface="ＭＳ Ｐゴシック" charset="0"/>
              </a:rPr>
              <a:t>Identify the Focus of your Line of Inquiry</a:t>
            </a:r>
          </a:p>
        </p:txBody>
      </p:sp>
      <p:sp>
        <p:nvSpPr>
          <p:cNvPr id="8" name="Rectangle 7"/>
          <p:cNvSpPr/>
          <p:nvPr/>
        </p:nvSpPr>
        <p:spPr bwMode="auto">
          <a:xfrm>
            <a:off x="1005927" y="6690194"/>
            <a:ext cx="7543800" cy="685800"/>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9" name="Rectangle 8"/>
          <p:cNvSpPr/>
          <p:nvPr/>
        </p:nvSpPr>
        <p:spPr bwMode="auto">
          <a:xfrm>
            <a:off x="1181100" y="6515100"/>
            <a:ext cx="7543800" cy="685800"/>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10" name="Rectangle 9"/>
          <p:cNvSpPr/>
          <p:nvPr/>
        </p:nvSpPr>
        <p:spPr bwMode="auto">
          <a:xfrm>
            <a:off x="857535" y="4010675"/>
            <a:ext cx="7543800" cy="497005"/>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Geneva" charset="0"/>
                <a:ea typeface="ＭＳ Ｐゴシック" charset="0"/>
              </a:rPr>
              <a:t>Identify and Collect </a:t>
            </a:r>
            <a:r>
              <a:rPr lang="en-US" dirty="0"/>
              <a:t>E</a:t>
            </a:r>
            <a:r>
              <a:rPr kumimoji="0" lang="en-US" sz="2400" b="0" i="0" u="none" strike="noStrike" cap="none" normalizeH="0" baseline="0" dirty="0">
                <a:ln>
                  <a:noFill/>
                </a:ln>
                <a:solidFill>
                  <a:schemeClr val="tx1"/>
                </a:solidFill>
                <a:effectLst/>
                <a:latin typeface="Geneva" charset="0"/>
                <a:ea typeface="ＭＳ Ｐゴシック" charset="0"/>
              </a:rPr>
              <a:t>vidence</a:t>
            </a:r>
          </a:p>
        </p:txBody>
      </p:sp>
      <p:sp>
        <p:nvSpPr>
          <p:cNvPr id="11" name="Rectangle 10"/>
          <p:cNvSpPr/>
          <p:nvPr/>
        </p:nvSpPr>
        <p:spPr bwMode="auto">
          <a:xfrm>
            <a:off x="880281" y="4770174"/>
            <a:ext cx="7543800" cy="435817"/>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Geneva" charset="0"/>
                <a:ea typeface="ＭＳ Ｐゴシック" charset="0"/>
              </a:rPr>
              <a:t>Analyze and Interpret </a:t>
            </a:r>
            <a:r>
              <a:rPr lang="en-US" dirty="0"/>
              <a:t>R</a:t>
            </a:r>
            <a:r>
              <a:rPr kumimoji="0" lang="en-US" sz="2400" b="0" i="0" u="none" strike="noStrike" cap="none" normalizeH="0" baseline="0" dirty="0">
                <a:ln>
                  <a:noFill/>
                </a:ln>
                <a:solidFill>
                  <a:schemeClr val="tx1"/>
                </a:solidFill>
                <a:effectLst/>
                <a:latin typeface="Geneva" charset="0"/>
                <a:ea typeface="ＭＳ Ｐゴシック" charset="0"/>
              </a:rPr>
              <a:t>esults, </a:t>
            </a:r>
            <a:r>
              <a:rPr kumimoji="0" lang="en-US" sz="2400" b="0" i="0" u="sng" strike="noStrike" cap="none" normalizeH="0" baseline="0" dirty="0">
                <a:ln>
                  <a:noFill/>
                </a:ln>
                <a:solidFill>
                  <a:schemeClr val="tx1"/>
                </a:solidFill>
                <a:effectLst/>
                <a:latin typeface="Geneva" charset="0"/>
                <a:ea typeface="ＭＳ Ｐゴシック" charset="0"/>
              </a:rPr>
              <a:t>as a Department</a:t>
            </a:r>
            <a:endParaRPr kumimoji="0" lang="en-US" sz="2400" b="0" i="0" u="none" strike="noStrike" cap="none" normalizeH="0" baseline="0" dirty="0">
              <a:ln>
                <a:noFill/>
              </a:ln>
              <a:solidFill>
                <a:schemeClr val="tx1"/>
              </a:solidFill>
              <a:effectLst/>
              <a:latin typeface="Geneva" charset="0"/>
              <a:ea typeface="ＭＳ Ｐゴシック" charset="0"/>
            </a:endParaRPr>
          </a:p>
        </p:txBody>
      </p:sp>
      <p:sp>
        <p:nvSpPr>
          <p:cNvPr id="12" name="Rectangle 11"/>
          <p:cNvSpPr/>
          <p:nvPr/>
        </p:nvSpPr>
        <p:spPr bwMode="auto">
          <a:xfrm>
            <a:off x="880281" y="5468485"/>
            <a:ext cx="7543800" cy="426774"/>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Geneva" charset="0"/>
                <a:ea typeface="ＭＳ Ｐゴシック" charset="0"/>
              </a:rPr>
              <a:t>Take Action </a:t>
            </a:r>
            <a:r>
              <a:rPr lang="en-US" dirty="0"/>
              <a:t>B</a:t>
            </a:r>
            <a:r>
              <a:rPr kumimoji="0" lang="en-US" sz="2400" b="0" i="0" u="none" strike="noStrike" cap="none" normalizeH="0" baseline="0" dirty="0">
                <a:ln>
                  <a:noFill/>
                </a:ln>
                <a:solidFill>
                  <a:schemeClr val="tx1"/>
                </a:solidFill>
                <a:effectLst/>
                <a:latin typeface="Geneva" charset="0"/>
                <a:ea typeface="ＭＳ Ｐゴシック" charset="0"/>
              </a:rPr>
              <a:t>ased</a:t>
            </a:r>
            <a:r>
              <a:rPr kumimoji="0" lang="en-US" sz="2400" b="0" i="0" u="none" strike="noStrike" cap="none" normalizeH="0" dirty="0">
                <a:ln>
                  <a:noFill/>
                </a:ln>
                <a:solidFill>
                  <a:schemeClr val="tx1"/>
                </a:solidFill>
                <a:effectLst/>
                <a:latin typeface="Geneva" charset="0"/>
                <a:ea typeface="ＭＳ Ｐゴシック" charset="0"/>
              </a:rPr>
              <a:t> on Results, </a:t>
            </a:r>
            <a:r>
              <a:rPr kumimoji="0" lang="en-US" sz="2400" b="0" i="0" u="sng" strike="noStrike" cap="none" normalizeH="0" dirty="0">
                <a:ln>
                  <a:noFill/>
                </a:ln>
                <a:solidFill>
                  <a:schemeClr val="tx1"/>
                </a:solidFill>
                <a:effectLst/>
                <a:latin typeface="Geneva" charset="0"/>
                <a:ea typeface="ＭＳ Ｐゴシック" charset="0"/>
              </a:rPr>
              <a:t>as a Department</a:t>
            </a:r>
            <a:endParaRPr kumimoji="0" lang="en-US" sz="2400" b="0" i="0" u="none" strike="noStrike" cap="none" normalizeH="0" baseline="0" dirty="0">
              <a:ln>
                <a:noFill/>
              </a:ln>
              <a:solidFill>
                <a:schemeClr val="tx1"/>
              </a:solidFill>
              <a:effectLst/>
              <a:latin typeface="Geneva" charset="0"/>
              <a:ea typeface="ＭＳ Ｐゴシック" charset="0"/>
            </a:endParaRPr>
          </a:p>
        </p:txBody>
      </p:sp>
      <p:sp>
        <p:nvSpPr>
          <p:cNvPr id="13" name="Rectangle 12"/>
          <p:cNvSpPr/>
          <p:nvPr/>
        </p:nvSpPr>
        <p:spPr bwMode="auto">
          <a:xfrm>
            <a:off x="685800" y="6855440"/>
            <a:ext cx="7543800" cy="685800"/>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14" name="Rectangle 13"/>
          <p:cNvSpPr/>
          <p:nvPr/>
        </p:nvSpPr>
        <p:spPr bwMode="auto">
          <a:xfrm>
            <a:off x="857535" y="2556322"/>
            <a:ext cx="7543800" cy="482841"/>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Geneva" charset="0"/>
                <a:ea typeface="ＭＳ Ｐゴシック" charset="0"/>
              </a:rPr>
              <a:t>Review Student Learning and Experiential Goals</a:t>
            </a:r>
          </a:p>
        </p:txBody>
      </p:sp>
      <p:sp>
        <p:nvSpPr>
          <p:cNvPr id="16" name="Flowchart: Connector 15"/>
          <p:cNvSpPr/>
          <p:nvPr/>
        </p:nvSpPr>
        <p:spPr bwMode="auto">
          <a:xfrm>
            <a:off x="304800" y="2556321"/>
            <a:ext cx="512928" cy="482841"/>
          </a:xfrm>
          <a:prstGeom prst="flowChartConnector">
            <a:avLst/>
          </a:prstGeom>
          <a:solidFill>
            <a:srgbClr val="800000">
              <a:alpha val="28000"/>
            </a:srgbClr>
          </a:solidFill>
          <a:ln w="127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800000"/>
                </a:solidFill>
                <a:effectLst/>
                <a:latin typeface="Geneva" charset="0"/>
                <a:ea typeface="ＭＳ Ｐゴシック" charset="0"/>
              </a:rPr>
              <a:t>1</a:t>
            </a:r>
          </a:p>
        </p:txBody>
      </p:sp>
      <p:sp>
        <p:nvSpPr>
          <p:cNvPr id="17" name="Flowchart: Connector 16"/>
          <p:cNvSpPr/>
          <p:nvPr/>
        </p:nvSpPr>
        <p:spPr bwMode="auto">
          <a:xfrm>
            <a:off x="296838" y="3237028"/>
            <a:ext cx="512928" cy="482841"/>
          </a:xfrm>
          <a:prstGeom prst="flowChartConnector">
            <a:avLst/>
          </a:prstGeom>
          <a:solidFill>
            <a:srgbClr val="800000">
              <a:alpha val="28000"/>
            </a:srgbClr>
          </a:solidFill>
          <a:ln w="127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800000"/>
                </a:solidFill>
              </a:rPr>
              <a:t>2</a:t>
            </a:r>
            <a:endParaRPr kumimoji="0" lang="en-US" sz="2400" b="0" i="0" u="none" strike="noStrike" cap="none" normalizeH="0" baseline="0" dirty="0">
              <a:solidFill>
                <a:srgbClr val="800000"/>
              </a:solidFill>
              <a:effectLst/>
              <a:latin typeface="Geneva" charset="0"/>
              <a:ea typeface="ＭＳ Ｐゴシック" charset="0"/>
            </a:endParaRPr>
          </a:p>
        </p:txBody>
      </p:sp>
      <p:sp>
        <p:nvSpPr>
          <p:cNvPr id="18" name="Flowchart: Connector 17"/>
          <p:cNvSpPr/>
          <p:nvPr/>
        </p:nvSpPr>
        <p:spPr bwMode="auto">
          <a:xfrm>
            <a:off x="296838" y="4003178"/>
            <a:ext cx="512928" cy="482841"/>
          </a:xfrm>
          <a:prstGeom prst="flowChartConnector">
            <a:avLst/>
          </a:prstGeom>
          <a:solidFill>
            <a:srgbClr val="800000">
              <a:alpha val="28000"/>
            </a:srgbClr>
          </a:solidFill>
          <a:ln w="127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800000"/>
                </a:solidFill>
                <a:effectLst/>
                <a:latin typeface="Geneva" charset="0"/>
                <a:ea typeface="ＭＳ Ｐゴシック" charset="0"/>
              </a:rPr>
              <a:t>3</a:t>
            </a:r>
          </a:p>
        </p:txBody>
      </p:sp>
      <p:sp>
        <p:nvSpPr>
          <p:cNvPr id="19" name="Flowchart: Connector 18"/>
          <p:cNvSpPr/>
          <p:nvPr/>
        </p:nvSpPr>
        <p:spPr bwMode="auto">
          <a:xfrm>
            <a:off x="296838" y="4743824"/>
            <a:ext cx="512928" cy="482841"/>
          </a:xfrm>
          <a:prstGeom prst="flowChartConnector">
            <a:avLst/>
          </a:prstGeom>
          <a:solidFill>
            <a:srgbClr val="800000">
              <a:alpha val="28000"/>
            </a:srgbClr>
          </a:solidFill>
          <a:ln w="127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800000"/>
                </a:solidFill>
              </a:rPr>
              <a:t>4</a:t>
            </a:r>
            <a:endParaRPr kumimoji="0" lang="en-US" sz="2400" b="0" i="0" u="none" strike="noStrike" cap="none" normalizeH="0" baseline="0" dirty="0">
              <a:solidFill>
                <a:srgbClr val="800000"/>
              </a:solidFill>
              <a:effectLst/>
              <a:latin typeface="Geneva" charset="0"/>
              <a:ea typeface="ＭＳ Ｐゴシック" charset="0"/>
            </a:endParaRPr>
          </a:p>
        </p:txBody>
      </p:sp>
      <p:sp>
        <p:nvSpPr>
          <p:cNvPr id="20" name="Flowchart: Connector 19"/>
          <p:cNvSpPr/>
          <p:nvPr/>
        </p:nvSpPr>
        <p:spPr bwMode="auto">
          <a:xfrm>
            <a:off x="296838" y="5424131"/>
            <a:ext cx="512928" cy="482841"/>
          </a:xfrm>
          <a:prstGeom prst="flowChartConnector">
            <a:avLst/>
          </a:prstGeom>
          <a:solidFill>
            <a:srgbClr val="800000">
              <a:alpha val="28000"/>
            </a:srgbClr>
          </a:solidFill>
          <a:ln w="1270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solidFill>
                  <a:srgbClr val="800000"/>
                </a:solidFill>
              </a:rPr>
              <a:t>5</a:t>
            </a:r>
            <a:endParaRPr kumimoji="0" lang="en-US" sz="2400" b="0" i="0" u="none" strike="noStrike" cap="none" normalizeH="0" baseline="0" dirty="0">
              <a:solidFill>
                <a:srgbClr val="800000"/>
              </a:solidFill>
              <a:effectLst/>
              <a:latin typeface="Geneva" charset="0"/>
              <a:ea typeface="ＭＳ Ｐゴシック" charset="0"/>
            </a:endParaRPr>
          </a:p>
        </p:txBody>
      </p:sp>
    </p:spTree>
    <p:extLst>
      <p:ext uri="{BB962C8B-B14F-4D97-AF65-F5344CB8AC3E}">
        <p14:creationId xmlns:p14="http://schemas.microsoft.com/office/powerpoint/2010/main" val="227616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33400"/>
            <a:ext cx="2011854" cy="1920406"/>
          </a:xfrm>
          <a:prstGeom prst="rect">
            <a:avLst/>
          </a:prstGeom>
        </p:spPr>
      </p:pic>
      <p:sp>
        <p:nvSpPr>
          <p:cNvPr id="6" name="Rectangle 5"/>
          <p:cNvSpPr/>
          <p:nvPr/>
        </p:nvSpPr>
        <p:spPr bwMode="auto">
          <a:xfrm>
            <a:off x="1898637" y="845902"/>
            <a:ext cx="7245363" cy="518535"/>
          </a:xfrm>
          <a:prstGeom prst="rect">
            <a:avLst/>
          </a:prstGeom>
          <a:solidFill>
            <a:srgbClr val="800000"/>
          </a:solidFill>
          <a:ln w="12700" cap="flat" cmpd="sng" algn="ctr">
            <a:solidFill>
              <a:schemeClr val="tx1">
                <a:alpha val="43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eaLnBrk="0" fontAlgn="base" hangingPunct="0">
              <a:spcBef>
                <a:spcPts val="0"/>
              </a:spcBef>
              <a:spcAft>
                <a:spcPts val="600"/>
              </a:spcAft>
            </a:pPr>
            <a:r>
              <a:rPr lang="en-US" sz="2400" kern="1200" dirty="0">
                <a:solidFill>
                  <a:schemeClr val="bg1"/>
                </a:solidFill>
                <a:effectLst/>
                <a:latin typeface="Geneva"/>
                <a:ea typeface="MS PGothic" panose="020B0600070205080204" pitchFamily="34" charset="-128"/>
                <a:cs typeface="Times New Roman" panose="02020603050405020304" pitchFamily="18" charset="0"/>
              </a:rPr>
              <a:t>Educational Effectiveness Plan (EEP)</a:t>
            </a:r>
          </a:p>
        </p:txBody>
      </p:sp>
      <p:sp>
        <p:nvSpPr>
          <p:cNvPr id="7" name="Rectangle 6"/>
          <p:cNvSpPr/>
          <p:nvPr/>
        </p:nvSpPr>
        <p:spPr bwMode="auto">
          <a:xfrm>
            <a:off x="1600200" y="1471350"/>
            <a:ext cx="7543800" cy="482841"/>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Geneva" charset="0"/>
                <a:ea typeface="ＭＳ Ｐゴシック" charset="0"/>
              </a:rPr>
              <a:t>Identify the Focus of your Line of Inquiry</a:t>
            </a:r>
          </a:p>
        </p:txBody>
      </p:sp>
      <p:sp>
        <p:nvSpPr>
          <p:cNvPr id="8" name="Rectangle 7"/>
          <p:cNvSpPr/>
          <p:nvPr/>
        </p:nvSpPr>
        <p:spPr bwMode="auto">
          <a:xfrm>
            <a:off x="1005927" y="6690194"/>
            <a:ext cx="7543800" cy="685800"/>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9" name="Rectangle 8"/>
          <p:cNvSpPr/>
          <p:nvPr/>
        </p:nvSpPr>
        <p:spPr bwMode="auto">
          <a:xfrm>
            <a:off x="1181100" y="6515100"/>
            <a:ext cx="7543800" cy="685800"/>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13" name="Rectangle 12"/>
          <p:cNvSpPr/>
          <p:nvPr/>
        </p:nvSpPr>
        <p:spPr bwMode="auto">
          <a:xfrm>
            <a:off x="685800" y="6855440"/>
            <a:ext cx="7543800" cy="685800"/>
          </a:xfrm>
          <a:prstGeom prst="rect">
            <a:avLst/>
          </a:prstGeom>
          <a:solidFill>
            <a:srgbClr val="800000">
              <a:alpha val="36000"/>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 name="Rectangle 1"/>
          <p:cNvSpPr/>
          <p:nvPr/>
        </p:nvSpPr>
        <p:spPr>
          <a:xfrm>
            <a:off x="25021" y="2032671"/>
            <a:ext cx="9105900" cy="4122860"/>
          </a:xfrm>
          <a:prstGeom prst="rect">
            <a:avLst/>
          </a:prstGeom>
        </p:spPr>
        <p:txBody>
          <a:bodyPr wrap="square">
            <a:spAutoFit/>
          </a:bodyPr>
          <a:lstStyle/>
          <a:p>
            <a:pPr marL="0" marR="0">
              <a:lnSpc>
                <a:spcPct val="107000"/>
              </a:lnSpc>
              <a:spcBef>
                <a:spcPts val="0"/>
              </a:spcBef>
              <a:spcAft>
                <a:spcPts val="600"/>
              </a:spcAft>
            </a:pPr>
            <a:r>
              <a:rPr lang="en-US" sz="2000" b="1" dirty="0">
                <a:latin typeface="Calibri" panose="020F0502020204030204" pitchFamily="34" charset="0"/>
                <a:ea typeface="Calibri" panose="020F0502020204030204" pitchFamily="34" charset="0"/>
                <a:cs typeface="Times New Roman" panose="02020603050405020304" pitchFamily="18" charset="0"/>
              </a:rPr>
              <a:t>Your Inquiry </a:t>
            </a:r>
            <a:r>
              <a:rPr lang="en-US" sz="1400" b="1" dirty="0">
                <a:latin typeface="Calibri" panose="020F0502020204030204" pitchFamily="34" charset="0"/>
                <a:ea typeface="Calibri" panose="020F0502020204030204" pitchFamily="34" charset="0"/>
                <a:cs typeface="Times New Roman" panose="02020603050405020304" pitchFamily="18" charset="0"/>
              </a:rPr>
              <a:t>should focus on aspects of Student Learning and Experiences…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Where current evidence suggests improvement is needed;</a:t>
            </a:r>
          </a:p>
          <a:p>
            <a:pPr marL="742950" marR="0" lvl="1" indent="-285750">
              <a:lnSpc>
                <a:spcPct val="107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Of high priority/concern to the department, with particular attention to student learning/achievement</a:t>
            </a:r>
            <a:r>
              <a:rPr lang="en-US" sz="11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600"/>
              </a:spcAft>
            </a:pPr>
            <a:r>
              <a:rPr lang="en-US" sz="1400" b="1" dirty="0">
                <a:latin typeface="Calibri" panose="020F0502020204030204" pitchFamily="34" charset="0"/>
                <a:ea typeface="Calibri" panose="020F0502020204030204" pitchFamily="34" charset="0"/>
                <a:cs typeface="Times New Roman" panose="02020603050405020304" pitchFamily="18" charset="0"/>
              </a:rPr>
              <a:t>Unclear where to focus your attention? Consider the following: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 departmental discussions, what are some of the recurring concerns, questions, or frustrations around undergraduate student performance?</a:t>
            </a:r>
          </a:p>
          <a:p>
            <a:pPr marL="742950" marR="0" lvl="1" indent="-285750">
              <a:lnSpc>
                <a:spcPct val="106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Are there some theories or hypotheses that faculty have about why students behave in certain ways or why students respond as they do? Are these worth pursuing as a line of Inquiry?</a:t>
            </a:r>
          </a:p>
          <a:p>
            <a:pPr marL="742950" marR="0" lvl="1" indent="-285750">
              <a:lnSpc>
                <a:spcPct val="106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Is there an institutional or school/college-level undergraduate experience priority your department feels it can contribute to – but you need more information to gauge student interest or determine current levels of success?</a:t>
            </a:r>
          </a:p>
          <a:p>
            <a:pPr marL="742950" marR="0" lvl="1" indent="-285750">
              <a:lnSpc>
                <a:spcPct val="106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Is there a particular learning objective the department is invested in reviewing – either because there is concern students aren’t meeting departmental expectations OR because you believe it’s a particular strength and you want to systematically demonstrate students’ capacities?</a:t>
            </a:r>
          </a:p>
          <a:p>
            <a:r>
              <a:rPr lang="en-US" sz="1100" dirty="0">
                <a:latin typeface="Calibri" panose="020F0502020204030204" pitchFamily="34" charset="0"/>
                <a:ea typeface="Calibri" panose="020F0502020204030204" pitchFamily="34" charset="0"/>
                <a:cs typeface="Times New Roman" panose="02020603050405020304" pitchFamily="18" charset="0"/>
              </a:rPr>
              <a:t>Note: Don’t dismiss an important question because you don’t yet see what evidence you could bring to bear to answer the question. The Office of Academic Planning and Assessment (OAPA) will provide individual consultation to help you explore possible sources of evidence.</a:t>
            </a:r>
            <a:endParaRPr lang="en-US" dirty="0"/>
          </a:p>
        </p:txBody>
      </p:sp>
    </p:spTree>
    <p:extLst>
      <p:ext uri="{BB962C8B-B14F-4D97-AF65-F5344CB8AC3E}">
        <p14:creationId xmlns:p14="http://schemas.microsoft.com/office/powerpoint/2010/main" val="219506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9275562"/>
              </p:ext>
            </p:extLst>
          </p:nvPr>
        </p:nvGraphicFramePr>
        <p:xfrm>
          <a:off x="381000" y="1371600"/>
          <a:ext cx="8153400" cy="4572001"/>
        </p:xfrm>
        <a:graphic>
          <a:graphicData uri="http://schemas.openxmlformats.org/drawingml/2006/table">
            <a:tbl>
              <a:tblPr firstRow="1" bandRow="1">
                <a:tableStyleId>{E8034E78-7F5D-4C2E-B375-FC64B27BC917}</a:tableStyleId>
              </a:tblPr>
              <a:tblGrid>
                <a:gridCol w="4076700">
                  <a:extLst>
                    <a:ext uri="{9D8B030D-6E8A-4147-A177-3AD203B41FA5}">
                      <a16:colId xmlns:a16="http://schemas.microsoft.com/office/drawing/2014/main" val="1175900585"/>
                    </a:ext>
                  </a:extLst>
                </a:gridCol>
                <a:gridCol w="4076700">
                  <a:extLst>
                    <a:ext uri="{9D8B030D-6E8A-4147-A177-3AD203B41FA5}">
                      <a16:colId xmlns:a16="http://schemas.microsoft.com/office/drawing/2014/main" val="839116980"/>
                    </a:ext>
                  </a:extLst>
                </a:gridCol>
              </a:tblGrid>
              <a:tr h="916973">
                <a:tc>
                  <a:txBody>
                    <a:bodyPr/>
                    <a:lstStyle/>
                    <a:p>
                      <a:pPr algn="ctr"/>
                      <a:r>
                        <a:rPr lang="en-US" dirty="0"/>
                        <a:t>Assessing</a:t>
                      </a:r>
                      <a:r>
                        <a:rPr lang="en-US" baseline="0" dirty="0"/>
                        <a:t> Impact</a:t>
                      </a:r>
                      <a:endParaRPr lang="en-US" dirty="0"/>
                    </a:p>
                  </a:txBody>
                  <a:tcPr anchor="ctr">
                    <a:lnR w="12700" cap="flat" cmpd="sng" algn="ctr">
                      <a:solidFill>
                        <a:schemeClr val="tx1"/>
                      </a:solidFill>
                      <a:prstDash val="solid"/>
                      <a:round/>
                      <a:headEnd type="none" w="med" len="med"/>
                      <a:tailEnd type="none" w="med" len="med"/>
                    </a:lnR>
                    <a:solidFill>
                      <a:srgbClr val="800000"/>
                    </a:solidFill>
                  </a:tcPr>
                </a:tc>
                <a:tc>
                  <a:txBody>
                    <a:bodyPr/>
                    <a:lstStyle/>
                    <a:p>
                      <a:pPr algn="ctr"/>
                      <a:r>
                        <a:rPr lang="en-US" dirty="0"/>
                        <a:t>Further Improvement</a:t>
                      </a:r>
                    </a:p>
                  </a:txBody>
                  <a:tcPr anchor="ctr">
                    <a:lnL w="12700" cap="flat" cmpd="sng" algn="ctr">
                      <a:solidFill>
                        <a:schemeClr val="tx1"/>
                      </a:solidFill>
                      <a:prstDash val="solid"/>
                      <a:round/>
                      <a:headEnd type="none" w="med" len="med"/>
                      <a:tailEnd type="none" w="med" len="med"/>
                    </a:lnL>
                    <a:solidFill>
                      <a:srgbClr val="800000"/>
                    </a:solidFill>
                  </a:tcPr>
                </a:tc>
                <a:extLst>
                  <a:ext uri="{0D108BD9-81ED-4DB2-BD59-A6C34878D82A}">
                    <a16:rowId xmlns:a16="http://schemas.microsoft.com/office/drawing/2014/main" val="3193020626"/>
                  </a:ext>
                </a:extLst>
              </a:tr>
              <a:tr h="1036154">
                <a:tc>
                  <a:txBody>
                    <a:bodyPr/>
                    <a:lstStyle/>
                    <a:p>
                      <a:pPr algn="ctr"/>
                      <a:r>
                        <a:rPr lang="en-US" dirty="0">
                          <a:solidFill>
                            <a:schemeClr val="tx1"/>
                          </a:solidFill>
                        </a:rPr>
                        <a:t>Ripples have become tributaries</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Expand, systematize,</a:t>
                      </a:r>
                      <a:r>
                        <a:rPr lang="en-US" baseline="0" dirty="0">
                          <a:solidFill>
                            <a:schemeClr val="tx1"/>
                          </a:solidFill>
                        </a:rPr>
                        <a:t> and deepen </a:t>
                      </a:r>
                      <a:r>
                        <a:rPr lang="en-US" dirty="0">
                          <a:solidFill>
                            <a:schemeClr val="tx1"/>
                          </a:solidFill>
                        </a:rPr>
                        <a:t>connections to teaching</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9644506"/>
                  </a:ext>
                </a:extLst>
              </a:tr>
              <a:tr h="1582720">
                <a:tc>
                  <a:txBody>
                    <a:bodyPr/>
                    <a:lstStyle/>
                    <a:p>
                      <a:pPr algn="ctr"/>
                      <a:r>
                        <a:rPr lang="en-US" dirty="0">
                          <a:solidFill>
                            <a:schemeClr val="tx1"/>
                          </a:solidFill>
                        </a:rPr>
                        <a:t>Evidence</a:t>
                      </a:r>
                      <a:r>
                        <a:rPr lang="en-US" baseline="0" dirty="0">
                          <a:solidFill>
                            <a:schemeClr val="tx1"/>
                          </a:solidFill>
                        </a:rPr>
                        <a:t> informs Strategic Planning Progress</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Ensure department attention to </a:t>
                      </a:r>
                      <a:r>
                        <a:rPr lang="en-US" baseline="0" dirty="0">
                          <a:solidFill>
                            <a:schemeClr val="tx1"/>
                          </a:solidFill>
                        </a:rPr>
                        <a:t>EEP doesn’t fade.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4806604"/>
                  </a:ext>
                </a:extLst>
              </a:tr>
              <a:tr h="1036154">
                <a:tc>
                  <a:txBody>
                    <a:bodyPr/>
                    <a:lstStyle/>
                    <a:p>
                      <a:pPr algn="ctr"/>
                      <a:r>
                        <a:rPr lang="en-US" dirty="0">
                          <a:solidFill>
                            <a:schemeClr val="tx1"/>
                          </a:solidFill>
                        </a:rPr>
                        <a:t>“The EEP</a:t>
                      </a:r>
                      <a:r>
                        <a:rPr lang="en-US" baseline="0" dirty="0">
                          <a:solidFill>
                            <a:schemeClr val="tx1"/>
                          </a:solidFill>
                        </a:rPr>
                        <a:t> can be helpful to us….”</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Be</a:t>
                      </a:r>
                      <a:r>
                        <a:rPr lang="en-US" baseline="0" dirty="0">
                          <a:solidFill>
                            <a:schemeClr val="tx1"/>
                          </a:solidFill>
                        </a:rPr>
                        <a:t> vigilant, i</a:t>
                      </a:r>
                      <a:r>
                        <a:rPr lang="en-US" dirty="0">
                          <a:solidFill>
                            <a:schemeClr val="tx1"/>
                          </a:solidFill>
                        </a:rPr>
                        <a:t>nsist</a:t>
                      </a:r>
                      <a:r>
                        <a:rPr lang="en-US" baseline="0" dirty="0">
                          <a:solidFill>
                            <a:schemeClr val="tx1"/>
                          </a:solidFill>
                        </a:rPr>
                        <a:t> on connections across SLO assessment, EEP, T&amp;L initiatives </a:t>
                      </a:r>
                      <a:r>
                        <a:rPr lang="en-US" u="sng" baseline="0" dirty="0">
                          <a:solidFill>
                            <a:schemeClr val="tx1"/>
                          </a:solidFill>
                        </a:rPr>
                        <a:t>and</a:t>
                      </a:r>
                      <a:r>
                        <a:rPr lang="en-US" u="none" baseline="0" dirty="0">
                          <a:solidFill>
                            <a:schemeClr val="tx1"/>
                          </a:solidFill>
                        </a:rPr>
                        <a:t> planning</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2470016"/>
                  </a:ext>
                </a:extLst>
              </a:tr>
            </a:tbl>
          </a:graphicData>
        </a:graphic>
      </p:graphicFrame>
    </p:spTree>
    <p:extLst>
      <p:ext uri="{BB962C8B-B14F-4D97-AF65-F5344CB8AC3E}">
        <p14:creationId xmlns:p14="http://schemas.microsoft.com/office/powerpoint/2010/main" val="23862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Foundation </a:t>
            </a:r>
          </a:p>
        </p:txBody>
      </p:sp>
      <p:pic>
        <p:nvPicPr>
          <p:cNvPr id="6" name="Content Placeholder 5"/>
          <p:cNvPicPr>
            <a:picLocks noGrp="1" noChangeAspect="1"/>
          </p:cNvPicPr>
          <p:nvPr>
            <p:ph idx="1"/>
          </p:nvPr>
        </p:nvPicPr>
        <p:blipFill>
          <a:blip r:embed="rId2"/>
          <a:stretch>
            <a:fillRect/>
          </a:stretch>
        </p:blipFill>
        <p:spPr>
          <a:xfrm>
            <a:off x="381000" y="2299270"/>
            <a:ext cx="8153400" cy="2640460"/>
          </a:xfrm>
          <a:prstGeom prst="rect">
            <a:avLst/>
          </a:prstGeom>
        </p:spPr>
      </p:pic>
      <p:sp>
        <p:nvSpPr>
          <p:cNvPr id="7" name="TextBox 6"/>
          <p:cNvSpPr txBox="1"/>
          <p:nvPr/>
        </p:nvSpPr>
        <p:spPr>
          <a:xfrm>
            <a:off x="382137" y="1424759"/>
            <a:ext cx="5937844" cy="461665"/>
          </a:xfrm>
          <a:prstGeom prst="rect">
            <a:avLst/>
          </a:prstGeom>
          <a:noFill/>
        </p:spPr>
        <p:txBody>
          <a:bodyPr wrap="none" rtlCol="0">
            <a:spAutoFit/>
          </a:bodyPr>
          <a:lstStyle/>
          <a:p>
            <a:r>
              <a:rPr lang="en-US" i="1" dirty="0"/>
              <a:t>Discussion, Conversation, Consultation….</a:t>
            </a:r>
          </a:p>
        </p:txBody>
      </p:sp>
    </p:spTree>
    <p:extLst>
      <p:ext uri="{BB962C8B-B14F-4D97-AF65-F5344CB8AC3E}">
        <p14:creationId xmlns:p14="http://schemas.microsoft.com/office/powerpoint/2010/main" val="422921978"/>
      </p:ext>
    </p:extLst>
  </p:cSld>
  <p:clrMapOvr>
    <a:masterClrMapping/>
  </p:clrMapOvr>
</p:sld>
</file>

<file path=ppt/theme/theme1.xml><?xml version="1.0" encoding="utf-8"?>
<a:theme xmlns:a="http://schemas.openxmlformats.org/drawingml/2006/main" name="umass-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enev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enev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MA power point" id="{60CD3510-B555-4DCC-904B-3E161A2840D6}" vid="{F4ABB969-8480-437E-8B4B-B0C0D4A64C33}"/>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 power point" id="{60CD3510-B555-4DCC-904B-3E161A2840D6}" vid="{006D06DE-0EF7-43C8-B382-DCFB9AD5D39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 power point" id="{60CD3510-B555-4DCC-904B-3E161A2840D6}" vid="{CE0788C4-1BE3-456C-B1AC-685219F192F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 power point" id="{60CD3510-B555-4DCC-904B-3E161A2840D6}" vid="{E1054910-C95B-45C2-A756-CB9D049B71C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UMA power point</Template>
  <TotalTime>131</TotalTime>
  <Words>532</Words>
  <Application>Microsoft Office PowerPoint</Application>
  <PresentationFormat>On-screen Show (4:3)</PresentationFormat>
  <Paragraphs>69</Paragraphs>
  <Slides>9</Slides>
  <Notes>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vt:i4>
      </vt:variant>
    </vt:vector>
  </HeadingPairs>
  <TitlesOfParts>
    <vt:vector size="25" baseType="lpstr">
      <vt:lpstr>ＭＳ Ｐゴシック</vt:lpstr>
      <vt:lpstr>ＭＳ Ｐゴシック</vt:lpstr>
      <vt:lpstr>Arial</vt:lpstr>
      <vt:lpstr>Calibri</vt:lpstr>
      <vt:lpstr>Calibri Light</vt:lpstr>
      <vt:lpstr>Geneva</vt:lpstr>
      <vt:lpstr>Georgia</vt:lpstr>
      <vt:lpstr>Symbol</vt:lpstr>
      <vt:lpstr>Times</vt:lpstr>
      <vt:lpstr>Times New Roman</vt:lpstr>
      <vt:lpstr>Verdana</vt:lpstr>
      <vt:lpstr>Wingdings</vt:lpstr>
      <vt:lpstr>umass-template</vt:lpstr>
      <vt:lpstr>2_Custom Design</vt:lpstr>
      <vt:lpstr>Custom Design</vt:lpstr>
      <vt:lpstr>1_Custom Design</vt:lpstr>
      <vt:lpstr>   The “Architecture” of the UMass Amherst Assessment Program   </vt:lpstr>
      <vt:lpstr>Office of Academic Planning &amp; Assessment (OAPA) </vt:lpstr>
      <vt:lpstr>PowerPoint Presentation</vt:lpstr>
      <vt:lpstr>OAPA: How we began …. and continued for years</vt:lpstr>
      <vt:lpstr>OAPA Activity now. Guided by Strategic Plan. </vt:lpstr>
      <vt:lpstr>PowerPoint Presentation</vt:lpstr>
      <vt:lpstr>PowerPoint Presentation</vt:lpstr>
      <vt:lpstr>Reflection….</vt:lpstr>
      <vt:lpstr>Architectural Foundation </vt:lpstr>
    </vt:vector>
  </TitlesOfParts>
  <Company>UMass Amherst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goes here</dc:title>
  <dc:creator>Martha Stassen</dc:creator>
  <cp:lastModifiedBy>Chadha, Suchita (DHE)</cp:lastModifiedBy>
  <cp:revision>21</cp:revision>
  <dcterms:created xsi:type="dcterms:W3CDTF">2018-09-25T20:03:44Z</dcterms:created>
  <dcterms:modified xsi:type="dcterms:W3CDTF">2018-10-02T14:15:11Z</dcterms:modified>
</cp:coreProperties>
</file>